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753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72941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31268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75424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68900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92738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75020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844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7123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35508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1/29/2024</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99551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1/29/2024</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021253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7uxNkZBZlE" TargetMode="External"/><Relationship Id="rId2" Type="http://schemas.openxmlformats.org/officeDocument/2006/relationships/hyperlink" Target="https://www.youtube.com/watch?v=sKcg-Ca7sPM" TargetMode="External"/><Relationship Id="rId1" Type="http://schemas.openxmlformats.org/officeDocument/2006/relationships/slideLayout" Target="../slideLayouts/slideLayout2.xml"/><Relationship Id="rId4" Type="http://schemas.openxmlformats.org/officeDocument/2006/relationships/hyperlink" Target="https://www.youtube.com/watch?v=18WI9af90M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biblioteka.mkp.emokykla.lt/kuriniai/giesme_apie_gedimina/,format.pdf" TargetMode="External"/><Relationship Id="rId2" Type="http://schemas.openxmlformats.org/officeDocument/2006/relationships/hyperlink" Target="http://www.&#353;altiniai.info/files/literatura/LH00/Balys_Sruoga._Giesm%C4%97_apie_Gedimin%C4%85.LHL30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D7AAEFC-156E-1144-8D57-FBE2CD3B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2ADF7E70-A4D3-F513-A789-4BA341D814CF}"/>
              </a:ext>
            </a:extLst>
          </p:cNvPr>
          <p:cNvPicPr>
            <a:picLocks noChangeAspect="1"/>
          </p:cNvPicPr>
          <p:nvPr/>
        </p:nvPicPr>
        <p:blipFill rotWithShape="1">
          <a:blip r:embed="rId2"/>
          <a:srcRect t="6239" b="9175"/>
          <a:stretch/>
        </p:blipFill>
        <p:spPr>
          <a:xfrm>
            <a:off x="20" y="10"/>
            <a:ext cx="12191979" cy="6857989"/>
          </a:xfrm>
          <a:prstGeom prst="rect">
            <a:avLst/>
          </a:prstGeom>
        </p:spPr>
      </p:pic>
      <p:sp>
        <p:nvSpPr>
          <p:cNvPr id="19" name="Freeform: Shape 10">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594"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BDFF92C4-29A9-67D3-4857-9A09A46B96E5}"/>
              </a:ext>
            </a:extLst>
          </p:cNvPr>
          <p:cNvSpPr>
            <a:spLocks noGrp="1"/>
          </p:cNvSpPr>
          <p:nvPr>
            <p:ph type="ctrTitle"/>
          </p:nvPr>
        </p:nvSpPr>
        <p:spPr>
          <a:xfrm>
            <a:off x="4521389" y="1826096"/>
            <a:ext cx="3149221" cy="2142699"/>
          </a:xfrm>
        </p:spPr>
        <p:txBody>
          <a:bodyPr anchor="b">
            <a:normAutofit/>
          </a:bodyPr>
          <a:lstStyle/>
          <a:p>
            <a:pPr algn="ctr"/>
            <a:r>
              <a:rPr lang="lt-LT" sz="4000">
                <a:solidFill>
                  <a:srgbClr val="FFFFFF"/>
                </a:solidFill>
              </a:rPr>
              <a:t>PADAVIMAI</a:t>
            </a:r>
          </a:p>
        </p:txBody>
      </p:sp>
      <p:sp>
        <p:nvSpPr>
          <p:cNvPr id="3" name="Antrinis pavadinimas 2">
            <a:extLst>
              <a:ext uri="{FF2B5EF4-FFF2-40B4-BE49-F238E27FC236}">
                <a16:creationId xmlns:a16="http://schemas.microsoft.com/office/drawing/2014/main" id="{9289BAEB-BFAE-AEEE-1578-5CF86BB700FF}"/>
              </a:ext>
            </a:extLst>
          </p:cNvPr>
          <p:cNvSpPr>
            <a:spLocks noGrp="1"/>
          </p:cNvSpPr>
          <p:nvPr>
            <p:ph type="subTitle" idx="1"/>
          </p:nvPr>
        </p:nvSpPr>
        <p:spPr>
          <a:xfrm>
            <a:off x="4642513" y="4196605"/>
            <a:ext cx="2906973" cy="948601"/>
          </a:xfrm>
        </p:spPr>
        <p:txBody>
          <a:bodyPr anchor="t">
            <a:normAutofit/>
          </a:bodyPr>
          <a:lstStyle/>
          <a:p>
            <a:pPr algn="ctr">
              <a:lnSpc>
                <a:spcPct val="100000"/>
              </a:lnSpc>
            </a:pPr>
            <a:r>
              <a:rPr lang="lt-LT" sz="1700" dirty="0">
                <a:solidFill>
                  <a:srgbClr val="FFFFFF"/>
                </a:solidFill>
              </a:rPr>
              <a:t>Kokia Lietuva išsaugota padavimuose</a:t>
            </a:r>
          </a:p>
        </p:txBody>
      </p:sp>
    </p:spTree>
    <p:extLst>
      <p:ext uri="{BB962C8B-B14F-4D97-AF65-F5344CB8AC3E}">
        <p14:creationId xmlns:p14="http://schemas.microsoft.com/office/powerpoint/2010/main" val="413319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7BAA130-8C66-263C-425C-34EA75388421}"/>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FFF64B2F-293F-A969-B00B-4CF5A34C2ED8}"/>
              </a:ext>
            </a:extLst>
          </p:cNvPr>
          <p:cNvSpPr>
            <a:spLocks noGrp="1"/>
          </p:cNvSpPr>
          <p:nvPr>
            <p:ph idx="1"/>
          </p:nvPr>
        </p:nvSpPr>
        <p:spPr/>
        <p:txBody>
          <a:bodyPr/>
          <a:lstStyle/>
          <a:p>
            <a:endParaRPr lang="lt-LT" dirty="0"/>
          </a:p>
        </p:txBody>
      </p:sp>
      <p:pic>
        <p:nvPicPr>
          <p:cNvPr id="5" name="Paveikslėlis 4">
            <a:extLst>
              <a:ext uri="{FF2B5EF4-FFF2-40B4-BE49-F238E27FC236}">
                <a16:creationId xmlns:a16="http://schemas.microsoft.com/office/drawing/2014/main" id="{056C4BC2-E948-4D6E-8B39-EE125F433690}"/>
              </a:ext>
            </a:extLst>
          </p:cNvPr>
          <p:cNvPicPr>
            <a:picLocks noChangeAspect="1"/>
          </p:cNvPicPr>
          <p:nvPr/>
        </p:nvPicPr>
        <p:blipFill>
          <a:blip r:embed="rId2"/>
          <a:stretch>
            <a:fillRect/>
          </a:stretch>
        </p:blipFill>
        <p:spPr>
          <a:xfrm>
            <a:off x="923925" y="704850"/>
            <a:ext cx="10344150" cy="5448300"/>
          </a:xfrm>
          <a:prstGeom prst="rect">
            <a:avLst/>
          </a:prstGeom>
        </p:spPr>
      </p:pic>
    </p:spTree>
    <p:extLst>
      <p:ext uri="{BB962C8B-B14F-4D97-AF65-F5344CB8AC3E}">
        <p14:creationId xmlns:p14="http://schemas.microsoft.com/office/powerpoint/2010/main" val="157299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01BABDC-4745-B837-6218-4FF2549840C0}"/>
              </a:ext>
            </a:extLst>
          </p:cNvPr>
          <p:cNvSpPr>
            <a:spLocks noGrp="1"/>
          </p:cNvSpPr>
          <p:nvPr>
            <p:ph idx="1"/>
          </p:nvPr>
        </p:nvSpPr>
        <p:spPr>
          <a:xfrm>
            <a:off x="766719" y="905233"/>
            <a:ext cx="10291806" cy="2971442"/>
          </a:xfrm>
        </p:spPr>
        <p:txBody>
          <a:bodyPr>
            <a:normAutofit fontScale="77500" lnSpcReduction="20000"/>
          </a:bodyPr>
          <a:lstStyle/>
          <a:p>
            <a:r>
              <a:rPr lang="lt-LT" sz="4000" dirty="0">
                <a:latin typeface="Times New Roman" panose="02020603050405020304" pitchFamily="18" charset="0"/>
                <a:cs typeface="Times New Roman" panose="02020603050405020304" pitchFamily="18" charset="0"/>
              </a:rPr>
              <a:t>Remdamiesi tekstu glaustai paaiškinkite, kaip Suodžių kaimo miške atsirado tie du akmenys?</a:t>
            </a:r>
          </a:p>
          <a:p>
            <a:endParaRPr lang="lt-LT" sz="4000" dirty="0">
              <a:latin typeface="Times New Roman" panose="02020603050405020304" pitchFamily="18" charset="0"/>
              <a:cs typeface="Times New Roman" panose="02020603050405020304" pitchFamily="18" charset="0"/>
            </a:endParaRPr>
          </a:p>
          <a:p>
            <a:r>
              <a:rPr lang="lt-LT" sz="4000" dirty="0">
                <a:latin typeface="Times New Roman" panose="02020603050405020304" pitchFamily="18" charset="0"/>
                <a:cs typeface="Times New Roman" panose="02020603050405020304" pitchFamily="18" charset="0"/>
              </a:rPr>
              <a:t>Įsivaizduokite, kad apie akmenis, t. y. riedulius, kalbate per gamtos pamoką. Kaip moksliškai paaiškintumėte jų atsiradimą? </a:t>
            </a:r>
          </a:p>
        </p:txBody>
      </p:sp>
      <p:pic>
        <p:nvPicPr>
          <p:cNvPr id="3074" name="Picture 2" descr="Akmenimis paversti žmonės - Gamtos paveldo objektai - Lietuvosgamta.lt">
            <a:extLst>
              <a:ext uri="{FF2B5EF4-FFF2-40B4-BE49-F238E27FC236}">
                <a16:creationId xmlns:a16="http://schemas.microsoft.com/office/drawing/2014/main" id="{9A5C022F-BFE4-FE4E-D27C-B97B3F0D4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860" y="3683356"/>
            <a:ext cx="4457165" cy="297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9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1C3ED21-EEEB-9214-33DC-59D753B40B53}"/>
              </a:ext>
            </a:extLst>
          </p:cNvPr>
          <p:cNvSpPr>
            <a:spLocks noGrp="1"/>
          </p:cNvSpPr>
          <p:nvPr>
            <p:ph type="title"/>
          </p:nvPr>
        </p:nvSpPr>
        <p:spPr/>
        <p:txBody>
          <a:bodyPr/>
          <a:lstStyle/>
          <a:p>
            <a:endParaRPr lang="lt-LT" dirty="0"/>
          </a:p>
        </p:txBody>
      </p:sp>
      <p:sp>
        <p:nvSpPr>
          <p:cNvPr id="3" name="Turinio vietos rezervavimo ženklas 2">
            <a:extLst>
              <a:ext uri="{FF2B5EF4-FFF2-40B4-BE49-F238E27FC236}">
                <a16:creationId xmlns:a16="http://schemas.microsoft.com/office/drawing/2014/main" id="{08FFACED-9651-4E63-6319-7CBC6DBE79DF}"/>
              </a:ext>
            </a:extLst>
          </p:cNvPr>
          <p:cNvSpPr>
            <a:spLocks noGrp="1"/>
          </p:cNvSpPr>
          <p:nvPr>
            <p:ph idx="1"/>
          </p:nvPr>
        </p:nvSpPr>
        <p:spPr/>
        <p:txBody>
          <a:bodyPr/>
          <a:lstStyle/>
          <a:p>
            <a:endParaRPr lang="lt-LT" dirty="0"/>
          </a:p>
        </p:txBody>
      </p:sp>
      <p:pic>
        <p:nvPicPr>
          <p:cNvPr id="5" name="Paveikslėlis 4">
            <a:extLst>
              <a:ext uri="{FF2B5EF4-FFF2-40B4-BE49-F238E27FC236}">
                <a16:creationId xmlns:a16="http://schemas.microsoft.com/office/drawing/2014/main" id="{8D15E0A1-AF70-9DA1-1F70-7FF100144947}"/>
              </a:ext>
            </a:extLst>
          </p:cNvPr>
          <p:cNvPicPr>
            <a:picLocks noChangeAspect="1"/>
          </p:cNvPicPr>
          <p:nvPr/>
        </p:nvPicPr>
        <p:blipFill>
          <a:blip r:embed="rId2"/>
          <a:stretch>
            <a:fillRect/>
          </a:stretch>
        </p:blipFill>
        <p:spPr>
          <a:xfrm>
            <a:off x="1270000" y="591185"/>
            <a:ext cx="9955256" cy="5883310"/>
          </a:xfrm>
          <a:prstGeom prst="rect">
            <a:avLst/>
          </a:prstGeom>
        </p:spPr>
      </p:pic>
    </p:spTree>
    <p:extLst>
      <p:ext uri="{BB962C8B-B14F-4D97-AF65-F5344CB8AC3E}">
        <p14:creationId xmlns:p14="http://schemas.microsoft.com/office/powerpoint/2010/main" val="216434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D1099DA-7477-65AD-ECA5-32C564A791E6}"/>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EB262A91-4E11-F90F-0769-17ABA116A840}"/>
              </a:ext>
            </a:extLst>
          </p:cNvPr>
          <p:cNvSpPr>
            <a:spLocks noGrp="1"/>
          </p:cNvSpPr>
          <p:nvPr>
            <p:ph idx="1"/>
          </p:nvPr>
        </p:nvSpPr>
        <p:spPr/>
        <p:txBody>
          <a:bodyPr/>
          <a:lstStyle/>
          <a:p>
            <a:r>
              <a:rPr lang="lt-LT" dirty="0">
                <a:latin typeface="Times New Roman" panose="02020603050405020304" pitchFamily="18" charset="0"/>
                <a:cs typeface="Times New Roman" panose="02020603050405020304" pitchFamily="18" charset="0"/>
              </a:rPr>
              <a:t>Istorinė </a:t>
            </a:r>
            <a:r>
              <a:rPr lang="lt-LT" dirty="0" err="1">
                <a:latin typeface="Times New Roman" panose="02020603050405020304" pitchFamily="18" charset="0"/>
                <a:cs typeface="Times New Roman" panose="02020603050405020304" pitchFamily="18" charset="0"/>
              </a:rPr>
              <a:t>videokelionė</a:t>
            </a:r>
            <a:r>
              <a:rPr lang="lt-LT" dirty="0">
                <a:latin typeface="Times New Roman" panose="02020603050405020304" pitchFamily="18" charset="0"/>
                <a:cs typeface="Times New Roman" panose="02020603050405020304" pitchFamily="18" charset="0"/>
              </a:rPr>
              <a:t> (pagal grafinį miesto metraštį „Atgal į Vilnių!“): </a:t>
            </a:r>
            <a:r>
              <a:rPr lang="lt-LT" dirty="0">
                <a:latin typeface="Times New Roman" panose="02020603050405020304" pitchFamily="18" charset="0"/>
                <a:cs typeface="Times New Roman" panose="02020603050405020304" pitchFamily="18" charset="0"/>
                <a:hlinkClick r:id="rId2"/>
              </a:rPr>
              <a:t>https://www.youtube.com/watch?v=sKcg-Ca7sPM</a:t>
            </a:r>
            <a:r>
              <a:rPr lang="lt-LT" dirty="0">
                <a:latin typeface="Times New Roman" panose="02020603050405020304" pitchFamily="18" charset="0"/>
                <a:cs typeface="Times New Roman" panose="02020603050405020304" pitchFamily="18" charset="0"/>
              </a:rPr>
              <a:t>. </a:t>
            </a:r>
          </a:p>
          <a:p>
            <a:r>
              <a:rPr lang="lt-LT" dirty="0">
                <a:latin typeface="Times New Roman" panose="02020603050405020304" pitchFamily="18" charset="0"/>
                <a:cs typeface="Times New Roman" panose="02020603050405020304" pitchFamily="18" charset="0"/>
                <a:hlinkClick r:id="rId3"/>
              </a:rPr>
              <a:t>https://www.youtube.com/watch?v=_7uxNkZBZlE</a:t>
            </a:r>
            <a:r>
              <a:rPr lang="lt-LT" dirty="0">
                <a:latin typeface="Times New Roman" panose="02020603050405020304" pitchFamily="18" charset="0"/>
                <a:cs typeface="Times New Roman" panose="02020603050405020304" pitchFamily="18" charset="0"/>
              </a:rPr>
              <a:t> </a:t>
            </a:r>
          </a:p>
          <a:p>
            <a:r>
              <a:rPr lang="lt-LT" dirty="0">
                <a:latin typeface="Times New Roman" panose="02020603050405020304" pitchFamily="18" charset="0"/>
                <a:cs typeface="Times New Roman" panose="02020603050405020304" pitchFamily="18" charset="0"/>
                <a:hlinkClick r:id="rId4"/>
              </a:rPr>
              <a:t>https://www.youtube.com/watch?v=18WI9af90M4</a:t>
            </a:r>
            <a:r>
              <a:rPr lang="lt-LT" dirty="0">
                <a:latin typeface="Times New Roman" panose="02020603050405020304" pitchFamily="18" charset="0"/>
                <a:cs typeface="Times New Roman" panose="02020603050405020304" pitchFamily="18" charset="0"/>
              </a:rPr>
              <a:t> Puntuko akmuo</a:t>
            </a:r>
          </a:p>
        </p:txBody>
      </p:sp>
    </p:spTree>
    <p:extLst>
      <p:ext uri="{BB962C8B-B14F-4D97-AF65-F5344CB8AC3E}">
        <p14:creationId xmlns:p14="http://schemas.microsoft.com/office/powerpoint/2010/main" val="746955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6B4F45C-9F4A-BB16-F452-45AF0AE6A723}"/>
              </a:ext>
            </a:extLst>
          </p:cNvPr>
          <p:cNvSpPr>
            <a:spLocks noGrp="1"/>
          </p:cNvSpPr>
          <p:nvPr>
            <p:ph type="title"/>
          </p:nvPr>
        </p:nvSpPr>
        <p:spPr>
          <a:xfrm>
            <a:off x="966744" y="959587"/>
            <a:ext cx="9076329" cy="1064277"/>
          </a:xfrm>
        </p:spPr>
        <p:txBody>
          <a:bodyPr>
            <a:normAutofit fontScale="90000"/>
          </a:bodyPr>
          <a:lstStyle/>
          <a:p>
            <a:r>
              <a:rPr lang="lt-LT" dirty="0">
                <a:latin typeface="Times New Roman" panose="02020603050405020304" pitchFamily="18" charset="0"/>
                <a:cs typeface="Times New Roman" panose="02020603050405020304" pitchFamily="18" charset="0"/>
              </a:rPr>
              <a:t>Namų darbai. </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Perskaityti padavimą Balys Sruoga ,,Giesmė apie Gediminą“.</a:t>
            </a:r>
          </a:p>
        </p:txBody>
      </p:sp>
      <p:sp>
        <p:nvSpPr>
          <p:cNvPr id="3" name="Turinio vietos rezervavimo ženklas 2">
            <a:extLst>
              <a:ext uri="{FF2B5EF4-FFF2-40B4-BE49-F238E27FC236}">
                <a16:creationId xmlns:a16="http://schemas.microsoft.com/office/drawing/2014/main" id="{9ED6A16E-C579-2EA2-BF65-7EFE58A13D56}"/>
              </a:ext>
            </a:extLst>
          </p:cNvPr>
          <p:cNvSpPr>
            <a:spLocks noGrp="1"/>
          </p:cNvSpPr>
          <p:nvPr>
            <p:ph idx="1"/>
          </p:nvPr>
        </p:nvSpPr>
        <p:spPr>
          <a:xfrm>
            <a:off x="966744" y="2638425"/>
            <a:ext cx="9076329" cy="3059961"/>
          </a:xfrm>
        </p:spPr>
        <p:txBody>
          <a:bodyPr>
            <a:normAutofit/>
          </a:bodyPr>
          <a:lstStyle/>
          <a:p>
            <a:endParaRPr lang="lt-LT" dirty="0">
              <a:hlinkClick r:id="rId2"/>
            </a:endParaRPr>
          </a:p>
          <a:p>
            <a:endParaRPr lang="lt-LT" dirty="0">
              <a:hlinkClick r:id="rId2"/>
            </a:endParaRPr>
          </a:p>
          <a:p>
            <a:r>
              <a:rPr lang="lt-LT" dirty="0">
                <a:hlinkClick r:id="rId2"/>
              </a:rPr>
              <a:t>http://www.xn--altiniai-4wb.info/files/literatura/LH00/Balys_Sruoga._Giesm%C4%97_apie_Gedimin%C4%85.LHL302.pdf</a:t>
            </a:r>
            <a:r>
              <a:rPr lang="lt-LT" dirty="0"/>
              <a:t> arba </a:t>
            </a:r>
            <a:r>
              <a:rPr lang="lt-LT" dirty="0">
                <a:hlinkClick r:id="rId3"/>
              </a:rPr>
              <a:t>https://ebiblioteka.mkp.emokykla.lt/kuriniai/giesme_apie_gedimina/,format.pdf</a:t>
            </a:r>
            <a:r>
              <a:rPr lang="lt-LT" dirty="0"/>
              <a:t> </a:t>
            </a:r>
          </a:p>
        </p:txBody>
      </p:sp>
    </p:spTree>
    <p:extLst>
      <p:ext uri="{BB962C8B-B14F-4D97-AF65-F5344CB8AC3E}">
        <p14:creationId xmlns:p14="http://schemas.microsoft.com/office/powerpoint/2010/main" val="191622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222686C-E689-CF2A-19C0-B05E8BD950F8}"/>
              </a:ext>
            </a:extLst>
          </p:cNvPr>
          <p:cNvSpPr>
            <a:spLocks noGrp="1"/>
          </p:cNvSpPr>
          <p:nvPr>
            <p:ph idx="1"/>
          </p:nvPr>
        </p:nvSpPr>
        <p:spPr>
          <a:xfrm>
            <a:off x="966744" y="447675"/>
            <a:ext cx="10301331" cy="5450737"/>
          </a:xfrm>
        </p:spPr>
        <p:txBody>
          <a:bodyPr>
            <a:normAutofit/>
          </a:bodyPr>
          <a:lstStyle/>
          <a:p>
            <a:pPr algn="just"/>
            <a:r>
              <a:rPr lang="lt-LT" sz="2800" b="1" dirty="0">
                <a:latin typeface="Times New Roman" panose="02020603050405020304" pitchFamily="18" charset="0"/>
                <a:cs typeface="Times New Roman" panose="02020603050405020304" pitchFamily="18" charset="0"/>
              </a:rPr>
              <a:t>Padavimas</a:t>
            </a:r>
            <a:r>
              <a:rPr lang="lt-LT" sz="2800" dirty="0">
                <a:latin typeface="Times New Roman" panose="02020603050405020304" pitchFamily="18" charset="0"/>
                <a:cs typeface="Times New Roman" panose="02020603050405020304" pitchFamily="18" charset="0"/>
              </a:rPr>
              <a:t> – istorinė sakmė, kūrinys, vaizduojantis tam tikrų konkrečių istorinių arba geografinių objektų atsiradimą, jų pavadinimų kilmę ir pan. Tai pasakojamosios tautosakos žanras, kurio kūriniuose meniniais vaizdais aiškinama gamtos ir istorijos paminklų kilmė, pasakojama apie praeities įvykius, siejamus su ypatingomis vietomis arba su mitinių protėvių bei istorinių asmenybių veikla.</a:t>
            </a:r>
          </a:p>
          <a:p>
            <a:pPr algn="just"/>
            <a:r>
              <a:rPr lang="lt-LT" sz="2800" b="1" dirty="0">
                <a:latin typeface="Times New Roman" panose="02020603050405020304" pitchFamily="18" charset="0"/>
                <a:cs typeface="Times New Roman" panose="02020603050405020304" pitchFamily="18" charset="0"/>
              </a:rPr>
              <a:t>Padavimas </a:t>
            </a:r>
            <a:r>
              <a:rPr lang="lt-LT" sz="2800" dirty="0">
                <a:latin typeface="Times New Roman" panose="02020603050405020304" pitchFamily="18" charset="0"/>
                <a:cs typeface="Times New Roman" panose="02020603050405020304" pitchFamily="18" charset="0"/>
              </a:rPr>
              <a:t>– pasakojamosios tautosakos žanras. Padavimuose aiškinama konkrečių gamtos ar istorinių objektų kilmė, vaizduojama praeities įvykiai, siejami su ypatingomis vietomis ar žmonėmis bei mitiniais personažais.</a:t>
            </a:r>
          </a:p>
        </p:txBody>
      </p:sp>
    </p:spTree>
    <p:extLst>
      <p:ext uri="{BB962C8B-B14F-4D97-AF65-F5344CB8AC3E}">
        <p14:creationId xmlns:p14="http://schemas.microsoft.com/office/powerpoint/2010/main" val="400277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B49DDE3-D095-6B49-8468-C97AFBEC5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davimas apie Vilnių ir Nerį">
            <a:extLst>
              <a:ext uri="{FF2B5EF4-FFF2-40B4-BE49-F238E27FC236}">
                <a16:creationId xmlns:a16="http://schemas.microsoft.com/office/drawing/2014/main" id="{FF043591-B2B5-95EC-AB0F-E58112C33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69" r="24398" b="-2"/>
          <a:stretch/>
        </p:blipFill>
        <p:spPr bwMode="auto">
          <a:xfrm>
            <a:off x="1109595" y="805232"/>
            <a:ext cx="3876811" cy="5245563"/>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C3CA578B-5FA2-42B3-85A7-E78AFE06B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urinio vietos rezervavimo ženklas 2">
            <a:extLst>
              <a:ext uri="{FF2B5EF4-FFF2-40B4-BE49-F238E27FC236}">
                <a16:creationId xmlns:a16="http://schemas.microsoft.com/office/drawing/2014/main" id="{CAD4F592-ECD1-DD9D-9BA2-8A7244C636ED}"/>
              </a:ext>
            </a:extLst>
          </p:cNvPr>
          <p:cNvSpPr>
            <a:spLocks noGrp="1"/>
          </p:cNvSpPr>
          <p:nvPr>
            <p:ph idx="1"/>
          </p:nvPr>
        </p:nvSpPr>
        <p:spPr>
          <a:xfrm>
            <a:off x="5504908" y="1901427"/>
            <a:ext cx="5867401" cy="3053170"/>
          </a:xfrm>
        </p:spPr>
        <p:txBody>
          <a:bodyPr anchor="t">
            <a:normAutofit/>
          </a:bodyPr>
          <a:lstStyle/>
          <a:p>
            <a:pPr algn="just"/>
            <a:r>
              <a:rPr lang="lt-LT" sz="2800" dirty="0" err="1">
                <a:latin typeface="Times New Roman" panose="02020603050405020304" pitchFamily="18" charset="0"/>
                <a:cs typeface="Times New Roman" panose="02020603050405020304" pitchFamily="18" charset="0"/>
              </a:rPr>
              <a:t>Lietùvių</a:t>
            </a:r>
            <a:r>
              <a:rPr lang="lt-LT" sz="2800" dirty="0">
                <a:latin typeface="Times New Roman" panose="02020603050405020304" pitchFamily="18" charset="0"/>
                <a:cs typeface="Times New Roman" panose="02020603050405020304" pitchFamily="18" charset="0"/>
              </a:rPr>
              <a:t> padavimai skirstomi į </a:t>
            </a:r>
            <a:r>
              <a:rPr lang="lt-LT" sz="2800" dirty="0" err="1">
                <a:latin typeface="Times New Roman" panose="02020603050405020304" pitchFamily="18" charset="0"/>
                <a:cs typeface="Times New Roman" panose="02020603050405020304" pitchFamily="18" charset="0"/>
              </a:rPr>
              <a:t>toponiminius</a:t>
            </a:r>
            <a:r>
              <a:rPr lang="lt-LT" sz="2800" dirty="0">
                <a:latin typeface="Times New Roman" panose="02020603050405020304" pitchFamily="18" charset="0"/>
                <a:cs typeface="Times New Roman" panose="02020603050405020304" pitchFamily="18" charset="0"/>
              </a:rPr>
              <a:t> padavimus (apie gamtos objektų atsiradimą) ir istorines sakmes (jose konkreti vietovė siejama su svarbiais istoriniais įvykiais). </a:t>
            </a:r>
          </a:p>
        </p:txBody>
      </p:sp>
      <p:sp>
        <p:nvSpPr>
          <p:cNvPr id="5" name="Pavadinimas 4">
            <a:extLst>
              <a:ext uri="{FF2B5EF4-FFF2-40B4-BE49-F238E27FC236}">
                <a16:creationId xmlns:a16="http://schemas.microsoft.com/office/drawing/2014/main" id="{C0617793-178A-F1FB-F12C-4ADB9B7221EC}"/>
              </a:ext>
            </a:extLst>
          </p:cNvPr>
          <p:cNvSpPr>
            <a:spLocks noGrp="1"/>
          </p:cNvSpPr>
          <p:nvPr>
            <p:ph type="title"/>
          </p:nvPr>
        </p:nvSpPr>
        <p:spPr/>
        <p:txBody>
          <a:bodyPr/>
          <a:lstStyle/>
          <a:p>
            <a:endParaRPr lang="lt-LT"/>
          </a:p>
        </p:txBody>
      </p:sp>
    </p:spTree>
    <p:extLst>
      <p:ext uri="{BB962C8B-B14F-4D97-AF65-F5344CB8AC3E}">
        <p14:creationId xmlns:p14="http://schemas.microsoft.com/office/powerpoint/2010/main" val="161049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E98F0F18-85EE-4C77-9EA6-C2516E22D252}"/>
              </a:ext>
            </a:extLst>
          </p:cNvPr>
          <p:cNvSpPr>
            <a:spLocks noGrp="1"/>
          </p:cNvSpPr>
          <p:nvPr>
            <p:ph type="title"/>
          </p:nvPr>
        </p:nvSpPr>
        <p:spPr>
          <a:xfrm>
            <a:off x="960120" y="960030"/>
            <a:ext cx="4470832" cy="1507398"/>
          </a:xfrm>
        </p:spPr>
        <p:txBody>
          <a:bodyPr anchor="ctr">
            <a:normAutofit/>
          </a:bodyPr>
          <a:lstStyle/>
          <a:p>
            <a:r>
              <a:rPr lang="lt-LT">
                <a:latin typeface="Times New Roman" panose="02020603050405020304" pitchFamily="18" charset="0"/>
                <a:cs typeface="Times New Roman" panose="02020603050405020304" pitchFamily="18" charset="0"/>
              </a:rPr>
              <a:t>Padavimo struktūra</a:t>
            </a:r>
          </a:p>
        </p:txBody>
      </p:sp>
      <p:sp>
        <p:nvSpPr>
          <p:cNvPr id="3" name="Turinio vietos rezervavimo ženklas 2">
            <a:extLst>
              <a:ext uri="{FF2B5EF4-FFF2-40B4-BE49-F238E27FC236}">
                <a16:creationId xmlns:a16="http://schemas.microsoft.com/office/drawing/2014/main" id="{A33232BC-0BC7-3174-9281-28CBF0EF2A44}"/>
              </a:ext>
            </a:extLst>
          </p:cNvPr>
          <p:cNvSpPr>
            <a:spLocks noGrp="1"/>
          </p:cNvSpPr>
          <p:nvPr>
            <p:ph idx="1"/>
          </p:nvPr>
        </p:nvSpPr>
        <p:spPr>
          <a:xfrm>
            <a:off x="952501" y="2844800"/>
            <a:ext cx="4470831" cy="3053170"/>
          </a:xfrm>
        </p:spPr>
        <p:txBody>
          <a:bodyPr anchor="t">
            <a:normAutofit/>
          </a:bodyPr>
          <a:lstStyle/>
          <a:p>
            <a:pPr>
              <a:lnSpc>
                <a:spcPct val="100000"/>
              </a:lnSpc>
            </a:pPr>
            <a:r>
              <a:rPr lang="lt-LT" sz="1700">
                <a:latin typeface="Times New Roman" panose="02020603050405020304" pitchFamily="18" charset="0"/>
                <a:cs typeface="Times New Roman" panose="02020603050405020304" pitchFamily="18" charset="0"/>
              </a:rPr>
              <a:t>Kaip ir kiekvienas kūrinys padavimą sudaro:</a:t>
            </a:r>
          </a:p>
          <a:p>
            <a:pPr>
              <a:lnSpc>
                <a:spcPct val="100000"/>
              </a:lnSpc>
            </a:pPr>
            <a:r>
              <a:rPr lang="lt-LT" sz="1700" b="1">
                <a:latin typeface="Times New Roman" panose="02020603050405020304" pitchFamily="18" charset="0"/>
                <a:cs typeface="Times New Roman" panose="02020603050405020304" pitchFamily="18" charset="0"/>
              </a:rPr>
              <a:t>Veiksmo užuomazga</a:t>
            </a:r>
            <a:r>
              <a:rPr lang="en-US" sz="1700" b="1">
                <a:latin typeface="Times New Roman" panose="02020603050405020304" pitchFamily="18" charset="0"/>
                <a:cs typeface="Times New Roman" panose="02020603050405020304" pitchFamily="18" charset="0"/>
              </a:rPr>
              <a:t>;</a:t>
            </a:r>
            <a:endParaRPr lang="lt-LT" sz="1700" b="1">
              <a:latin typeface="Times New Roman" panose="02020603050405020304" pitchFamily="18" charset="0"/>
              <a:cs typeface="Times New Roman" panose="02020603050405020304" pitchFamily="18" charset="0"/>
            </a:endParaRPr>
          </a:p>
          <a:p>
            <a:pPr>
              <a:lnSpc>
                <a:spcPct val="100000"/>
              </a:lnSpc>
            </a:pPr>
            <a:r>
              <a:rPr lang="lt-LT" sz="1700" b="1">
                <a:latin typeface="Times New Roman" panose="02020603050405020304" pitchFamily="18" charset="0"/>
                <a:cs typeface="Times New Roman" panose="02020603050405020304" pitchFamily="18" charset="0"/>
              </a:rPr>
              <a:t>Veiksmo eiga</a:t>
            </a:r>
            <a:r>
              <a:rPr lang="en-US" sz="1700" b="1">
                <a:latin typeface="Times New Roman" panose="02020603050405020304" pitchFamily="18" charset="0"/>
                <a:cs typeface="Times New Roman" panose="02020603050405020304" pitchFamily="18" charset="0"/>
              </a:rPr>
              <a:t>;</a:t>
            </a:r>
            <a:endParaRPr lang="lt-LT" sz="1700" b="1">
              <a:latin typeface="Times New Roman" panose="02020603050405020304" pitchFamily="18" charset="0"/>
              <a:cs typeface="Times New Roman" panose="02020603050405020304" pitchFamily="18" charset="0"/>
            </a:endParaRPr>
          </a:p>
          <a:p>
            <a:pPr>
              <a:lnSpc>
                <a:spcPct val="100000"/>
              </a:lnSpc>
            </a:pPr>
            <a:r>
              <a:rPr lang="lt-LT" sz="1700" b="1">
                <a:latin typeface="Times New Roman" panose="02020603050405020304" pitchFamily="18" charset="0"/>
                <a:cs typeface="Times New Roman" panose="02020603050405020304" pitchFamily="18" charset="0"/>
              </a:rPr>
              <a:t>Kulminacija</a:t>
            </a:r>
            <a:r>
              <a:rPr lang="en-US" sz="1700" b="1">
                <a:latin typeface="Times New Roman" panose="02020603050405020304" pitchFamily="18" charset="0"/>
                <a:cs typeface="Times New Roman" panose="02020603050405020304" pitchFamily="18" charset="0"/>
              </a:rPr>
              <a:t>;</a:t>
            </a:r>
            <a:endParaRPr lang="lt-LT" sz="1700" b="1">
              <a:latin typeface="Times New Roman" panose="02020603050405020304" pitchFamily="18" charset="0"/>
              <a:cs typeface="Times New Roman" panose="02020603050405020304" pitchFamily="18" charset="0"/>
            </a:endParaRPr>
          </a:p>
          <a:p>
            <a:pPr>
              <a:lnSpc>
                <a:spcPct val="100000"/>
              </a:lnSpc>
            </a:pPr>
            <a:r>
              <a:rPr lang="lt-LT" sz="1700" b="1">
                <a:latin typeface="Times New Roman" panose="02020603050405020304" pitchFamily="18" charset="0"/>
                <a:cs typeface="Times New Roman" panose="02020603050405020304" pitchFamily="18" charset="0"/>
              </a:rPr>
              <a:t>Atomazga.</a:t>
            </a:r>
          </a:p>
          <a:p>
            <a:pPr>
              <a:lnSpc>
                <a:spcPct val="100000"/>
              </a:lnSpc>
            </a:pPr>
            <a:endParaRPr lang="lt-LT" sz="1700">
              <a:latin typeface="Times New Roman" panose="02020603050405020304" pitchFamily="18" charset="0"/>
              <a:cs typeface="Times New Roman" panose="02020603050405020304" pitchFamily="18" charset="0"/>
            </a:endParaRPr>
          </a:p>
          <a:p>
            <a:pPr>
              <a:lnSpc>
                <a:spcPct val="100000"/>
              </a:lnSpc>
            </a:pPr>
            <a:r>
              <a:rPr lang="lt-LT" sz="1700">
                <a:latin typeface="Times New Roman" panose="02020603050405020304" pitchFamily="18" charset="0"/>
                <a:cs typeface="Times New Roman" panose="02020603050405020304" pitchFamily="18" charset="0"/>
              </a:rPr>
              <a:t>Skaitome padavimą ,,Baluosys“ </a:t>
            </a:r>
            <a:r>
              <a:rPr lang="en-US" sz="1700">
                <a:latin typeface="Times New Roman" panose="02020603050405020304" pitchFamily="18" charset="0"/>
                <a:cs typeface="Times New Roman" panose="02020603050405020304" pitchFamily="18" charset="0"/>
              </a:rPr>
              <a:t>107 psl.</a:t>
            </a:r>
            <a:endParaRPr lang="lt-LT" sz="1700">
              <a:latin typeface="Times New Roman" panose="02020603050405020304" pitchFamily="18" charset="0"/>
              <a:cs typeface="Times New Roman" panose="02020603050405020304" pitchFamily="18" charset="0"/>
            </a:endParaRPr>
          </a:p>
        </p:txBody>
      </p:sp>
      <p:cxnSp>
        <p:nvCxnSpPr>
          <p:cNvPr id="2060" name="Straight Connector 2056">
            <a:extLst>
              <a:ext uri="{FF2B5EF4-FFF2-40B4-BE49-F238E27FC236}">
                <a16:creationId xmlns:a16="http://schemas.microsoft.com/office/drawing/2014/main" id="{49151340-7EF2-0647-A719-394EFC3A18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874484"/>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2050" name="Picture 2" descr="Baluosys, ežeras (Trakų rajone) - Vandens telkiniai">
            <a:extLst>
              <a:ext uri="{FF2B5EF4-FFF2-40B4-BE49-F238E27FC236}">
                <a16:creationId xmlns:a16="http://schemas.microsoft.com/office/drawing/2014/main" id="{2BF5A3C7-E72E-4605-8A76-112B45CC29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8669" y="1610793"/>
            <a:ext cx="4848551" cy="363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3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EDA066E-C911-3E25-9460-B17241E90F3E}"/>
              </a:ext>
            </a:extLst>
          </p:cNvPr>
          <p:cNvSpPr>
            <a:spLocks noGrp="1"/>
          </p:cNvSpPr>
          <p:nvPr>
            <p:ph type="title"/>
          </p:nvPr>
        </p:nvSpPr>
        <p:spPr>
          <a:xfrm>
            <a:off x="966744" y="959587"/>
            <a:ext cx="9076329" cy="373913"/>
          </a:xfrm>
        </p:spPr>
        <p:txBody>
          <a:bodyPr>
            <a:normAutofit fontScale="90000"/>
          </a:bodyPr>
          <a:lstStyle/>
          <a:p>
            <a:pPr algn="ctr"/>
            <a:r>
              <a:rPr lang="en-US" dirty="0" err="1">
                <a:latin typeface="Times New Roman" panose="02020603050405020304" pitchFamily="18" charset="0"/>
                <a:cs typeface="Times New Roman" panose="02020603050405020304" pitchFamily="18" charset="0"/>
              </a:rPr>
              <a:t>Padavimas</a:t>
            </a:r>
            <a:r>
              <a:rPr lang="en-US" dirty="0">
                <a:latin typeface="Times New Roman" panose="02020603050405020304" pitchFamily="18" charset="0"/>
                <a:cs typeface="Times New Roman" panose="02020603050405020304" pitchFamily="18" charset="0"/>
              </a:rPr>
              <a:t> b</a:t>
            </a:r>
            <a:r>
              <a:rPr lang="lt-LT" dirty="0">
                <a:latin typeface="Times New Roman" panose="02020603050405020304" pitchFamily="18" charset="0"/>
                <a:cs typeface="Times New Roman" panose="02020603050405020304" pitchFamily="18" charset="0"/>
              </a:rPr>
              <a:t>ū</a:t>
            </a:r>
            <a:r>
              <a:rPr lang="en-US" dirty="0" err="1">
                <a:latin typeface="Times New Roman" panose="02020603050405020304" pitchFamily="18" charset="0"/>
                <a:cs typeface="Times New Roman" panose="02020603050405020304" pitchFamily="18" charset="0"/>
              </a:rPr>
              <a:t>dinga</a:t>
            </a:r>
            <a:r>
              <a:rPr lang="lt-LT" dirty="0">
                <a:latin typeface="Times New Roman" panose="02020603050405020304" pitchFamily="18" charset="0"/>
                <a:cs typeface="Times New Roman" panose="02020603050405020304" pitchFamily="18" charset="0"/>
              </a:rPr>
              <a:t>:</a:t>
            </a:r>
          </a:p>
        </p:txBody>
      </p:sp>
      <p:sp>
        <p:nvSpPr>
          <p:cNvPr id="3" name="Turinio vietos rezervavimo ženklas 2">
            <a:extLst>
              <a:ext uri="{FF2B5EF4-FFF2-40B4-BE49-F238E27FC236}">
                <a16:creationId xmlns:a16="http://schemas.microsoft.com/office/drawing/2014/main" id="{B511CA5C-A80F-1D94-06C2-52C27D74B809}"/>
              </a:ext>
            </a:extLst>
          </p:cNvPr>
          <p:cNvSpPr>
            <a:spLocks noGrp="1"/>
          </p:cNvSpPr>
          <p:nvPr>
            <p:ph idx="1"/>
          </p:nvPr>
        </p:nvSpPr>
        <p:spPr>
          <a:xfrm>
            <a:off x="966744" y="1638301"/>
            <a:ext cx="10053681" cy="4260112"/>
          </a:xfrm>
        </p:spPr>
        <p:txBody>
          <a:bodyPr>
            <a:noAutofit/>
          </a:bodyPr>
          <a:lstStyle/>
          <a:p>
            <a:pPr algn="just"/>
            <a:r>
              <a:rPr lang="lt-LT" dirty="0">
                <a:effectLst/>
                <a:latin typeface="Times New Roman" panose="02020603050405020304" pitchFamily="18" charset="0"/>
                <a:ea typeface="Times New Roman" panose="02020603050405020304" pitchFamily="18" charset="0"/>
              </a:rPr>
              <a:t>1. Apsiribojama mažesne pasaulio dalimi – gimtuoju kraštu Lietuva, jos paviršiaus susiformavimu: kalnų, piliakalnių, akmenų, upių, ežerų atsiradimas ir t.t.</a:t>
            </a:r>
          </a:p>
          <a:p>
            <a:pPr algn="just"/>
            <a:r>
              <a:rPr lang="lt-LT" dirty="0">
                <a:effectLst/>
                <a:latin typeface="Times New Roman" panose="02020603050405020304" pitchFamily="18" charset="0"/>
                <a:ea typeface="Times New Roman" panose="02020603050405020304" pitchFamily="18" charset="0"/>
              </a:rPr>
              <a:t>2. Sprendžiamos tautinės problemos: kaip susiformavo mūsų kraštovaizdis, kas pastatė miestus, pilis, bažnyčias, kaip viskas – kalnai, ežerai miestai – buvo pavadinti </a:t>
            </a:r>
            <a:r>
              <a:rPr lang="lt-LT" u="sng" dirty="0">
                <a:effectLst/>
                <a:latin typeface="Times New Roman" panose="02020603050405020304" pitchFamily="18" charset="0"/>
                <a:ea typeface="Times New Roman" panose="02020603050405020304" pitchFamily="18" charset="0"/>
              </a:rPr>
              <a:t>tikriniais</a:t>
            </a:r>
            <a:r>
              <a:rPr lang="lt-LT" dirty="0">
                <a:effectLst/>
                <a:latin typeface="Times New Roman" panose="02020603050405020304" pitchFamily="18" charset="0"/>
                <a:ea typeface="Times New Roman" panose="02020603050405020304" pitchFamily="18" charset="0"/>
              </a:rPr>
              <a:t> vardais.</a:t>
            </a:r>
          </a:p>
          <a:p>
            <a:pPr algn="just"/>
            <a:r>
              <a:rPr lang="lt-LT" dirty="0">
                <a:effectLst/>
                <a:latin typeface="Times New Roman" panose="02020603050405020304" pitchFamily="18" charset="0"/>
                <a:ea typeface="Times New Roman" panose="02020603050405020304" pitchFamily="18" charset="0"/>
              </a:rPr>
              <a:t>3. Suvokti tautinį bendrumą, sulietuvinti savo gyvenamą teritoriją.</a:t>
            </a:r>
          </a:p>
          <a:p>
            <a:pPr algn="just"/>
            <a:r>
              <a:rPr lang="lt-LT" dirty="0">
                <a:effectLst/>
                <a:latin typeface="Times New Roman" panose="02020603050405020304" pitchFamily="18" charset="0"/>
                <a:ea typeface="Times New Roman" panose="02020603050405020304" pitchFamily="18" charset="0"/>
              </a:rPr>
              <a:t>4. atsispindi laikotarpis, kai visas pasaulis jau sukurtas ir apgyvendintas, veiksmas vyksta Lietuvoje.</a:t>
            </a:r>
          </a:p>
          <a:p>
            <a:pPr algn="just"/>
            <a:r>
              <a:rPr lang="lt-LT" dirty="0">
                <a:effectLst/>
                <a:latin typeface="Times New Roman" panose="02020603050405020304" pitchFamily="18" charset="0"/>
                <a:ea typeface="Times New Roman" panose="02020603050405020304" pitchFamily="18" charset="0"/>
              </a:rPr>
              <a:t>5. Veikėjai: žmogus dažnai tampa svarbiausiu veikėju. Tačiau padavimuose apie kraštovaizdžio susiformavimą svarbiausias vaidmuo tenka mitiniams personažams: milžinams, velniams, laumėms, raganoms.</a:t>
            </a:r>
            <a:endParaRPr lang="lt-LT" dirty="0"/>
          </a:p>
        </p:txBody>
      </p:sp>
    </p:spTree>
    <p:extLst>
      <p:ext uri="{BB962C8B-B14F-4D97-AF65-F5344CB8AC3E}">
        <p14:creationId xmlns:p14="http://schemas.microsoft.com/office/powerpoint/2010/main" val="419572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5A4106-73A3-AB4A-077A-57C86C327812}"/>
              </a:ext>
            </a:extLst>
          </p:cNvPr>
          <p:cNvSpPr>
            <a:spLocks noGrp="1"/>
          </p:cNvSpPr>
          <p:nvPr>
            <p:ph type="title"/>
          </p:nvPr>
        </p:nvSpPr>
        <p:spPr>
          <a:xfrm>
            <a:off x="966744" y="295276"/>
            <a:ext cx="9076329" cy="1323976"/>
          </a:xfrm>
        </p:spPr>
        <p:txBody>
          <a:bodyPr>
            <a:normAutofit/>
          </a:bodyPr>
          <a:lstStyle/>
          <a:p>
            <a:r>
              <a:rPr lang="lt-LT" dirty="0">
                <a:latin typeface="Times New Roman" panose="02020603050405020304" pitchFamily="18" charset="0"/>
                <a:ea typeface="Times New Roman" panose="02020603050405020304" pitchFamily="18" charset="0"/>
              </a:rPr>
              <a:t>Mitinė padavimų pasaulėžiūra</a:t>
            </a:r>
            <a:br>
              <a:rPr lang="lt-LT" dirty="0">
                <a:latin typeface="Times New Roman" panose="02020603050405020304" pitchFamily="18" charset="0"/>
                <a:ea typeface="Times New Roman" panose="02020603050405020304" pitchFamily="18" charset="0"/>
              </a:rPr>
            </a:br>
            <a:endParaRPr lang="lt-LT" dirty="0"/>
          </a:p>
        </p:txBody>
      </p:sp>
      <p:sp>
        <p:nvSpPr>
          <p:cNvPr id="3" name="Turinio vietos rezervavimo ženklas 2">
            <a:extLst>
              <a:ext uri="{FF2B5EF4-FFF2-40B4-BE49-F238E27FC236}">
                <a16:creationId xmlns:a16="http://schemas.microsoft.com/office/drawing/2014/main" id="{BA6A8C73-DDB7-5BD6-1C4D-81850B09ACF1}"/>
              </a:ext>
            </a:extLst>
          </p:cNvPr>
          <p:cNvSpPr>
            <a:spLocks noGrp="1"/>
          </p:cNvSpPr>
          <p:nvPr>
            <p:ph idx="1"/>
          </p:nvPr>
        </p:nvSpPr>
        <p:spPr>
          <a:xfrm>
            <a:off x="966744" y="1619251"/>
            <a:ext cx="9076329" cy="4279162"/>
          </a:xfrm>
        </p:spPr>
        <p:txBody>
          <a:bodyPr>
            <a:normAutofit/>
          </a:bodyPr>
          <a:lstStyle/>
          <a:p>
            <a:pPr algn="just"/>
            <a:r>
              <a:rPr lang="lt-LT" sz="2400" dirty="0">
                <a:effectLst/>
                <a:latin typeface="Times New Roman" panose="02020603050405020304" pitchFamily="18" charset="0"/>
                <a:ea typeface="Times New Roman" panose="02020603050405020304" pitchFamily="18" charset="0"/>
              </a:rPr>
              <a:t>1. Gamtos ir žmogaus rankomis padaryti objektai yra sugyventi, sudvasinti: ežerai keliauja iš vienos vietos į kitą, piliakalniai neleidžia, kad juos kastų, pilys bei bažnyčios laukia savo išvadavimo.</a:t>
            </a:r>
          </a:p>
          <a:p>
            <a:pPr algn="just"/>
            <a:r>
              <a:rPr lang="lt-LT" sz="2400" dirty="0">
                <a:effectLst/>
                <a:latin typeface="Times New Roman" panose="02020603050405020304" pitchFamily="18" charset="0"/>
                <a:ea typeface="Times New Roman" panose="02020603050405020304" pitchFamily="18" charset="0"/>
              </a:rPr>
              <a:t>2. Prakeikimo, magiško žodžio ir veiksmo galia: ištarus reikiamą žodį nukrinta padangėmis skrendantis ežeras, užkeikiami veikėjai kam nors nusižengę...</a:t>
            </a:r>
          </a:p>
          <a:p>
            <a:pPr algn="just"/>
            <a:r>
              <a:rPr lang="lt-LT" sz="2400" dirty="0">
                <a:effectLst/>
                <a:latin typeface="Times New Roman" panose="02020603050405020304" pitchFamily="18" charset="0"/>
                <a:ea typeface="Times New Roman" panose="02020603050405020304" pitchFamily="18" charset="0"/>
              </a:rPr>
              <a:t>3. Padavimai apie piliakalniuose esančius turtus bei jų sargus, apie miegančią kariuomenę, apie tų miestų, bažnyčių, varpų prasmegimą ir vadovavimą priklauso mitinei sferai.</a:t>
            </a:r>
          </a:p>
          <a:p>
            <a:endParaRPr lang="lt-LT" dirty="0"/>
          </a:p>
        </p:txBody>
      </p:sp>
    </p:spTree>
    <p:extLst>
      <p:ext uri="{BB962C8B-B14F-4D97-AF65-F5344CB8AC3E}">
        <p14:creationId xmlns:p14="http://schemas.microsoft.com/office/powerpoint/2010/main" val="286393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B66BA06-CFCE-0515-BC69-CA63D057533E}"/>
              </a:ext>
            </a:extLst>
          </p:cNvPr>
          <p:cNvSpPr>
            <a:spLocks noGrp="1"/>
          </p:cNvSpPr>
          <p:nvPr>
            <p:ph type="title"/>
          </p:nvPr>
        </p:nvSpPr>
        <p:spPr>
          <a:xfrm>
            <a:off x="966744" y="257175"/>
            <a:ext cx="9076329" cy="1766689"/>
          </a:xfrm>
        </p:spPr>
        <p:txBody>
          <a:bodyPr>
            <a:normAutofit fontScale="90000"/>
          </a:bodyPr>
          <a:lstStyle/>
          <a:p>
            <a:pPr algn="ctr"/>
            <a:r>
              <a:rPr lang="lt-LT" dirty="0">
                <a:latin typeface="Times New Roman" panose="02020603050405020304" pitchFamily="18" charset="0"/>
                <a:ea typeface="Times New Roman" panose="02020603050405020304" pitchFamily="18" charset="0"/>
              </a:rPr>
              <a:t>Padavimų reikšmė</a:t>
            </a:r>
            <a:br>
              <a:rPr lang="lt-LT" dirty="0">
                <a:latin typeface="Times New Roman" panose="02020603050405020304" pitchFamily="18" charset="0"/>
                <a:ea typeface="Times New Roman" panose="02020603050405020304" pitchFamily="18" charset="0"/>
              </a:rPr>
            </a:br>
            <a:r>
              <a:rPr lang="lt-LT" dirty="0">
                <a:latin typeface="Times New Roman" panose="02020603050405020304" pitchFamily="18" charset="0"/>
                <a:ea typeface="Times New Roman" panose="02020603050405020304" pitchFamily="18" charset="0"/>
              </a:rPr>
              <a:t> </a:t>
            </a:r>
            <a:br>
              <a:rPr lang="lt-LT" dirty="0">
                <a:latin typeface="Times New Roman" panose="02020603050405020304" pitchFamily="18" charset="0"/>
                <a:ea typeface="Times New Roman" panose="02020603050405020304" pitchFamily="18" charset="0"/>
              </a:rPr>
            </a:br>
            <a:endParaRPr lang="lt-LT" dirty="0"/>
          </a:p>
        </p:txBody>
      </p:sp>
      <p:sp>
        <p:nvSpPr>
          <p:cNvPr id="3" name="Turinio vietos rezervavimo ženklas 2">
            <a:extLst>
              <a:ext uri="{FF2B5EF4-FFF2-40B4-BE49-F238E27FC236}">
                <a16:creationId xmlns:a16="http://schemas.microsoft.com/office/drawing/2014/main" id="{2B3B34F0-32FE-2877-5545-22624AF7630F}"/>
              </a:ext>
            </a:extLst>
          </p:cNvPr>
          <p:cNvSpPr>
            <a:spLocks noGrp="1"/>
          </p:cNvSpPr>
          <p:nvPr>
            <p:ph idx="1"/>
          </p:nvPr>
        </p:nvSpPr>
        <p:spPr>
          <a:xfrm>
            <a:off x="966744" y="1209675"/>
            <a:ext cx="10110831" cy="4688737"/>
          </a:xfrm>
        </p:spPr>
        <p:txBody>
          <a:bodyPr/>
          <a:lstStyle/>
          <a:p>
            <a:pPr algn="just"/>
            <a:r>
              <a:rPr lang="lt-LT" sz="2800" dirty="0">
                <a:effectLst/>
                <a:latin typeface="Times New Roman" panose="02020603050405020304" pitchFamily="18" charset="0"/>
                <a:ea typeface="Times New Roman" panose="02020603050405020304" pitchFamily="18" charset="0"/>
              </a:rPr>
              <a:t>1. Suteikia estetinį pasigėrėjimą. Juk juose pavaizduotas tikras mūsų protėvių gyvenimas, kaip jį suvokė patys protėviai. Padavimų veikėjai, jų poelgiai, net posakiai, situacijos, į kurias jie patenka, nėra išgalvoti, o yra paremti tikėjimu, kad iš tiesų viskas taip kadaise vyko.</a:t>
            </a:r>
          </a:p>
          <a:p>
            <a:pPr algn="just"/>
            <a:r>
              <a:rPr lang="lt-LT" sz="2800" dirty="0">
                <a:effectLst/>
                <a:latin typeface="Times New Roman" panose="02020603050405020304" pitchFamily="18" charset="0"/>
                <a:ea typeface="Times New Roman" panose="02020603050405020304" pitchFamily="18" charset="0"/>
              </a:rPr>
              <a:t>2. Padavimai įdomūs ir dėl juose slypinčios informacijos. Mums svarbus senasis mitinis mąstymas, požiūris į istorinius įvykius ir jų vertinimas. </a:t>
            </a:r>
          </a:p>
          <a:p>
            <a:endParaRPr lang="lt-LT" dirty="0"/>
          </a:p>
        </p:txBody>
      </p:sp>
    </p:spTree>
    <p:extLst>
      <p:ext uri="{BB962C8B-B14F-4D97-AF65-F5344CB8AC3E}">
        <p14:creationId xmlns:p14="http://schemas.microsoft.com/office/powerpoint/2010/main" val="287092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D739788-C3DC-100A-BA49-A9ACBB348BFA}"/>
              </a:ext>
            </a:extLst>
          </p:cNvPr>
          <p:cNvSpPr>
            <a:spLocks noGrp="1"/>
          </p:cNvSpPr>
          <p:nvPr>
            <p:ph type="title"/>
          </p:nvPr>
        </p:nvSpPr>
        <p:spPr/>
        <p:txBody>
          <a:bodyPr>
            <a:normAutofit fontScale="90000"/>
          </a:bodyPr>
          <a:lstStyle/>
          <a:p>
            <a:pPr algn="ctr"/>
            <a:r>
              <a:rPr lang="lt-LT" sz="5300" dirty="0">
                <a:latin typeface="Times New Roman" panose="02020603050405020304" pitchFamily="18" charset="0"/>
                <a:cs typeface="Times New Roman" panose="02020603050405020304" pitchFamily="18" charset="0"/>
              </a:rPr>
              <a:t>UŽDUOTIS</a:t>
            </a:r>
            <a:br>
              <a:rPr lang="lt-LT" dirty="0"/>
            </a:br>
            <a:endParaRPr lang="lt-LT" dirty="0"/>
          </a:p>
        </p:txBody>
      </p:sp>
      <p:pic>
        <p:nvPicPr>
          <p:cNvPr id="4098" name="Picture 2" descr="Užduotis vaikams kuriame patys | Facebook">
            <a:extLst>
              <a:ext uri="{FF2B5EF4-FFF2-40B4-BE49-F238E27FC236}">
                <a16:creationId xmlns:a16="http://schemas.microsoft.com/office/drawing/2014/main" id="{7B339577-D173-66BB-1892-D747890B4C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0274" y="3207702"/>
            <a:ext cx="5093740" cy="289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0ED1AEA9-6A85-5A2C-5681-0644C9F60A14}"/>
              </a:ext>
            </a:extLst>
          </p:cNvPr>
          <p:cNvSpPr>
            <a:spLocks noGrp="1"/>
          </p:cNvSpPr>
          <p:nvPr>
            <p:ph idx="1"/>
          </p:nvPr>
        </p:nvSpPr>
        <p:spPr>
          <a:xfrm>
            <a:off x="542925" y="152401"/>
            <a:ext cx="11077575" cy="5746012"/>
          </a:xfrm>
        </p:spPr>
        <p:txBody>
          <a:bodyPr>
            <a:normAutofit/>
          </a:bodyPr>
          <a:lstStyle/>
          <a:p>
            <a:pPr marL="0" indent="0" algn="just">
              <a:buNone/>
            </a:pPr>
            <a:r>
              <a:rPr lang="lt-LT" dirty="0">
                <a:latin typeface="Times New Roman" panose="02020603050405020304" pitchFamily="18" charset="0"/>
                <a:cs typeface="Times New Roman" panose="02020603050405020304" pitchFamily="18" charset="0"/>
              </a:rPr>
              <a:t>Labai seniai gyveno du broliai. Nusibodo jiems kartu gyventi, todėl sumanė persiskirti. Jie buvo medžiotojai. Todėl sumanė persidalinti mišką, kuriame medžiodavo. Vieną kartą nuėjo abu į mišką. Bet kaip jiems persidalint – giria didelė ir tanki, jos viduriu eina bala. Vienas sako: – Einam prie tos balos, vienas paimkim į rytus, o antras į vakarus nuo tos balos, ši bala skirs mus. Antrasis brolis pritarė. Nuėjo prie tos balos, palaužė keletą šakelių ir buvo perdalintas miškas. Bet kuriam dabar paimti į vakarus ir kuriam į rytus, taip jie ir negalėjo nuspręsti. Į rytus buvo tankesnis miškas, jame buvo daugiau ir žvėrelių, todėl abu norėjo paimti. Taip jiems besiderant, iš kažkur atsirado senelis su žila ilga barzda. Priėjęs prie brolių, užklausė jų, kokiu reikalu jie taip garsiai derasi. Broliai visą reikalą ir sumanymą išdėstė seneliui. Senelis tarė: – Mieli vaikučiai, mums Dievas liepė būti vienybėje, vienas nuo kito niekur nesiskirti, o kartu gyventi, nes vienybė yra galybė. Broliams tai baisiai nepatiko, norėjo senelį primušti. Vienas užsimojo lazda ir buvo </a:t>
            </a:r>
            <a:r>
              <a:rPr lang="lt-LT" dirty="0" err="1">
                <a:latin typeface="Times New Roman" panose="02020603050405020304" pitchFamily="18" charset="0"/>
                <a:cs typeface="Times New Roman" panose="02020603050405020304" pitchFamily="18" charset="0"/>
              </a:rPr>
              <a:t>bešeriąs</a:t>
            </a:r>
            <a:r>
              <a:rPr lang="lt-LT" dirty="0">
                <a:latin typeface="Times New Roman" panose="02020603050405020304" pitchFamily="18" charset="0"/>
                <a:cs typeface="Times New Roman" panose="02020603050405020304" pitchFamily="18" charset="0"/>
              </a:rPr>
              <a:t> seneliui, o antras griebė strėlę. Bet senelis atsitraukęs tarė: – Jei jau norit perskirti, tai šekit – dabar iki pasaulio pabaigos nesusieisite! Taip tarus, broliai pavirto akmenimis, o tarp jų virto gilus griovys. Tie du akmenys ir tas griovys ir dabar dar tebėra Suodžių kaimo miške, vidury balos. </a:t>
            </a:r>
          </a:p>
          <a:p>
            <a:pPr algn="just"/>
            <a:r>
              <a:rPr lang="lt-LT" dirty="0">
                <a:latin typeface="Times New Roman" panose="02020603050405020304" pitchFamily="18" charset="0"/>
                <a:cs typeface="Times New Roman" panose="02020603050405020304" pitchFamily="18" charset="0"/>
              </a:rPr>
              <a:t>Iš kn. ,,Ežeras ant milžino delno“, parengė N. Vėlius, Vilnius, 1995</a:t>
            </a:r>
          </a:p>
        </p:txBody>
      </p:sp>
    </p:spTree>
    <p:extLst>
      <p:ext uri="{BB962C8B-B14F-4D97-AF65-F5344CB8AC3E}">
        <p14:creationId xmlns:p14="http://schemas.microsoft.com/office/powerpoint/2010/main" val="3736766693"/>
      </p:ext>
    </p:extLst>
  </p:cSld>
  <p:clrMapOvr>
    <a:masterClrMapping/>
  </p:clrMapOvr>
</p:sld>
</file>

<file path=ppt/theme/theme1.xml><?xml version="1.0" encoding="utf-8"?>
<a:theme xmlns:a="http://schemas.openxmlformats.org/drawingml/2006/main" name="MarrakeshVTI">
  <a:themeElements>
    <a:clrScheme name="AnalogousFromDarkSeedLeftStep">
      <a:dk1>
        <a:srgbClr val="000000"/>
      </a:dk1>
      <a:lt1>
        <a:srgbClr val="FFFFFF"/>
      </a:lt1>
      <a:dk2>
        <a:srgbClr val="1B2F2D"/>
      </a:dk2>
      <a:lt2>
        <a:srgbClr val="F3F3F0"/>
      </a:lt2>
      <a:accent1>
        <a:srgbClr val="4F38E2"/>
      </a:accent1>
      <a:accent2>
        <a:srgbClr val="1E4FCF"/>
      </a:accent2>
      <a:accent3>
        <a:srgbClr val="2FABE0"/>
      </a:accent3>
      <a:accent4>
        <a:srgbClr val="1CC2AF"/>
      </a:accent4>
      <a:accent5>
        <a:srgbClr val="2AC472"/>
      </a:accent5>
      <a:accent6>
        <a:srgbClr val="1DC926"/>
      </a:accent6>
      <a:hlink>
        <a:srgbClr val="349D77"/>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docProps/app.xml><?xml version="1.0" encoding="utf-8"?>
<Properties xmlns="http://schemas.openxmlformats.org/officeDocument/2006/extended-properties" xmlns:vt="http://schemas.openxmlformats.org/officeDocument/2006/docPropsVTypes">
  <TotalTime>49</TotalTime>
  <Words>881</Words>
  <Application>Microsoft Office PowerPoint</Application>
  <PresentationFormat>Plačiaekranė</PresentationFormat>
  <Paragraphs>39</Paragraphs>
  <Slides>14</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14</vt:i4>
      </vt:variant>
    </vt:vector>
  </HeadingPairs>
  <TitlesOfParts>
    <vt:vector size="18" baseType="lpstr">
      <vt:lpstr>Arial</vt:lpstr>
      <vt:lpstr>Goudy Old Style</vt:lpstr>
      <vt:lpstr>Times New Roman</vt:lpstr>
      <vt:lpstr>MarrakeshVTI</vt:lpstr>
      <vt:lpstr>PADAVIMAI</vt:lpstr>
      <vt:lpstr>„PowerPoint“ pateiktis</vt:lpstr>
      <vt:lpstr>„PowerPoint“ pateiktis</vt:lpstr>
      <vt:lpstr>Padavimo struktūra</vt:lpstr>
      <vt:lpstr>Padavimas būdinga:</vt:lpstr>
      <vt:lpstr>Mitinė padavimų pasaulėžiūra </vt:lpstr>
      <vt:lpstr>Padavimų reikšmė   </vt:lpstr>
      <vt:lpstr>UŽDUOTIS </vt:lpstr>
      <vt:lpstr>„PowerPoint“ pateiktis</vt:lpstr>
      <vt:lpstr>„PowerPoint“ pateiktis</vt:lpstr>
      <vt:lpstr>„PowerPoint“ pateiktis</vt:lpstr>
      <vt:lpstr>„PowerPoint“ pateiktis</vt:lpstr>
      <vt:lpstr>„PowerPoint“ pateiktis</vt:lpstr>
      <vt:lpstr>Namų darbai.  Perskaityti padavimą Balys Sruoga ,,Giesmė apie Gediminą“.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PADAVIMAI</dc:title>
  <dc:creator>Edita  Gudžiūnienė</dc:creator>
  <cp:lastModifiedBy>Edita  Gudžiūnienė</cp:lastModifiedBy>
  <cp:revision>11</cp:revision>
  <dcterms:created xsi:type="dcterms:W3CDTF">2024-01-29T15:49:28Z</dcterms:created>
  <dcterms:modified xsi:type="dcterms:W3CDTF">2024-01-29T16:39:01Z</dcterms:modified>
</cp:coreProperties>
</file>