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sldIdLst>
    <p:sldId id="256" r:id="rId2"/>
    <p:sldId id="258" r:id="rId3"/>
    <p:sldId id="259" r:id="rId4"/>
    <p:sldId id="260" r:id="rId5"/>
    <p:sldId id="271" r:id="rId6"/>
    <p:sldId id="257" r:id="rId7"/>
    <p:sldId id="261" r:id="rId8"/>
    <p:sldId id="262" r:id="rId9"/>
    <p:sldId id="263" r:id="rId10"/>
    <p:sldId id="264" r:id="rId11"/>
    <p:sldId id="265" r:id="rId12"/>
    <p:sldId id="269" r:id="rId13"/>
    <p:sldId id="268" r:id="rId14"/>
    <p:sldId id="270" r:id="rId15"/>
    <p:sldId id="266" r:id="rId16"/>
    <p:sldId id="267" r:id="rId17"/>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5" autoAdjust="0"/>
    <p:restoredTop sz="94660"/>
  </p:normalViewPr>
  <p:slideViewPr>
    <p:cSldViewPr snapToGrid="0">
      <p:cViewPr varScale="1">
        <p:scale>
          <a:sx n="67" d="100"/>
          <a:sy n="67" d="100"/>
        </p:scale>
        <p:origin x="6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AA70F276-1833-4A75-9C1D-A56E2295A68D}" type="datetimeFigureOut">
              <a:rPr lang="en-US" smtClean="0"/>
              <a:t>2/13/2024</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4034870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AA70F276-1833-4A75-9C1D-A56E2295A68D}" type="datetimeFigureOut">
              <a:rPr lang="en-US" smtClean="0"/>
              <a:t>2/13/2024</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956390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AA70F276-1833-4A75-9C1D-A56E2295A68D}" type="datetimeFigureOut">
              <a:rPr lang="en-US" smtClean="0"/>
              <a:t>2/13/2024</a:t>
            </a:fld>
            <a:endParaRPr lang="en-US"/>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57184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838200" y="2057399"/>
            <a:ext cx="5181600" cy="4119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AA70F276-1833-4A75-9C1D-A56E2295A68D}" type="datetimeFigureOut">
              <a:rPr lang="en-US" smtClean="0"/>
              <a:t>2/13/2024</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676032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668338"/>
            <a:ext cx="10515600" cy="10842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8800"/>
            <a:ext cx="5157787"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743199"/>
            <a:ext cx="5157787" cy="34464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8800"/>
            <a:ext cx="518318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743199"/>
            <a:ext cx="5183188" cy="344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AA70F276-1833-4A75-9C1D-A56E2295A68D}" type="datetimeFigureOut">
              <a:rPr lang="en-US" smtClean="0"/>
              <a:t>2/13/2024</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842835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AA70F276-1833-4A75-9C1D-A56E2295A68D}" type="datetimeFigureOut">
              <a:rPr lang="en-US" smtClean="0"/>
              <a:t>2/13/2024</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670906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AA70F276-1833-4A75-9C1D-A56E2295A68D}" type="datetimeFigureOut">
              <a:rPr lang="en-US" smtClean="0"/>
              <a:t>2/13/2024</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996095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AA70F276-1833-4A75-9C1D-A56E2295A68D}" type="datetimeFigureOut">
              <a:rPr lang="en-US" smtClean="0"/>
              <a:t>2/13/2024</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65601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AA70F276-1833-4A75-9C1D-A56E2295A68D}" type="datetimeFigureOut">
              <a:rPr lang="en-US" smtClean="0"/>
              <a:t>2/13/2024</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453569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AA70F276-1833-4A75-9C1D-A56E2295A68D}" type="datetimeFigureOut">
              <a:rPr lang="en-US" smtClean="0"/>
              <a:t>2/13/2024</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743514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761999"/>
            <a:ext cx="2628900" cy="54149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761999"/>
            <a:ext cx="7734300" cy="54149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p:txBody>
          <a:bodyPr/>
          <a:lstStyle/>
          <a:p>
            <a:fld id="{AA70F276-1833-4A75-9C1D-A56E2295A68D}" type="datetimeFigureOut">
              <a:rPr lang="en-US" smtClean="0"/>
              <a:t>2/13/2024</a:t>
            </a:fld>
            <a:endParaRPr lang="en-US"/>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18390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AA70F276-1833-4A75-9C1D-A56E2295A68D}" type="datetimeFigureOut">
              <a:rPr lang="en-US" smtClean="0"/>
              <a:pPr/>
              <a:t>2/13/2024</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endParaRPr lang="en-US">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a:t>
            </a:fld>
            <a:endParaRPr lang="en-US"/>
          </a:p>
        </p:txBody>
      </p:sp>
    </p:spTree>
    <p:extLst>
      <p:ext uri="{BB962C8B-B14F-4D97-AF65-F5344CB8AC3E}">
        <p14:creationId xmlns:p14="http://schemas.microsoft.com/office/powerpoint/2010/main" val="94098877"/>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41" r:id="rId5"/>
    <p:sldLayoutId id="2147483746" r:id="rId6"/>
    <p:sldLayoutId id="2147483742" r:id="rId7"/>
    <p:sldLayoutId id="2147483743" r:id="rId8"/>
    <p:sldLayoutId id="2147483744" r:id="rId9"/>
    <p:sldLayoutId id="2147483745" r:id="rId10"/>
    <p:sldLayoutId id="2147483747" r:id="rId11"/>
  </p:sldLayoutIdLst>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5C31099-1BBD-40CE-BC60-FCE5074194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2BCBDFC-4ADF-4297-B113-3B3F524F2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3" descr="Paveikslėlis, kuriame yra Spalvingumas, rožinis&#10;&#10;Automatiškai sugeneruotas aprašymas">
            <a:extLst>
              <a:ext uri="{FF2B5EF4-FFF2-40B4-BE49-F238E27FC236}">
                <a16:creationId xmlns:a16="http://schemas.microsoft.com/office/drawing/2014/main" id="{6B62E049-F0F8-BF45-BB98-C7EC8D35F2F2}"/>
              </a:ext>
            </a:extLst>
          </p:cNvPr>
          <p:cNvPicPr>
            <a:picLocks noChangeAspect="1"/>
          </p:cNvPicPr>
          <p:nvPr/>
        </p:nvPicPr>
        <p:blipFill rotWithShape="1">
          <a:blip r:embed="rId2">
            <a:alphaModFix amt="20000"/>
          </a:blip>
          <a:srcRect l="19462" r="20536" b="-1"/>
          <a:stretch/>
        </p:blipFill>
        <p:spPr>
          <a:xfrm>
            <a:off x="-6" y="15347"/>
            <a:ext cx="6105056" cy="6842653"/>
          </a:xfrm>
          <a:prstGeom prst="rect">
            <a:avLst/>
          </a:prstGeom>
        </p:spPr>
      </p:pic>
      <p:pic>
        <p:nvPicPr>
          <p:cNvPr id="5" name="Picture 2" descr="Paveikslėlis, kuriame yra piešimas, eskizas, menas, animacija&#10;&#10;Automatiškai sugeneruotas aprašymas">
            <a:extLst>
              <a:ext uri="{FF2B5EF4-FFF2-40B4-BE49-F238E27FC236}">
                <a16:creationId xmlns:a16="http://schemas.microsoft.com/office/drawing/2014/main" id="{019853AE-11F0-AC25-CFD9-317B8FA158A2}"/>
              </a:ext>
            </a:extLst>
          </p:cNvPr>
          <p:cNvPicPr>
            <a:picLocks noChangeAspect="1" noChangeArrowheads="1"/>
          </p:cNvPicPr>
          <p:nvPr/>
        </p:nvPicPr>
        <p:blipFill rotWithShape="1">
          <a:blip r:embed="rId3">
            <a:alphaModFix amt="20000"/>
            <a:extLst>
              <a:ext uri="{28A0092B-C50C-407E-A947-70E740481C1C}">
                <a14:useLocalDpi xmlns:a14="http://schemas.microsoft.com/office/drawing/2010/main" val="0"/>
              </a:ext>
            </a:extLst>
          </a:blip>
          <a:srcRect t="17785" r="-1" b="2882"/>
          <a:stretch/>
        </p:blipFill>
        <p:spPr bwMode="auto">
          <a:xfrm>
            <a:off x="6108123" y="10"/>
            <a:ext cx="6080835" cy="6842643"/>
          </a:xfrm>
          <a:prstGeom prst="rect">
            <a:avLst/>
          </a:prstGeom>
          <a:noFill/>
          <a:extLst>
            <a:ext uri="{909E8E84-426E-40DD-AFC4-6F175D3DCCD1}">
              <a14:hiddenFill xmlns:a14="http://schemas.microsoft.com/office/drawing/2010/main">
                <a:solidFill>
                  <a:srgbClr val="FFFFFF"/>
                </a:solidFill>
              </a14:hiddenFill>
            </a:ext>
          </a:extLst>
        </p:spPr>
      </p:pic>
      <p:sp>
        <p:nvSpPr>
          <p:cNvPr id="37" name="Oval 36">
            <a:extLst>
              <a:ext uri="{FF2B5EF4-FFF2-40B4-BE49-F238E27FC236}">
                <a16:creationId xmlns:a16="http://schemas.microsoft.com/office/drawing/2014/main" id="{CD1FC1EF-ABB9-4B80-9582-E47C76BD0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1088ED32-3423-429F-96E6-C5BF1A957D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C7C788C1-07E3-4AC3-B8E7-37A0856A0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63845"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ame 42">
            <a:extLst>
              <a:ext uri="{FF2B5EF4-FFF2-40B4-BE49-F238E27FC236}">
                <a16:creationId xmlns:a16="http://schemas.microsoft.com/office/drawing/2014/main" id="{BBB1F149-105F-4CE9-A59E-12133DCF58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Pavadinimas 1">
            <a:extLst>
              <a:ext uri="{FF2B5EF4-FFF2-40B4-BE49-F238E27FC236}">
                <a16:creationId xmlns:a16="http://schemas.microsoft.com/office/drawing/2014/main" id="{B06F02BF-6B6F-8C6D-7880-8DC8AD2D6D43}"/>
              </a:ext>
            </a:extLst>
          </p:cNvPr>
          <p:cNvSpPr>
            <a:spLocks noGrp="1"/>
          </p:cNvSpPr>
          <p:nvPr>
            <p:ph type="ctrTitle"/>
          </p:nvPr>
        </p:nvSpPr>
        <p:spPr>
          <a:xfrm>
            <a:off x="1524000" y="1122363"/>
            <a:ext cx="9144000" cy="2387600"/>
          </a:xfrm>
        </p:spPr>
        <p:txBody>
          <a:bodyPr>
            <a:normAutofit/>
          </a:bodyPr>
          <a:lstStyle/>
          <a:p>
            <a:r>
              <a:rPr lang="lt-LT" dirty="0">
                <a:solidFill>
                  <a:schemeClr val="tx1"/>
                </a:solidFill>
                <a:latin typeface="Times New Roman" panose="02020603050405020304" pitchFamily="18" charset="0"/>
                <a:cs typeface="Times New Roman" panose="02020603050405020304" pitchFamily="18" charset="0"/>
              </a:rPr>
              <a:t>Balys Sruoga</a:t>
            </a:r>
          </a:p>
        </p:txBody>
      </p:sp>
      <p:sp>
        <p:nvSpPr>
          <p:cNvPr id="3" name="Antrinis pavadinimas 2">
            <a:extLst>
              <a:ext uri="{FF2B5EF4-FFF2-40B4-BE49-F238E27FC236}">
                <a16:creationId xmlns:a16="http://schemas.microsoft.com/office/drawing/2014/main" id="{B58E8147-0363-D933-8224-B042599BB724}"/>
              </a:ext>
            </a:extLst>
          </p:cNvPr>
          <p:cNvSpPr>
            <a:spLocks noGrp="1"/>
          </p:cNvSpPr>
          <p:nvPr>
            <p:ph type="subTitle" idx="1"/>
          </p:nvPr>
        </p:nvSpPr>
        <p:spPr>
          <a:xfrm>
            <a:off x="1524000" y="3602038"/>
            <a:ext cx="9144000" cy="2265362"/>
          </a:xfrm>
        </p:spPr>
        <p:txBody>
          <a:bodyPr>
            <a:normAutofit lnSpcReduction="10000"/>
          </a:bodyPr>
          <a:lstStyle/>
          <a:p>
            <a:r>
              <a:rPr lang="lt-LT" sz="4000" dirty="0">
                <a:solidFill>
                  <a:schemeClr val="tx1"/>
                </a:solidFill>
                <a:latin typeface="Times New Roman" panose="02020603050405020304" pitchFamily="18" charset="0"/>
                <a:cs typeface="Times New Roman" panose="02020603050405020304" pitchFamily="18" charset="0"/>
              </a:rPr>
              <a:t>,,Giesmė apie Gediminą“</a:t>
            </a:r>
          </a:p>
          <a:p>
            <a:pPr algn="l"/>
            <a:endParaRPr lang="lt-LT" sz="1600" dirty="0">
              <a:solidFill>
                <a:schemeClr val="tx1"/>
              </a:solidFill>
              <a:latin typeface="Times New Roman" panose="02020603050405020304" pitchFamily="18" charset="0"/>
              <a:cs typeface="Times New Roman" panose="02020603050405020304" pitchFamily="18" charset="0"/>
            </a:endParaRPr>
          </a:p>
          <a:p>
            <a:pPr algn="l"/>
            <a:endParaRPr lang="lt-LT" sz="1600" dirty="0">
              <a:solidFill>
                <a:schemeClr val="tx1"/>
              </a:solidFill>
              <a:latin typeface="Times New Roman" panose="02020603050405020304" pitchFamily="18" charset="0"/>
              <a:cs typeface="Times New Roman" panose="02020603050405020304" pitchFamily="18" charset="0"/>
            </a:endParaRPr>
          </a:p>
          <a:p>
            <a:pPr algn="l"/>
            <a:endParaRPr lang="lt-LT" sz="1600" dirty="0">
              <a:solidFill>
                <a:schemeClr val="tx1"/>
              </a:solidFill>
              <a:latin typeface="Times New Roman" panose="02020603050405020304" pitchFamily="18" charset="0"/>
              <a:cs typeface="Times New Roman" panose="02020603050405020304" pitchFamily="18" charset="0"/>
            </a:endParaRPr>
          </a:p>
          <a:p>
            <a:pPr algn="r"/>
            <a:r>
              <a:rPr lang="lt-LT" sz="1600" dirty="0">
                <a:solidFill>
                  <a:schemeClr val="tx1"/>
                </a:solidFill>
                <a:latin typeface="Times New Roman" panose="02020603050405020304" pitchFamily="18" charset="0"/>
                <a:cs typeface="Times New Roman" panose="02020603050405020304" pitchFamily="18" charset="0"/>
              </a:rPr>
              <a:t>Parengė mokytoja Edita Gudžiūnienė</a:t>
            </a:r>
          </a:p>
        </p:txBody>
      </p:sp>
    </p:spTree>
    <p:extLst>
      <p:ext uri="{BB962C8B-B14F-4D97-AF65-F5344CB8AC3E}">
        <p14:creationId xmlns:p14="http://schemas.microsoft.com/office/powerpoint/2010/main" val="1994992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22A76E1-AAC6-ACEB-7ED7-E05FAE28A52A}"/>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B83F6017-8D3D-A28D-AB80-C663DE8CE6EB}"/>
              </a:ext>
            </a:extLst>
          </p:cNvPr>
          <p:cNvPicPr>
            <a:picLocks noGrp="1" noChangeAspect="1"/>
          </p:cNvPicPr>
          <p:nvPr>
            <p:ph idx="1"/>
          </p:nvPr>
        </p:nvPicPr>
        <p:blipFill>
          <a:blip r:embed="rId2"/>
          <a:stretch>
            <a:fillRect/>
          </a:stretch>
        </p:blipFill>
        <p:spPr>
          <a:xfrm>
            <a:off x="1409700" y="681037"/>
            <a:ext cx="9372600" cy="5694338"/>
          </a:xfrm>
        </p:spPr>
      </p:pic>
    </p:spTree>
    <p:extLst>
      <p:ext uri="{BB962C8B-B14F-4D97-AF65-F5344CB8AC3E}">
        <p14:creationId xmlns:p14="http://schemas.microsoft.com/office/powerpoint/2010/main" val="274109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8CC3111-E61C-7CFD-A8C3-049A03F8F763}"/>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8588B291-0CC7-BDAA-0F16-6D8AD49ED7DD}"/>
              </a:ext>
            </a:extLst>
          </p:cNvPr>
          <p:cNvPicPr>
            <a:picLocks noGrp="1" noChangeAspect="1"/>
          </p:cNvPicPr>
          <p:nvPr>
            <p:ph idx="1"/>
          </p:nvPr>
        </p:nvPicPr>
        <p:blipFill>
          <a:blip r:embed="rId2"/>
          <a:stretch>
            <a:fillRect/>
          </a:stretch>
        </p:blipFill>
        <p:spPr>
          <a:xfrm>
            <a:off x="933468" y="1201895"/>
            <a:ext cx="10325064" cy="4066065"/>
          </a:xfrm>
        </p:spPr>
      </p:pic>
    </p:spTree>
    <p:extLst>
      <p:ext uri="{BB962C8B-B14F-4D97-AF65-F5344CB8AC3E}">
        <p14:creationId xmlns:p14="http://schemas.microsoft.com/office/powerpoint/2010/main" val="841522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48F19BB-1A10-4235-CB5E-720EA825F4FD}"/>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967DC26F-AAC5-D067-E94E-99C18E1BD036}"/>
              </a:ext>
            </a:extLst>
          </p:cNvPr>
          <p:cNvPicPr>
            <a:picLocks noGrp="1" noChangeAspect="1"/>
          </p:cNvPicPr>
          <p:nvPr>
            <p:ph idx="1"/>
          </p:nvPr>
        </p:nvPicPr>
        <p:blipFill>
          <a:blip r:embed="rId2"/>
          <a:stretch>
            <a:fillRect/>
          </a:stretch>
        </p:blipFill>
        <p:spPr>
          <a:xfrm>
            <a:off x="924439" y="681037"/>
            <a:ext cx="10548462" cy="5323523"/>
          </a:xfrm>
        </p:spPr>
      </p:pic>
    </p:spTree>
    <p:extLst>
      <p:ext uri="{BB962C8B-B14F-4D97-AF65-F5344CB8AC3E}">
        <p14:creationId xmlns:p14="http://schemas.microsoft.com/office/powerpoint/2010/main" val="1457062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kulptūra Trakų pilis">
            <a:extLst>
              <a:ext uri="{FF2B5EF4-FFF2-40B4-BE49-F238E27FC236}">
                <a16:creationId xmlns:a16="http://schemas.microsoft.com/office/drawing/2014/main" id="{D5542F3E-EA15-7A74-FF8B-5645F65A01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6948" y="2006600"/>
            <a:ext cx="4251326" cy="4251326"/>
          </a:xfrm>
          <a:prstGeom prst="rect">
            <a:avLst/>
          </a:prstGeom>
          <a:noFill/>
          <a:extLst>
            <a:ext uri="{909E8E84-426E-40DD-AFC4-6F175D3DCCD1}">
              <a14:hiddenFill xmlns:a14="http://schemas.microsoft.com/office/drawing/2010/main">
                <a:solidFill>
                  <a:srgbClr val="FFFFFF"/>
                </a:solidFill>
              </a14:hiddenFill>
            </a:ext>
          </a:extLst>
        </p:spPr>
      </p:pic>
      <p:sp>
        <p:nvSpPr>
          <p:cNvPr id="2" name="Pavadinimas 1">
            <a:extLst>
              <a:ext uri="{FF2B5EF4-FFF2-40B4-BE49-F238E27FC236}">
                <a16:creationId xmlns:a16="http://schemas.microsoft.com/office/drawing/2014/main" id="{F0E2A960-E645-4017-62AB-DF09EBA48FF3}"/>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CFC637BB-C908-2639-48CF-434744DA3E14}"/>
              </a:ext>
            </a:extLst>
          </p:cNvPr>
          <p:cNvSpPr>
            <a:spLocks noGrp="1"/>
          </p:cNvSpPr>
          <p:nvPr>
            <p:ph idx="1"/>
          </p:nvPr>
        </p:nvSpPr>
        <p:spPr>
          <a:xfrm>
            <a:off x="838200" y="2178657"/>
            <a:ext cx="7645400" cy="2952143"/>
          </a:xfrm>
        </p:spPr>
        <p:txBody>
          <a:bodyPr>
            <a:normAutofit/>
          </a:bodyPr>
          <a:lstStyle/>
          <a:p>
            <a:r>
              <a:rPr lang="en-US" sz="4000" dirty="0">
                <a:solidFill>
                  <a:schemeClr val="tx1">
                    <a:alpha val="70000"/>
                  </a:schemeClr>
                </a:solidFill>
                <a:latin typeface="Times New Roman" panose="02020603050405020304" pitchFamily="18" charset="0"/>
                <a:cs typeface="Times New Roman" panose="02020603050405020304" pitchFamily="18" charset="0"/>
              </a:rPr>
              <a:t>132 </a:t>
            </a:r>
            <a:r>
              <a:rPr lang="en-US" sz="4000" dirty="0" err="1">
                <a:solidFill>
                  <a:schemeClr val="tx1">
                    <a:alpha val="70000"/>
                  </a:schemeClr>
                </a:solidFill>
                <a:latin typeface="Times New Roman" panose="02020603050405020304" pitchFamily="18" charset="0"/>
                <a:cs typeface="Times New Roman" panose="02020603050405020304" pitchFamily="18" charset="0"/>
              </a:rPr>
              <a:t>psl</a:t>
            </a:r>
            <a:r>
              <a:rPr lang="en-US" sz="4000" dirty="0">
                <a:solidFill>
                  <a:schemeClr val="tx1">
                    <a:alpha val="70000"/>
                  </a:schemeClr>
                </a:solidFill>
                <a:latin typeface="Times New Roman" panose="02020603050405020304" pitchFamily="18" charset="0"/>
                <a:cs typeface="Times New Roman" panose="02020603050405020304" pitchFamily="18" charset="0"/>
              </a:rPr>
              <a:t>. </a:t>
            </a:r>
            <a:r>
              <a:rPr lang="en-US" sz="4000" dirty="0" err="1">
                <a:solidFill>
                  <a:schemeClr val="tx1">
                    <a:alpha val="70000"/>
                  </a:schemeClr>
                </a:solidFill>
                <a:latin typeface="Times New Roman" panose="02020603050405020304" pitchFamily="18" charset="0"/>
                <a:cs typeface="Times New Roman" panose="02020603050405020304" pitchFamily="18" charset="0"/>
              </a:rPr>
              <a:t>Skaitome</a:t>
            </a:r>
            <a:r>
              <a:rPr lang="en-US" sz="4000" dirty="0">
                <a:solidFill>
                  <a:schemeClr val="tx1">
                    <a:alpha val="70000"/>
                  </a:schemeClr>
                </a:solidFill>
                <a:latin typeface="Times New Roman" panose="02020603050405020304" pitchFamily="18" charset="0"/>
                <a:cs typeface="Times New Roman" panose="02020603050405020304" pitchFamily="18" charset="0"/>
              </a:rPr>
              <a:t> ,,</a:t>
            </a:r>
            <a:r>
              <a:rPr lang="en-US" sz="4000" dirty="0" err="1">
                <a:solidFill>
                  <a:schemeClr val="tx1">
                    <a:alpha val="70000"/>
                  </a:schemeClr>
                </a:solidFill>
                <a:latin typeface="Times New Roman" panose="02020603050405020304" pitchFamily="18" charset="0"/>
                <a:cs typeface="Times New Roman" panose="02020603050405020304" pitchFamily="18" charset="0"/>
              </a:rPr>
              <a:t>Apie</a:t>
            </a:r>
            <a:r>
              <a:rPr lang="en-US" sz="4000" dirty="0">
                <a:solidFill>
                  <a:schemeClr val="tx1">
                    <a:alpha val="70000"/>
                  </a:schemeClr>
                </a:solidFill>
                <a:latin typeface="Times New Roman" panose="02020603050405020304" pitchFamily="18" charset="0"/>
                <a:cs typeface="Times New Roman" panose="02020603050405020304" pitchFamily="18" charset="0"/>
              </a:rPr>
              <a:t> </a:t>
            </a:r>
            <a:r>
              <a:rPr lang="en-US" sz="4000" dirty="0" err="1">
                <a:solidFill>
                  <a:schemeClr val="tx1">
                    <a:alpha val="70000"/>
                  </a:schemeClr>
                </a:solidFill>
                <a:latin typeface="Times New Roman" panose="02020603050405020304" pitchFamily="18" charset="0"/>
                <a:cs typeface="Times New Roman" panose="02020603050405020304" pitchFamily="18" charset="0"/>
              </a:rPr>
              <a:t>Gedimino</a:t>
            </a:r>
            <a:r>
              <a:rPr lang="en-US" sz="4000" dirty="0">
                <a:solidFill>
                  <a:schemeClr val="tx1">
                    <a:alpha val="70000"/>
                  </a:schemeClr>
                </a:solidFill>
                <a:latin typeface="Times New Roman" panose="02020603050405020304" pitchFamily="18" charset="0"/>
                <a:cs typeface="Times New Roman" panose="02020603050405020304" pitchFamily="18" charset="0"/>
              </a:rPr>
              <a:t> </a:t>
            </a:r>
            <a:r>
              <a:rPr lang="en-US" sz="4000" dirty="0" err="1">
                <a:solidFill>
                  <a:schemeClr val="tx1">
                    <a:alpha val="70000"/>
                  </a:schemeClr>
                </a:solidFill>
                <a:latin typeface="Times New Roman" panose="02020603050405020304" pitchFamily="18" charset="0"/>
                <a:cs typeface="Times New Roman" panose="02020603050405020304" pitchFamily="18" charset="0"/>
              </a:rPr>
              <a:t>sapn</a:t>
            </a:r>
            <a:r>
              <a:rPr lang="lt-LT" sz="4000" dirty="0">
                <a:solidFill>
                  <a:schemeClr val="tx1">
                    <a:alpha val="70000"/>
                  </a:schemeClr>
                </a:solidFill>
                <a:latin typeface="Times New Roman" panose="02020603050405020304" pitchFamily="18" charset="0"/>
                <a:cs typeface="Times New Roman" panose="02020603050405020304" pitchFamily="18" charset="0"/>
              </a:rPr>
              <a:t>ą, Vilniaus ir Trakų įkūrimą“</a:t>
            </a:r>
          </a:p>
        </p:txBody>
      </p:sp>
    </p:spTree>
    <p:extLst>
      <p:ext uri="{BB962C8B-B14F-4D97-AF65-F5344CB8AC3E}">
        <p14:creationId xmlns:p14="http://schemas.microsoft.com/office/powerpoint/2010/main" val="872618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21EAA27-C0A7-CE38-3140-7F66A7EA65C7}"/>
              </a:ext>
            </a:extLst>
          </p:cNvPr>
          <p:cNvSpPr>
            <a:spLocks noGrp="1"/>
          </p:cNvSpPr>
          <p:nvPr>
            <p:ph type="title"/>
          </p:nvPr>
        </p:nvSpPr>
        <p:spPr>
          <a:xfrm>
            <a:off x="1579880" y="741997"/>
            <a:ext cx="4719320" cy="5120323"/>
          </a:xfrm>
        </p:spPr>
        <p:txBody>
          <a:bodyPr/>
          <a:lstStyle/>
          <a:p>
            <a:endParaRPr lang="lt-LT" dirty="0"/>
          </a:p>
        </p:txBody>
      </p:sp>
      <p:pic>
        <p:nvPicPr>
          <p:cNvPr id="1026" name="Picture 2">
            <a:extLst>
              <a:ext uri="{FF2B5EF4-FFF2-40B4-BE49-F238E27FC236}">
                <a16:creationId xmlns:a16="http://schemas.microsoft.com/office/drawing/2014/main" id="{7F2B6118-A5CD-4BA2-B5FB-2065119440C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12234" y="741997"/>
            <a:ext cx="3695846" cy="5241754"/>
          </a:xfrm>
          <a:prstGeom prst="rect">
            <a:avLst/>
          </a:prstGeom>
          <a:noFill/>
          <a:extLst>
            <a:ext uri="{909E8E84-426E-40DD-AFC4-6F175D3DCCD1}">
              <a14:hiddenFill xmlns:a14="http://schemas.microsoft.com/office/drawing/2010/main">
                <a:solidFill>
                  <a:srgbClr val="FFFFFF"/>
                </a:solidFill>
              </a14:hiddenFill>
            </a:ext>
          </a:extLst>
        </p:spPr>
      </p:pic>
      <p:pic>
        <p:nvPicPr>
          <p:cNvPr id="7" name="Paveikslėlis 6">
            <a:extLst>
              <a:ext uri="{FF2B5EF4-FFF2-40B4-BE49-F238E27FC236}">
                <a16:creationId xmlns:a16="http://schemas.microsoft.com/office/drawing/2014/main" id="{0EF34A20-48D8-ADD5-A58B-3771B8D3B357}"/>
              </a:ext>
            </a:extLst>
          </p:cNvPr>
          <p:cNvPicPr>
            <a:picLocks noChangeAspect="1"/>
          </p:cNvPicPr>
          <p:nvPr/>
        </p:nvPicPr>
        <p:blipFill>
          <a:blip r:embed="rId3"/>
          <a:stretch>
            <a:fillRect/>
          </a:stretch>
        </p:blipFill>
        <p:spPr>
          <a:xfrm>
            <a:off x="1025090" y="589280"/>
            <a:ext cx="5828899" cy="5679440"/>
          </a:xfrm>
          <a:prstGeom prst="rect">
            <a:avLst/>
          </a:prstGeom>
        </p:spPr>
      </p:pic>
    </p:spTree>
    <p:extLst>
      <p:ext uri="{BB962C8B-B14F-4D97-AF65-F5344CB8AC3E}">
        <p14:creationId xmlns:p14="http://schemas.microsoft.com/office/powerpoint/2010/main" val="828508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2145C39-1A5B-2D7E-E8B0-1DD13F585FD9}"/>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F662BCC0-2182-4DCF-2FF0-D1DB0E7F184C}"/>
              </a:ext>
            </a:extLst>
          </p:cNvPr>
          <p:cNvPicPr>
            <a:picLocks noGrp="1" noChangeAspect="1"/>
          </p:cNvPicPr>
          <p:nvPr>
            <p:ph idx="1"/>
          </p:nvPr>
        </p:nvPicPr>
        <p:blipFill>
          <a:blip r:embed="rId2"/>
          <a:stretch>
            <a:fillRect/>
          </a:stretch>
        </p:blipFill>
        <p:spPr>
          <a:xfrm>
            <a:off x="1366520" y="485697"/>
            <a:ext cx="9636760" cy="5886606"/>
          </a:xfrm>
        </p:spPr>
      </p:pic>
    </p:spTree>
    <p:extLst>
      <p:ext uri="{BB962C8B-B14F-4D97-AF65-F5344CB8AC3E}">
        <p14:creationId xmlns:p14="http://schemas.microsoft.com/office/powerpoint/2010/main" val="1530209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282A1D6-CBEC-4ECE-40A3-057561B97DF5}"/>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28537BCD-0E90-0501-1EEA-36B868F79ADE}"/>
              </a:ext>
            </a:extLst>
          </p:cNvPr>
          <p:cNvPicPr>
            <a:picLocks noGrp="1" noChangeAspect="1"/>
          </p:cNvPicPr>
          <p:nvPr>
            <p:ph idx="1"/>
          </p:nvPr>
        </p:nvPicPr>
        <p:blipFill>
          <a:blip r:embed="rId2"/>
          <a:stretch>
            <a:fillRect/>
          </a:stretch>
        </p:blipFill>
        <p:spPr>
          <a:xfrm>
            <a:off x="838200" y="596696"/>
            <a:ext cx="10164884" cy="5580267"/>
          </a:xfrm>
        </p:spPr>
      </p:pic>
    </p:spTree>
    <p:extLst>
      <p:ext uri="{BB962C8B-B14F-4D97-AF65-F5344CB8AC3E}">
        <p14:creationId xmlns:p14="http://schemas.microsoft.com/office/powerpoint/2010/main" val="2356359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518B5F4-C617-C97C-C388-048A5914FD6B}"/>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17D7061E-F4B9-CE0E-66A3-3C908C2C16AD}"/>
              </a:ext>
            </a:extLst>
          </p:cNvPr>
          <p:cNvSpPr>
            <a:spLocks noGrp="1"/>
          </p:cNvSpPr>
          <p:nvPr>
            <p:ph idx="1"/>
          </p:nvPr>
        </p:nvSpPr>
        <p:spPr/>
        <p:txBody>
          <a:bodyPr/>
          <a:lstStyle/>
          <a:p>
            <a:endParaRPr lang="lt-LT"/>
          </a:p>
        </p:txBody>
      </p:sp>
      <p:pic>
        <p:nvPicPr>
          <p:cNvPr id="5" name="Paveikslėlis 4">
            <a:extLst>
              <a:ext uri="{FF2B5EF4-FFF2-40B4-BE49-F238E27FC236}">
                <a16:creationId xmlns:a16="http://schemas.microsoft.com/office/drawing/2014/main" id="{E1E3125B-ECE8-3ABC-CACF-7680042EEEED}"/>
              </a:ext>
            </a:extLst>
          </p:cNvPr>
          <p:cNvPicPr>
            <a:picLocks noChangeAspect="1"/>
          </p:cNvPicPr>
          <p:nvPr/>
        </p:nvPicPr>
        <p:blipFill>
          <a:blip r:embed="rId2"/>
          <a:stretch>
            <a:fillRect/>
          </a:stretch>
        </p:blipFill>
        <p:spPr>
          <a:xfrm>
            <a:off x="2724495" y="538638"/>
            <a:ext cx="6197640" cy="5780723"/>
          </a:xfrm>
          <a:prstGeom prst="rect">
            <a:avLst/>
          </a:prstGeom>
        </p:spPr>
      </p:pic>
    </p:spTree>
    <p:extLst>
      <p:ext uri="{BB962C8B-B14F-4D97-AF65-F5344CB8AC3E}">
        <p14:creationId xmlns:p14="http://schemas.microsoft.com/office/powerpoint/2010/main" val="1761805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9C4BF29-A264-7BC2-5E87-B36D1E30415F}"/>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63859185-9F00-2F37-C0D6-0C8A2C8CCEDE}"/>
              </a:ext>
            </a:extLst>
          </p:cNvPr>
          <p:cNvPicPr>
            <a:picLocks noGrp="1" noChangeAspect="1"/>
          </p:cNvPicPr>
          <p:nvPr>
            <p:ph idx="1"/>
          </p:nvPr>
        </p:nvPicPr>
        <p:blipFill>
          <a:blip r:embed="rId2"/>
          <a:stretch>
            <a:fillRect/>
          </a:stretch>
        </p:blipFill>
        <p:spPr>
          <a:xfrm>
            <a:off x="838200" y="823436"/>
            <a:ext cx="10529372" cy="4866164"/>
          </a:xfrm>
        </p:spPr>
      </p:pic>
    </p:spTree>
    <p:extLst>
      <p:ext uri="{BB962C8B-B14F-4D97-AF65-F5344CB8AC3E}">
        <p14:creationId xmlns:p14="http://schemas.microsoft.com/office/powerpoint/2010/main" val="3735926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AF45D97-69AA-44D9-5D01-3B342ADC136D}"/>
              </a:ext>
            </a:extLst>
          </p:cNvPr>
          <p:cNvSpPr>
            <a:spLocks noGrp="1"/>
          </p:cNvSpPr>
          <p:nvPr>
            <p:ph type="title"/>
          </p:nvPr>
        </p:nvSpPr>
        <p:spPr/>
        <p:txBody>
          <a:bodyPr/>
          <a:lstStyle/>
          <a:p>
            <a:pPr algn="ctr"/>
            <a:r>
              <a:rPr lang="lt-LT" dirty="0"/>
              <a:t>Klasės darbas:</a:t>
            </a:r>
          </a:p>
        </p:txBody>
      </p:sp>
      <p:sp>
        <p:nvSpPr>
          <p:cNvPr id="3" name="Turinio vietos rezervavimo ženklas 2">
            <a:extLst>
              <a:ext uri="{FF2B5EF4-FFF2-40B4-BE49-F238E27FC236}">
                <a16:creationId xmlns:a16="http://schemas.microsoft.com/office/drawing/2014/main" id="{DF1F1993-4753-AAD3-7FF0-16C23B4D3A22}"/>
              </a:ext>
            </a:extLst>
          </p:cNvPr>
          <p:cNvSpPr>
            <a:spLocks noGrp="1"/>
          </p:cNvSpPr>
          <p:nvPr>
            <p:ph idx="1"/>
          </p:nvPr>
        </p:nvSpPr>
        <p:spPr/>
        <p:txBody>
          <a:bodyPr>
            <a:normAutofit lnSpcReduction="10000"/>
          </a:bodyPr>
          <a:lstStyle/>
          <a:p>
            <a:r>
              <a:rPr lang="en-US" dirty="0">
                <a:solidFill>
                  <a:schemeClr val="tx1">
                    <a:alpha val="70000"/>
                  </a:schemeClr>
                </a:solidFill>
              </a:rPr>
              <a:t>136-138 </a:t>
            </a:r>
            <a:r>
              <a:rPr lang="en-US" dirty="0" err="1">
                <a:solidFill>
                  <a:schemeClr val="tx1">
                    <a:alpha val="70000"/>
                  </a:schemeClr>
                </a:solidFill>
              </a:rPr>
              <a:t>psl</a:t>
            </a:r>
            <a:r>
              <a:rPr lang="en-US" dirty="0">
                <a:solidFill>
                  <a:schemeClr val="tx1">
                    <a:alpha val="70000"/>
                  </a:schemeClr>
                </a:solidFill>
              </a:rPr>
              <a:t>. Kaip </a:t>
            </a:r>
            <a:r>
              <a:rPr lang="en-US" dirty="0" err="1">
                <a:solidFill>
                  <a:schemeClr val="tx1">
                    <a:alpha val="70000"/>
                  </a:schemeClr>
                </a:solidFill>
              </a:rPr>
              <a:t>kuriamas</a:t>
            </a:r>
            <a:r>
              <a:rPr lang="en-US" dirty="0">
                <a:solidFill>
                  <a:schemeClr val="tx1">
                    <a:alpha val="70000"/>
                  </a:schemeClr>
                </a:solidFill>
              </a:rPr>
              <a:t> </a:t>
            </a:r>
            <a:r>
              <a:rPr lang="en-US" dirty="0" err="1">
                <a:solidFill>
                  <a:schemeClr val="tx1">
                    <a:alpha val="70000"/>
                  </a:schemeClr>
                </a:solidFill>
              </a:rPr>
              <a:t>Lizdeikos</a:t>
            </a:r>
            <a:r>
              <a:rPr lang="en-US" dirty="0">
                <a:solidFill>
                  <a:schemeClr val="tx1">
                    <a:alpha val="70000"/>
                  </a:schemeClr>
                </a:solidFill>
              </a:rPr>
              <a:t> </a:t>
            </a:r>
            <a:r>
              <a:rPr lang="en-US" dirty="0" err="1">
                <a:solidFill>
                  <a:schemeClr val="tx1">
                    <a:alpha val="70000"/>
                  </a:schemeClr>
                </a:solidFill>
              </a:rPr>
              <a:t>meninis</a:t>
            </a:r>
            <a:r>
              <a:rPr lang="en-US" dirty="0">
                <a:solidFill>
                  <a:schemeClr val="tx1">
                    <a:alpha val="70000"/>
                  </a:schemeClr>
                </a:solidFill>
              </a:rPr>
              <a:t> </a:t>
            </a:r>
            <a:r>
              <a:rPr lang="en-US" dirty="0" err="1">
                <a:solidFill>
                  <a:schemeClr val="tx1">
                    <a:alpha val="70000"/>
                  </a:schemeClr>
                </a:solidFill>
              </a:rPr>
              <a:t>paveikslas</a:t>
            </a:r>
            <a:r>
              <a:rPr lang="en-US" dirty="0">
                <a:solidFill>
                  <a:schemeClr val="tx1">
                    <a:alpha val="70000"/>
                  </a:schemeClr>
                </a:solidFill>
              </a:rPr>
              <a:t>?</a:t>
            </a:r>
          </a:p>
          <a:p>
            <a:r>
              <a:rPr lang="en-US" dirty="0" err="1">
                <a:solidFill>
                  <a:schemeClr val="tx1">
                    <a:alpha val="70000"/>
                  </a:schemeClr>
                </a:solidFill>
              </a:rPr>
              <a:t>Skaitome</a:t>
            </a:r>
            <a:r>
              <a:rPr lang="en-US" dirty="0">
                <a:solidFill>
                  <a:schemeClr val="tx1">
                    <a:alpha val="70000"/>
                  </a:schemeClr>
                </a:solidFill>
              </a:rPr>
              <a:t> </a:t>
            </a:r>
            <a:r>
              <a:rPr lang="en-US" dirty="0" err="1">
                <a:solidFill>
                  <a:schemeClr val="tx1">
                    <a:alpha val="70000"/>
                  </a:schemeClr>
                </a:solidFill>
              </a:rPr>
              <a:t>ir</a:t>
            </a:r>
            <a:r>
              <a:rPr lang="en-US" dirty="0">
                <a:solidFill>
                  <a:schemeClr val="tx1">
                    <a:alpha val="70000"/>
                  </a:schemeClr>
                </a:solidFill>
              </a:rPr>
              <a:t> </a:t>
            </a:r>
            <a:r>
              <a:rPr lang="en-US" dirty="0" err="1">
                <a:solidFill>
                  <a:schemeClr val="tx1">
                    <a:alpha val="70000"/>
                  </a:schemeClr>
                </a:solidFill>
              </a:rPr>
              <a:t>atsakome</a:t>
            </a:r>
            <a:r>
              <a:rPr lang="en-US" dirty="0">
                <a:solidFill>
                  <a:schemeClr val="tx1">
                    <a:alpha val="70000"/>
                  </a:schemeClr>
                </a:solidFill>
              </a:rPr>
              <a:t> </a:t>
            </a:r>
            <a:r>
              <a:rPr lang="lt-LT" dirty="0">
                <a:solidFill>
                  <a:schemeClr val="tx1">
                    <a:alpha val="70000"/>
                  </a:schemeClr>
                </a:solidFill>
              </a:rPr>
              <a:t>į</a:t>
            </a:r>
            <a:r>
              <a:rPr lang="en-US" dirty="0">
                <a:solidFill>
                  <a:schemeClr val="tx1">
                    <a:alpha val="70000"/>
                  </a:schemeClr>
                </a:solidFill>
              </a:rPr>
              <a:t> </a:t>
            </a:r>
            <a:r>
              <a:rPr lang="en-US" dirty="0" err="1">
                <a:solidFill>
                  <a:schemeClr val="tx1">
                    <a:alpha val="70000"/>
                  </a:schemeClr>
                </a:solidFill>
              </a:rPr>
              <a:t>klausimus</a:t>
            </a:r>
            <a:r>
              <a:rPr lang="lt-LT" dirty="0">
                <a:solidFill>
                  <a:schemeClr val="tx1">
                    <a:alpha val="70000"/>
                  </a:schemeClr>
                </a:solidFill>
              </a:rPr>
              <a:t>. </a:t>
            </a:r>
          </a:p>
          <a:p>
            <a:endParaRPr lang="lt-LT" dirty="0">
              <a:solidFill>
                <a:schemeClr val="tx1">
                  <a:alpha val="70000"/>
                </a:schemeClr>
              </a:solidFill>
            </a:endParaRPr>
          </a:p>
          <a:p>
            <a:r>
              <a:rPr lang="lt-LT" dirty="0">
                <a:solidFill>
                  <a:schemeClr val="tx1">
                    <a:alpha val="70000"/>
                  </a:schemeClr>
                </a:solidFill>
              </a:rPr>
              <a:t>Meninis vaizdas – tai grožinio kūrinio fragmentas, kuriam būdinga meninė išmonė, rašytojo požiūris į vaizduojamą reiškinį (vertinimas). Meninis vaizdas gali būti nedidelis, perteikiamas fraze ar sakiniu, arba stambus kūrinio epizodas (įvykis, peizažas, veikėjo paveikslas).</a:t>
            </a:r>
          </a:p>
        </p:txBody>
      </p:sp>
    </p:spTree>
    <p:extLst>
      <p:ext uri="{BB962C8B-B14F-4D97-AF65-F5344CB8AC3E}">
        <p14:creationId xmlns:p14="http://schemas.microsoft.com/office/powerpoint/2010/main" val="2382126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424A050-D6A6-339A-FCC4-F744F10D044C}"/>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D8D10D3A-7677-D3A5-F3F4-8E8775927F4B}"/>
              </a:ext>
            </a:extLst>
          </p:cNvPr>
          <p:cNvSpPr>
            <a:spLocks noGrp="1"/>
          </p:cNvSpPr>
          <p:nvPr>
            <p:ph idx="1"/>
          </p:nvPr>
        </p:nvSpPr>
        <p:spPr/>
        <p:txBody>
          <a:bodyPr/>
          <a:lstStyle/>
          <a:p>
            <a:r>
              <a:rPr lang="lt-LT" dirty="0"/>
              <a:t>Balys Sruoga ,,Giesmė apie Gediminą“. Prieiga internetu: http://www.xn--altiniai-4wb.info/files/literatura/LH00/Balys_Sruoga._Giesm%C4%97_apie_Gedimin%C4%85.LHL302.pdf</a:t>
            </a:r>
          </a:p>
        </p:txBody>
      </p:sp>
    </p:spTree>
    <p:extLst>
      <p:ext uri="{BB962C8B-B14F-4D97-AF65-F5344CB8AC3E}">
        <p14:creationId xmlns:p14="http://schemas.microsoft.com/office/powerpoint/2010/main" val="2877009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4C94297-405D-6AF2-49D9-8A4FA5A15E40}"/>
              </a:ext>
            </a:extLst>
          </p:cNvPr>
          <p:cNvSpPr>
            <a:spLocks noGrp="1"/>
          </p:cNvSpPr>
          <p:nvPr>
            <p:ph type="title"/>
          </p:nvPr>
        </p:nvSpPr>
        <p:spPr>
          <a:xfrm>
            <a:off x="838200" y="681037"/>
            <a:ext cx="10515600" cy="629603"/>
          </a:xfrm>
        </p:spPr>
        <p:txBody>
          <a:bodyPr>
            <a:normAutofit/>
          </a:bodyPr>
          <a:lstStyle/>
          <a:p>
            <a:r>
              <a:rPr lang="lt-LT" sz="1600" b="1" dirty="0">
                <a:solidFill>
                  <a:schemeClr val="tx1"/>
                </a:solidFill>
              </a:rPr>
              <a:t>XII skyrelis</a:t>
            </a:r>
          </a:p>
        </p:txBody>
      </p:sp>
      <p:pic>
        <p:nvPicPr>
          <p:cNvPr id="9" name="Turinio vietos rezervavimo ženklas 8">
            <a:extLst>
              <a:ext uri="{FF2B5EF4-FFF2-40B4-BE49-F238E27FC236}">
                <a16:creationId xmlns:a16="http://schemas.microsoft.com/office/drawing/2014/main" id="{BEB0C9CA-4C04-05D4-AC54-FF4F4F307CD0}"/>
              </a:ext>
            </a:extLst>
          </p:cNvPr>
          <p:cNvPicPr>
            <a:picLocks noGrp="1" noChangeAspect="1"/>
          </p:cNvPicPr>
          <p:nvPr>
            <p:ph idx="1"/>
          </p:nvPr>
        </p:nvPicPr>
        <p:blipFill>
          <a:blip r:embed="rId2"/>
          <a:stretch>
            <a:fillRect/>
          </a:stretch>
        </p:blipFill>
        <p:spPr>
          <a:xfrm>
            <a:off x="8161340" y="1592917"/>
            <a:ext cx="3192460" cy="4464704"/>
          </a:xfrm>
        </p:spPr>
      </p:pic>
      <p:pic>
        <p:nvPicPr>
          <p:cNvPr id="11" name="Paveikslėlis 10">
            <a:extLst>
              <a:ext uri="{FF2B5EF4-FFF2-40B4-BE49-F238E27FC236}">
                <a16:creationId xmlns:a16="http://schemas.microsoft.com/office/drawing/2014/main" id="{D1AE9FEC-3511-1EEF-1725-5F102AF2D141}"/>
              </a:ext>
            </a:extLst>
          </p:cNvPr>
          <p:cNvPicPr>
            <a:picLocks noChangeAspect="1"/>
          </p:cNvPicPr>
          <p:nvPr/>
        </p:nvPicPr>
        <p:blipFill>
          <a:blip r:embed="rId3"/>
          <a:stretch>
            <a:fillRect/>
          </a:stretch>
        </p:blipFill>
        <p:spPr>
          <a:xfrm>
            <a:off x="531815" y="1127126"/>
            <a:ext cx="7383535" cy="4684077"/>
          </a:xfrm>
          <a:prstGeom prst="rect">
            <a:avLst/>
          </a:prstGeom>
        </p:spPr>
      </p:pic>
    </p:spTree>
    <p:extLst>
      <p:ext uri="{BB962C8B-B14F-4D97-AF65-F5344CB8AC3E}">
        <p14:creationId xmlns:p14="http://schemas.microsoft.com/office/powerpoint/2010/main" val="2037517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8C6432E-5109-6E2D-2FC9-DB7884B41BFD}"/>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212EEB1A-8811-4071-511F-CDEC912661AC}"/>
              </a:ext>
            </a:extLst>
          </p:cNvPr>
          <p:cNvPicPr>
            <a:picLocks noGrp="1" noChangeAspect="1"/>
          </p:cNvPicPr>
          <p:nvPr>
            <p:ph idx="1"/>
          </p:nvPr>
        </p:nvPicPr>
        <p:blipFill>
          <a:blip r:embed="rId2"/>
          <a:stretch>
            <a:fillRect/>
          </a:stretch>
        </p:blipFill>
        <p:spPr>
          <a:xfrm>
            <a:off x="1776914" y="681037"/>
            <a:ext cx="3697196" cy="5250195"/>
          </a:xfrm>
        </p:spPr>
      </p:pic>
      <p:pic>
        <p:nvPicPr>
          <p:cNvPr id="7" name="Paveikslėlis 6">
            <a:extLst>
              <a:ext uri="{FF2B5EF4-FFF2-40B4-BE49-F238E27FC236}">
                <a16:creationId xmlns:a16="http://schemas.microsoft.com/office/drawing/2014/main" id="{27369619-D91C-39C7-0199-D91E48026C50}"/>
              </a:ext>
            </a:extLst>
          </p:cNvPr>
          <p:cNvPicPr>
            <a:picLocks noChangeAspect="1"/>
          </p:cNvPicPr>
          <p:nvPr/>
        </p:nvPicPr>
        <p:blipFill>
          <a:blip r:embed="rId3"/>
          <a:stretch>
            <a:fillRect/>
          </a:stretch>
        </p:blipFill>
        <p:spPr>
          <a:xfrm>
            <a:off x="6951572" y="681037"/>
            <a:ext cx="3857625" cy="5324475"/>
          </a:xfrm>
          <a:prstGeom prst="rect">
            <a:avLst/>
          </a:prstGeom>
        </p:spPr>
      </p:pic>
    </p:spTree>
    <p:extLst>
      <p:ext uri="{BB962C8B-B14F-4D97-AF65-F5344CB8AC3E}">
        <p14:creationId xmlns:p14="http://schemas.microsoft.com/office/powerpoint/2010/main" val="3769975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839F2CB-B16C-3015-5F7F-7214B76BA523}"/>
              </a:ext>
            </a:extLst>
          </p:cNvPr>
          <p:cNvSpPr>
            <a:spLocks noGrp="1"/>
          </p:cNvSpPr>
          <p:nvPr>
            <p:ph type="title"/>
          </p:nvPr>
        </p:nvSpPr>
        <p:spPr/>
        <p:txBody>
          <a:bodyPr>
            <a:normAutofit fontScale="90000"/>
          </a:bodyPr>
          <a:lstStyle/>
          <a:p>
            <a:r>
              <a:rPr lang="lt-LT" dirty="0"/>
              <a:t>Pasirinktina užduotis kaupiamajam pažymiui</a:t>
            </a:r>
            <a:r>
              <a:rPr lang="en-US" dirty="0"/>
              <a:t>:</a:t>
            </a:r>
            <a:endParaRPr lang="lt-LT" dirty="0"/>
          </a:p>
        </p:txBody>
      </p:sp>
      <p:sp>
        <p:nvSpPr>
          <p:cNvPr id="3" name="Turinio vietos rezervavimo ženklas 2">
            <a:extLst>
              <a:ext uri="{FF2B5EF4-FFF2-40B4-BE49-F238E27FC236}">
                <a16:creationId xmlns:a16="http://schemas.microsoft.com/office/drawing/2014/main" id="{A25B4D43-0303-8826-A849-59570EC47486}"/>
              </a:ext>
            </a:extLst>
          </p:cNvPr>
          <p:cNvSpPr>
            <a:spLocks noGrp="1"/>
          </p:cNvSpPr>
          <p:nvPr>
            <p:ph idx="1"/>
          </p:nvPr>
        </p:nvSpPr>
        <p:spPr/>
        <p:txBody>
          <a:bodyPr/>
          <a:lstStyle/>
          <a:p>
            <a:pPr marL="228600" indent="0" algn="just">
              <a:buNone/>
            </a:pPr>
            <a:r>
              <a:rPr lang="en-US" dirty="0"/>
              <a:t>1.</a:t>
            </a:r>
            <a:r>
              <a:rPr lang="lt-LT" dirty="0"/>
              <a:t>Šiose giesmės dalyse (V, VI, VII) sutinkame patį kunigaikštį Gediminą. Kokį jį pamatome? Kokie Gedimino bruožai atsiskleidžia medžioklėje, kokie – apgailint žirgą, bendraujant su kariais? Kokiais būdais giesmėje kunigaikštis išaukštinamas, su kuo jis lyginamas? Išrinkite epitetus, palyginimus ir juos aprašykite. (Pastraipa su citatomis) (</a:t>
            </a:r>
            <a:r>
              <a:rPr lang="en-US" dirty="0"/>
              <a:t>50-60 </a:t>
            </a:r>
            <a:r>
              <a:rPr lang="lt-LT" dirty="0"/>
              <a:t>žodžių).</a:t>
            </a:r>
          </a:p>
        </p:txBody>
      </p:sp>
    </p:spTree>
    <p:extLst>
      <p:ext uri="{BB962C8B-B14F-4D97-AF65-F5344CB8AC3E}">
        <p14:creationId xmlns:p14="http://schemas.microsoft.com/office/powerpoint/2010/main" val="2978429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A55F5B6-AF6A-305C-4B54-9BD4F3C5C714}"/>
              </a:ext>
            </a:extLst>
          </p:cNvPr>
          <p:cNvSpPr>
            <a:spLocks noGrp="1"/>
          </p:cNvSpPr>
          <p:nvPr>
            <p:ph type="title"/>
          </p:nvPr>
        </p:nvSpPr>
        <p:spPr/>
        <p:txBody>
          <a:bodyPr>
            <a:normAutofit fontScale="90000"/>
          </a:bodyPr>
          <a:lstStyle/>
          <a:p>
            <a:r>
              <a:rPr lang="lt-LT" dirty="0"/>
              <a:t>Pasirinktina užduotis kaupiamajam pažymiui</a:t>
            </a:r>
            <a:r>
              <a:rPr lang="en-US" dirty="0"/>
              <a:t>:</a:t>
            </a:r>
            <a:endParaRPr lang="lt-LT" dirty="0"/>
          </a:p>
        </p:txBody>
      </p:sp>
      <p:sp>
        <p:nvSpPr>
          <p:cNvPr id="3" name="Turinio vietos rezervavimo ženklas 2">
            <a:extLst>
              <a:ext uri="{FF2B5EF4-FFF2-40B4-BE49-F238E27FC236}">
                <a16:creationId xmlns:a16="http://schemas.microsoft.com/office/drawing/2014/main" id="{316F56AE-1C7E-88F9-0072-B8A34C4A907D}"/>
              </a:ext>
            </a:extLst>
          </p:cNvPr>
          <p:cNvSpPr>
            <a:spLocks noGrp="1"/>
          </p:cNvSpPr>
          <p:nvPr>
            <p:ph idx="1"/>
          </p:nvPr>
        </p:nvSpPr>
        <p:spPr/>
        <p:txBody>
          <a:bodyPr/>
          <a:lstStyle/>
          <a:p>
            <a:pPr marL="228600" indent="0" algn="just">
              <a:buNone/>
            </a:pPr>
            <a:r>
              <a:rPr lang="en-US" dirty="0"/>
              <a:t>2. </a:t>
            </a:r>
            <a:r>
              <a:rPr lang="lt-LT" dirty="0"/>
              <a:t>Pirmoji giesmės dalis pradedama gražiu įasmeninimu: miškas dainuoja amžių dainą. Apie ką ši daina? Kokia jos paskirtis? Kaip paveikia miško daina poemos pasakotoją?  Aprašykite miško dainos vaizdus. Kuo jie netikėti, gražūs? Su kuo lyginama miško daina? Kodėl?</a:t>
            </a:r>
            <a:r>
              <a:rPr lang="en-US" dirty="0"/>
              <a:t> </a:t>
            </a:r>
            <a:r>
              <a:rPr lang="en-US" dirty="0" err="1"/>
              <a:t>Kokios</a:t>
            </a:r>
            <a:r>
              <a:rPr lang="en-US" dirty="0"/>
              <a:t> </a:t>
            </a:r>
            <a:r>
              <a:rPr lang="en-US" dirty="0" err="1"/>
              <a:t>menin</a:t>
            </a:r>
            <a:r>
              <a:rPr lang="lt-LT" dirty="0"/>
              <a:t>ės raiškos priemonės vartojamos, pateikite citatų.</a:t>
            </a:r>
          </a:p>
        </p:txBody>
      </p:sp>
    </p:spTree>
    <p:extLst>
      <p:ext uri="{BB962C8B-B14F-4D97-AF65-F5344CB8AC3E}">
        <p14:creationId xmlns:p14="http://schemas.microsoft.com/office/powerpoint/2010/main" val="3347905406"/>
      </p:ext>
    </p:extLst>
  </p:cSld>
  <p:clrMapOvr>
    <a:masterClrMapping/>
  </p:clrMapOvr>
</p:sld>
</file>

<file path=ppt/theme/theme1.xml><?xml version="1.0" encoding="utf-8"?>
<a:theme xmlns:a="http://schemas.openxmlformats.org/drawingml/2006/main" name="LuminousVTI">
  <a:themeElements>
    <a:clrScheme name="AnalogousFromLightSeedRightStep">
      <a:dk1>
        <a:srgbClr val="000000"/>
      </a:dk1>
      <a:lt1>
        <a:srgbClr val="FFFFFF"/>
      </a:lt1>
      <a:dk2>
        <a:srgbClr val="412C24"/>
      </a:dk2>
      <a:lt2>
        <a:srgbClr val="E2E6E8"/>
      </a:lt2>
      <a:accent1>
        <a:srgbClr val="C0998B"/>
      </a:accent1>
      <a:accent2>
        <a:srgbClr val="B4A27B"/>
      </a:accent2>
      <a:accent3>
        <a:srgbClr val="A3A67E"/>
      </a:accent3>
      <a:accent4>
        <a:srgbClr val="8FAA74"/>
      </a:accent4>
      <a:accent5>
        <a:srgbClr val="85AB82"/>
      </a:accent5>
      <a:accent6>
        <a:srgbClr val="77AF8A"/>
      </a:accent6>
      <a:hlink>
        <a:srgbClr val="5D8A9A"/>
      </a:hlink>
      <a:folHlink>
        <a:srgbClr val="7F7F7F"/>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minousVTI" id="{3EBF12FF-FD44-415B-AB75-5B4F7E5C3AC4}" vid="{521B7FAE-6A8D-4468-B79A-0706294A0D4A}"/>
    </a:ext>
  </a:extLst>
</a:theme>
</file>

<file path=docProps/app.xml><?xml version="1.0" encoding="utf-8"?>
<Properties xmlns="http://schemas.openxmlformats.org/officeDocument/2006/extended-properties" xmlns:vt="http://schemas.openxmlformats.org/officeDocument/2006/docPropsVTypes">
  <TotalTime>58</TotalTime>
  <Words>266</Words>
  <Application>Microsoft Office PowerPoint</Application>
  <PresentationFormat>Plačiaekranė</PresentationFormat>
  <Paragraphs>18</Paragraphs>
  <Slides>16</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16</vt:i4>
      </vt:variant>
    </vt:vector>
  </HeadingPairs>
  <TitlesOfParts>
    <vt:vector size="22" baseType="lpstr">
      <vt:lpstr>Arial</vt:lpstr>
      <vt:lpstr>Avenir Next LT Pro</vt:lpstr>
      <vt:lpstr>Sabon Next LT</vt:lpstr>
      <vt:lpstr>Times New Roman</vt:lpstr>
      <vt:lpstr>Wingdings</vt:lpstr>
      <vt:lpstr>LuminousVTI</vt:lpstr>
      <vt:lpstr>Balys Sruoga</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Klasės darbas:</vt:lpstr>
      <vt:lpstr>„PowerPoint“ pateiktis</vt:lpstr>
      <vt:lpstr>XII skyrelis</vt:lpstr>
      <vt:lpstr>„PowerPoint“ pateiktis</vt:lpstr>
      <vt:lpstr>Pasirinktina užduotis kaupiamajam pažymiui:</vt:lpstr>
      <vt:lpstr>Pasirinktina užduotis kaupiamajam pažymiui: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Balys Sruoga</dc:title>
  <dc:creator>Edita  Gudžiūnienė</dc:creator>
  <cp:lastModifiedBy>Edita  Gudžiūnienė</cp:lastModifiedBy>
  <cp:revision>16</cp:revision>
  <dcterms:created xsi:type="dcterms:W3CDTF">2024-02-13T14:31:31Z</dcterms:created>
  <dcterms:modified xsi:type="dcterms:W3CDTF">2024-02-13T15:30:16Z</dcterms:modified>
</cp:coreProperties>
</file>