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  <p:sldId id="263" r:id="rId6"/>
    <p:sldId id="272" r:id="rId7"/>
    <p:sldId id="261" r:id="rId8"/>
    <p:sldId id="262" r:id="rId9"/>
    <p:sldId id="268" r:id="rId10"/>
    <p:sldId id="274" r:id="rId11"/>
    <p:sldId id="264" r:id="rId12"/>
    <p:sldId id="260" r:id="rId13"/>
    <p:sldId id="267" r:id="rId14"/>
    <p:sldId id="269" r:id="rId15"/>
    <p:sldId id="271" r:id="rId16"/>
    <p:sldId id="270" r:id="rId17"/>
    <p:sldId id="265" r:id="rId18"/>
    <p:sldId id="266" r:id="rId19"/>
    <p:sldId id="273" r:id="rId2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8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6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9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December 11,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929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5E6D018-9689-C186-89F2-BEEE12AC0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5" r="23936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5573AA1-38B9-5963-AD7E-B30958E7A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lt-LT">
                <a:solidFill>
                  <a:schemeClr val="bg1"/>
                </a:solidFill>
              </a:rPr>
              <a:t>Žodžių sandara ir rašyba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D646D876-F02B-EF69-4B39-B4950E6C9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/>
          </a:bodyPr>
          <a:lstStyle/>
          <a:p>
            <a:pPr algn="r"/>
            <a:r>
              <a:rPr lang="lt-LT" sz="1400" dirty="0">
                <a:solidFill>
                  <a:schemeClr val="bg1"/>
                </a:solidFill>
              </a:rPr>
              <a:t>Mokytoja Edita Gudžiūnienė</a:t>
            </a:r>
          </a:p>
        </p:txBody>
      </p:sp>
    </p:spTree>
    <p:extLst>
      <p:ext uri="{BB962C8B-B14F-4D97-AF65-F5344CB8AC3E}">
        <p14:creationId xmlns:p14="http://schemas.microsoft.com/office/powerpoint/2010/main" val="1772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36E1FDA-8FB6-2717-CE16-67F1BED2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1" y="690880"/>
            <a:ext cx="6324676" cy="4931173"/>
          </a:xfrm>
        </p:spPr>
        <p:txBody>
          <a:bodyPr anchor="t">
            <a:norm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žymėkite reikšmines žodžio dalis:</a:t>
            </a:r>
          </a:p>
          <a:p>
            <a:pPr marL="0" indent="0" algn="just">
              <a:buNone/>
            </a:pP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Žvaigždelė, rasa, vėluoti, pasaulis, kaktomuša.</a:t>
            </a:r>
          </a:p>
        </p:txBody>
      </p:sp>
      <p:pic>
        <p:nvPicPr>
          <p:cNvPr id="3074" name="Picture 2" descr="Vilkai papjovė ožką ir ožiuką – žmogus liko be pajamų šaltinio - Delfi agro">
            <a:extLst>
              <a:ext uri="{FF2B5EF4-FFF2-40B4-BE49-F238E27FC236}">
                <a16:creationId xmlns:a16="http://schemas.microsoft.com/office/drawing/2014/main" id="{201A1F78-E4C5-6EB3-185D-D9F67B347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r="23264" b="1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14A7442-E11E-B85A-7933-00692454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47700"/>
            <a:ext cx="10241280" cy="5423916"/>
          </a:xfrm>
        </p:spPr>
        <p:txBody>
          <a:bodyPr>
            <a:normAutofit/>
          </a:bodyPr>
          <a:lstStyle/>
          <a:p>
            <a:pPr algn="just"/>
            <a:r>
              <a:rPr lang="lt-LT" sz="2800" b="1" i="0" dirty="0">
                <a:solidFill>
                  <a:srgbClr val="000000"/>
                </a:solidFill>
                <a:effectLst/>
                <a:latin typeface="Palemonas"/>
              </a:rPr>
              <a:t>Žodžių daryba</a:t>
            </a:r>
            <a:r>
              <a:rPr lang="lt-LT" sz="2800" b="0" i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sz="2800" b="0" i="0" dirty="0">
                <a:solidFill>
                  <a:srgbClr val="000000"/>
                </a:solidFill>
                <a:effectLst/>
                <a:latin typeface="Palemonas"/>
              </a:rPr>
              <a:t>–</a:t>
            </a:r>
            <a:r>
              <a:rPr lang="lt-LT" sz="2800" b="0" i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sz="2800" b="0" i="0" dirty="0">
                <a:solidFill>
                  <a:srgbClr val="000000"/>
                </a:solidFill>
                <a:effectLst/>
                <a:latin typeface="Palemonas"/>
              </a:rPr>
              <a:t>veiksmai ir taisyklės, pagal kurias iš vienų kalboje vartojamų žodžių yra padaromi kiti žodžiai. Kalbant apie lietuvių kalbos žodžių darybą tradiciškai turimos galvoje morfologinės darybos priemonės – pridedamosios reikšminės žodžių dalys – priesagos, galūnės ir priešdėliai – bei dviejų žodžių sudūrimas.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411937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3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3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7" name="Rectangle 1034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36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38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0" name="Rectangle 1040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42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C9EA328-054A-E838-A084-C01934E5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Žodžių daryba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F4FC3F2-FCFA-F623-DFDB-E85C8E10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674C50-6B69-AA35-46D9-A8A79350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60" y="235703"/>
            <a:ext cx="7371080" cy="49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8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21E8C82-9A57-41BD-9824-B428DFFE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C1A5F5B-3E24-4E79-73EB-A3854E599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yra paprastieji žodžiai ir dariniai?</a:t>
            </a:r>
          </a:p>
          <a:p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Skaitome vadovėlio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užrašome raštu.</a:t>
            </a:r>
          </a:p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Atliekame žodžiu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19.1, 19.2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raštu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 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pratimą.</a:t>
            </a:r>
          </a:p>
        </p:txBody>
      </p:sp>
    </p:spTree>
    <p:extLst>
      <p:ext uri="{BB962C8B-B14F-4D97-AF65-F5344CB8AC3E}">
        <p14:creationId xmlns:p14="http://schemas.microsoft.com/office/powerpoint/2010/main" val="291244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CD09F82-A18D-AC73-39AE-9A41B431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C955B351-E334-F1D3-E5D4-10FFCC51B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335" y="242496"/>
            <a:ext cx="9807329" cy="6107503"/>
          </a:xfrm>
        </p:spPr>
      </p:pic>
    </p:spTree>
    <p:extLst>
      <p:ext uri="{BB962C8B-B14F-4D97-AF65-F5344CB8AC3E}">
        <p14:creationId xmlns:p14="http://schemas.microsoft.com/office/powerpoint/2010/main" val="77400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AB264A8-5A6E-BFD1-7464-A072489A1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2" y="610552"/>
            <a:ext cx="10315478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39BD665-04C4-C5E0-DF8B-A177A98E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37" y="272972"/>
            <a:ext cx="8721725" cy="63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9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D36440C-E698-55BA-EC67-7CB88168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90550"/>
            <a:ext cx="10241280" cy="5481066"/>
          </a:xfrm>
        </p:spPr>
        <p:txBody>
          <a:bodyPr/>
          <a:lstStyle/>
          <a:p>
            <a:pPr algn="l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Dauguma lietuvių kalbos žodžių yra dariniai.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pPr algn="l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Pagrindinės žodžių darybos rūšys yra</a:t>
            </a:r>
            <a:r>
              <a:rPr lang="lt-LT" b="1" dirty="0">
                <a:solidFill>
                  <a:srgbClr val="000000"/>
                </a:solidFill>
                <a:effectLst/>
                <a:latin typeface="Palemonas"/>
              </a:rPr>
              <a:t>: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pPr algn="l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1)</a:t>
            </a:r>
            <a:r>
              <a:rPr lang="lt-LT" b="1" dirty="0">
                <a:solidFill>
                  <a:srgbClr val="000000"/>
                </a:solidFill>
                <a:effectLst/>
                <a:latin typeface="Palemonas"/>
              </a:rPr>
              <a:t> </a:t>
            </a:r>
            <a:r>
              <a:rPr lang="lt-LT" b="1" dirty="0" err="1">
                <a:solidFill>
                  <a:srgbClr val="000000"/>
                </a:solidFill>
                <a:effectLst/>
                <a:latin typeface="Palemonas"/>
              </a:rPr>
              <a:t>vedyba</a:t>
            </a:r>
            <a:r>
              <a:rPr lang="lt-LT" b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(žodžių darymas iš vieno pamatinio žodžio, pridedant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priešdėlį, priesagą ar galūnę)</a:t>
            </a:r>
            <a:r>
              <a:rPr lang="lt-LT" b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ir</a:t>
            </a:r>
            <a:r>
              <a:rPr lang="lt-LT" b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pPr algn="l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2)</a:t>
            </a:r>
            <a:r>
              <a:rPr lang="lt-LT" b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dirty="0" err="1">
                <a:solidFill>
                  <a:srgbClr val="000000"/>
                </a:solidFill>
                <a:effectLst/>
                <a:latin typeface="Palemonas"/>
              </a:rPr>
              <a:t>dūryba</a:t>
            </a:r>
            <a:r>
              <a:rPr lang="lt-LT" b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(žodžių darymas morfologiškai suduriant du pamatinius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žodžius).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</a:p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Pagal tai dariniai skirstomi į vedinius  ir dūrinius (sudurtinius žodžius).</a:t>
            </a:r>
          </a:p>
          <a:p>
            <a:pPr algn="just"/>
            <a:r>
              <a:rPr lang="lt-LT" b="0" i="0" dirty="0">
                <a:solidFill>
                  <a:srgbClr val="000000"/>
                </a:solidFill>
                <a:effectLst/>
                <a:latin typeface="Palemonas"/>
              </a:rPr>
              <a:t>Iš vedinių lietuvių kalboje labiausiai įprasti priesagų vediniai, po jų eina galūnių vediniai, toliau – priešdėlių vediniai. Sudurtiniai daiktavardžiai užima maždaug tokią pat svarbią vietą kaip galūniniai vediniai (tačiau veiksmažodžiai šiuo darybos būdu nedaromi).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6653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9708C2D-FB87-30A5-D7B4-4AB8F2180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457200"/>
            <a:ext cx="10679430" cy="5614416"/>
          </a:xfrm>
        </p:spPr>
        <p:txBody>
          <a:bodyPr>
            <a:normAutofit/>
          </a:bodyPr>
          <a:lstStyle/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Tik su priesagomis daromi </a:t>
            </a:r>
            <a:r>
              <a:rPr lang="lt-LT" b="0" dirty="0" err="1">
                <a:solidFill>
                  <a:srgbClr val="000000"/>
                </a:solidFill>
                <a:effectLst/>
                <a:latin typeface="Palemonas"/>
              </a:rPr>
              <a:t>prieveiksmiai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, pvz.: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ger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ai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geras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pirm-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yn</a:t>
            </a:r>
            <a:r>
              <a:rPr lang="lt-LT" b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pirmas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).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Priesaginių vardažodžių šalutinė darybos priemonė yra ir galūnė,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todėl priesagas įprasta rašyti su galūnėmis,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plg.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‑iena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ir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‑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ienė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av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ien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a</a:t>
            </a:r>
            <a:r>
              <a:rPr lang="lt-LT" b="0" u="sng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avis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)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vakar-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ien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vakaras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yklė</a:t>
            </a:r>
            <a:r>
              <a:rPr lang="lt-LT" b="1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ir</a:t>
            </a:r>
            <a:r>
              <a:rPr lang="lt-LT" b="1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‑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ykla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rod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ykl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ė</a:t>
            </a:r>
            <a:r>
              <a:rPr lang="lt-LT" b="0" u="sng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rodyti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ir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mok-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ykl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a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mokyti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ovė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ir</a:t>
            </a:r>
            <a:r>
              <a:rPr lang="lt-LT" b="1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‑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ovas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1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‑ė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švent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ov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šventas,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‑a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ir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atsak-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ov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 err="1">
                <a:solidFill>
                  <a:srgbClr val="000000"/>
                </a:solidFill>
                <a:effectLst/>
                <a:latin typeface="Palemonas"/>
              </a:rPr>
              <a:t>as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i="1" u="sng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‑ė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atsakyti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).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Galūnė yra ir dūrinių šalutinė darybos priemonė,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plg.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gyven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viet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‑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gyventi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+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vieta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žem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ė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lap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 err="1">
                <a:solidFill>
                  <a:srgbClr val="000000"/>
                </a:solidFill>
                <a:effectLst/>
                <a:latin typeface="Palemonas"/>
              </a:rPr>
              <a:t>is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žemė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+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lapas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minkšt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a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šird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 err="1">
                <a:solidFill>
                  <a:srgbClr val="000000"/>
                </a:solidFill>
                <a:effectLst/>
                <a:latin typeface="Palemonas"/>
              </a:rPr>
              <a:t>is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i="1" u="sng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‑ė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minkštas,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‑a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+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širdis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).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Gryni priešdėlių vediniai būdingi veiksmažodžių darybai,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pvz.: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per-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skaityti,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nu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-skaityti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skaityti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pa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-prašyti,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iš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-prašyti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prašyti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at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-spausdinti,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iš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-spausdinti,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per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spaudinti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spausdinti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).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Darantis vardažodžius priešdėlis pridedamas dažniausiai kartu keičiant ir galūnę,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pvz.: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nuo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kaln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kalnas),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pa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lang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langas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apy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-sen-</a:t>
            </a:r>
            <a:r>
              <a:rPr lang="lt-LT" b="0" i="1" u="sng" dirty="0" err="1">
                <a:solidFill>
                  <a:srgbClr val="000000"/>
                </a:solidFill>
                <a:effectLst/>
                <a:latin typeface="Palemonas"/>
              </a:rPr>
              <a:t>is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i="1" u="sng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-ė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senas,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-a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po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sald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u="sng" dirty="0" err="1">
                <a:solidFill>
                  <a:srgbClr val="000000"/>
                </a:solidFill>
                <a:effectLst/>
                <a:latin typeface="Palemonas"/>
              </a:rPr>
              <a:t>is</a:t>
            </a:r>
            <a:r>
              <a:rPr lang="lt-LT" b="0" i="1" u="sng" dirty="0">
                <a:solidFill>
                  <a:srgbClr val="3E4248"/>
                </a:solidFill>
                <a:effectLst/>
                <a:latin typeface="Palemonas"/>
              </a:rPr>
              <a:t>, </a:t>
            </a:r>
            <a:r>
              <a:rPr lang="lt-LT" b="0" i="1" u="sng" dirty="0">
                <a:solidFill>
                  <a:srgbClr val="000000"/>
                </a:solidFill>
                <a:effectLst/>
                <a:latin typeface="Palemonas"/>
              </a:rPr>
              <a:t>-ė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saldus,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).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3109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980A113-6B7F-C04E-3794-CA842DAD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9550"/>
            <a:ext cx="10241280" cy="5862066"/>
          </a:xfrm>
        </p:spPr>
        <p:txBody>
          <a:bodyPr>
            <a:normAutofit lnSpcReduction="10000"/>
          </a:bodyPr>
          <a:lstStyle/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Lietuvių kalboje yra šiek tiek mišriųjų darinių, kurių daryboje reiškiasi du skirtingi darybos būdai: 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1) priešdėlių ir priesagų,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pvz.: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į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pėd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in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-is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pėda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į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žem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inti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žemė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pa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eil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iui</a:t>
            </a:r>
            <a:r>
              <a:rPr lang="lt-LT" b="1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eilė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);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</a:p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2) </a:t>
            </a:r>
            <a:r>
              <a:rPr lang="lt-LT" b="0" dirty="0" err="1">
                <a:solidFill>
                  <a:srgbClr val="000000"/>
                </a:solidFill>
                <a:effectLst/>
                <a:latin typeface="Palemonas"/>
              </a:rPr>
              <a:t>dūrybos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 ir priesagų,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pvz.: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pel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-ė-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kau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t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-ai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pelė,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kauti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žmog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ėd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r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-a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žmogus,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ėsti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ėda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bendr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-a-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žmog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</a:t>
            </a:r>
            <a:r>
              <a:rPr lang="lt-LT" b="1" i="1" dirty="0" err="1">
                <a:solidFill>
                  <a:srgbClr val="000000"/>
                </a:solidFill>
                <a:effectLst/>
                <a:latin typeface="Palemonas"/>
              </a:rPr>
              <a:t>išk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-as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-a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bendras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-a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i="1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žmogus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).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</a:p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Dar retesnė atgalinė daryba,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pvz.: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menė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prie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menė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aras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er</a:t>
            </a:r>
            <a:r>
              <a:rPr lang="lt-LT" b="1" i="1" dirty="0">
                <a:solidFill>
                  <a:srgbClr val="000000"/>
                </a:solidFill>
                <a:effectLst/>
                <a:latin typeface="Palemonas"/>
              </a:rPr>
              <a:t>el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is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).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Dabartinėje bendrinėje kalboje šis būdas praktiškai nebenaudojamas.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Tradiciškai dariniais nelaikomi: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pPr algn="just"/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1) suaugtiniai žodžiai, pvz.: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penkiasdešimt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&lt;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penkias dešimtis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sudie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&lt;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su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Dievu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šiandien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&lt;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šią dieną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&lt;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šian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 </a:t>
            </a:r>
            <a:r>
              <a:rPr lang="lt-LT" b="0" i="1" dirty="0" err="1">
                <a:solidFill>
                  <a:srgbClr val="000000"/>
                </a:solidFill>
                <a:effectLst/>
                <a:latin typeface="Palemonas"/>
              </a:rPr>
              <a:t>dienan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),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tuomet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(&lt;</a:t>
            </a:r>
            <a:r>
              <a:rPr lang="lt-LT" b="0" dirty="0">
                <a:solidFill>
                  <a:srgbClr val="3E4248"/>
                </a:solidFill>
                <a:effectLst/>
                <a:latin typeface="Palemonas"/>
              </a:rPr>
              <a:t> </a:t>
            </a:r>
            <a:r>
              <a:rPr lang="lt-LT" b="0" i="1" dirty="0">
                <a:solidFill>
                  <a:srgbClr val="000000"/>
                </a:solidFill>
                <a:effectLst/>
                <a:latin typeface="Palemonas"/>
              </a:rPr>
              <a:t>tuo metu</a:t>
            </a:r>
            <a:r>
              <a:rPr lang="lt-LT" b="0" dirty="0">
                <a:solidFill>
                  <a:srgbClr val="000000"/>
                </a:solidFill>
                <a:effectLst/>
                <a:latin typeface="Palemonas"/>
              </a:rPr>
              <a:t>)</a:t>
            </a:r>
            <a:r>
              <a:rPr lang="en-US" b="0" dirty="0">
                <a:solidFill>
                  <a:srgbClr val="000000"/>
                </a:solidFill>
                <a:effectLst/>
                <a:latin typeface="Palemonas"/>
              </a:rPr>
              <a:t>.</a:t>
            </a:r>
            <a:endParaRPr lang="lt-LT" b="0" dirty="0">
              <a:solidFill>
                <a:srgbClr val="3E4248"/>
              </a:solidFill>
              <a:effectLst/>
              <a:latin typeface="Palemonas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2686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0F1C18-A156-1AC0-D1F4-23F861A9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136CAA4-A47E-24EA-01CA-08B809788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,,Gimtąją kalbą mylėti – vadinasi, pirmiausia žiūrėti, kad ji skleistųsi visa savo esme: jai būdingu skambėjimu, žodžių sandara ir kaityba, žodžių junginiais ir prasmėmis“ (Vanda Zaborskaitė).</a:t>
            </a:r>
          </a:p>
        </p:txBody>
      </p:sp>
    </p:spTree>
    <p:extLst>
      <p:ext uri="{BB962C8B-B14F-4D97-AF65-F5344CB8AC3E}">
        <p14:creationId xmlns:p14="http://schemas.microsoft.com/office/powerpoint/2010/main" val="181698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0B001E-8DD4-FE20-3478-316B39074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38175"/>
            <a:ext cx="10241280" cy="5433441"/>
          </a:xfrm>
        </p:spPr>
        <p:txBody>
          <a:bodyPr/>
          <a:lstStyle/>
          <a:p>
            <a:pPr algn="l"/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Mažiausi kalbos vienetai – </a:t>
            </a:r>
            <a:r>
              <a:rPr lang="lt-L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garsai</a:t>
            </a:r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Juos pirmiausia ištaria gimęs kūdikis. </a:t>
            </a:r>
          </a:p>
          <a:p>
            <a:pPr algn="l"/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Iš garsų sudaryti </a:t>
            </a:r>
            <a:r>
              <a:rPr lang="lt-L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skiemenys </a:t>
            </a:r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 </a:t>
            </a:r>
            <a:r>
              <a:rPr lang="lt-L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žodžiai</a:t>
            </a:r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Žodžiai jungiasi į </a:t>
            </a:r>
            <a:r>
              <a:rPr lang="lt-L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junginius</a:t>
            </a:r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ir</a:t>
            </a:r>
            <a:r>
              <a:rPr lang="lt-L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sakinius</a:t>
            </a:r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Kalbėjimas žodžių </a:t>
            </a:r>
            <a:r>
              <a:rPr lang="lt-L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junginiais </a:t>
            </a:r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 </a:t>
            </a:r>
            <a:r>
              <a:rPr lang="lt-L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sakiniais –</a:t>
            </a:r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jau trečiasis kalbos mokymosi etapas.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Žodis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mažiausias kalbos vienetas, turintis prasmę bei reikšmę. </a:t>
            </a:r>
          </a:p>
        </p:txBody>
      </p:sp>
    </p:spTree>
    <p:extLst>
      <p:ext uri="{BB962C8B-B14F-4D97-AF65-F5344CB8AC3E}">
        <p14:creationId xmlns:p14="http://schemas.microsoft.com/office/powerpoint/2010/main" val="139791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40031730 LEGO® Brick 4 kaladėlė kaina | pigu.lt">
            <a:extLst>
              <a:ext uri="{FF2B5EF4-FFF2-40B4-BE49-F238E27FC236}">
                <a16:creationId xmlns:a16="http://schemas.microsoft.com/office/drawing/2014/main" id="{99C7E6EC-FCF9-93F3-114B-462EB1A97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22189"/>
          <a:stretch/>
        </p:blipFill>
        <p:spPr bwMode="auto">
          <a:xfrm>
            <a:off x="6625" y="10"/>
            <a:ext cx="12192000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32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6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69AC4C96-0C5B-EEDD-B0D1-EB8CD56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70" y="2950387"/>
            <a:ext cx="3601132" cy="353140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200" spc="750" dirty="0" err="1"/>
              <a:t>Iš</a:t>
            </a:r>
            <a:r>
              <a:rPr lang="en-US" sz="3200" spc="750" dirty="0"/>
              <a:t> ko </a:t>
            </a:r>
            <a:r>
              <a:rPr lang="en-US" sz="3200" spc="750" dirty="0" err="1"/>
              <a:t>sudarytas</a:t>
            </a:r>
            <a:r>
              <a:rPr lang="en-US" sz="3200" spc="750" dirty="0"/>
              <a:t> </a:t>
            </a:r>
            <a:r>
              <a:rPr lang="en-US" sz="3200" spc="750" dirty="0" err="1"/>
              <a:t>žodis</a:t>
            </a:r>
            <a:r>
              <a:rPr lang="en-US" sz="3200" spc="75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514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0C13BF8-5EEB-095D-347D-95CC40AE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</a:rPr>
              <a:t>Reikšminės žodžio dalys:</a:t>
            </a:r>
            <a:br>
              <a:rPr lang="lt-LT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77C741-59E7-1206-77C9-8F345DBB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5000"/>
            <a:ext cx="10241280" cy="41666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Kamienas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- tai žodžio dalis be galūnės (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padainavim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Priešdėlis 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žodžio kamieno dalis, einanti prieš šaknį ( 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dainuoti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Šaknis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pagrindinė, bendroji giminiškų žodžių dalis, kurioje slypi žodžio 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reikšmė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dain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a, prie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dain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is, 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dain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ynas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Priesaga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žodžio kamieno dalis, einanti po šaknies (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dain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ė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Galūnė 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žodžio pabaigos dalis, kintanti priklausomai nuo prasmės ar / ir gramatinio santykio su kitais žodžiais (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dain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dain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dain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oje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bet gali išlikti ir kaip sudurtinių žodžių pirmojo dėmens sudėtinis sandas (</a:t>
            </a:r>
            <a:r>
              <a:rPr lang="lt-L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treč</a:t>
            </a:r>
            <a:r>
              <a:rPr lang="lt-L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ią</a:t>
            </a:r>
            <a:r>
              <a:rPr lang="lt-L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syk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š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į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ryt, kit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ą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kart).</a:t>
            </a:r>
          </a:p>
          <a:p>
            <a:pPr algn="l"/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Reikėtų įsidėmėti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jog veiksmažodžio bendraties priesaga 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lt-L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ir </a:t>
            </a:r>
            <a:r>
              <a:rPr lang="lt-L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prieveiksmių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priesagos (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-ai, -</a:t>
            </a:r>
            <a:r>
              <a:rPr lang="lt-L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iai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-</a:t>
            </a:r>
            <a:r>
              <a:rPr lang="lt-L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…) kamienui nepriklauso.</a:t>
            </a:r>
          </a:p>
          <a:p>
            <a:pPr algn="l"/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Žodyje dar gali būti 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intarpų 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(garsai 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ir 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įsiterpę į šaknį esamajame laike: 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sni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ga, li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 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sangrąžos dalelyčių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-</a:t>
            </a:r>
            <a:r>
              <a:rPr lang="lt-L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(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ruošti mokymui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 </a:t>
            </a:r>
            <a:r>
              <a:rPr lang="lt-L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jungiamųjų balsių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dail</a:t>
            </a:r>
            <a:r>
              <a:rPr lang="lt-L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lt-LT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raštis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5594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4">
            <a:extLst>
              <a:ext uri="{FF2B5EF4-FFF2-40B4-BE49-F238E27FC236}">
                <a16:creationId xmlns:a16="http://schemas.microsoft.com/office/drawing/2014/main" id="{295E255C-FDD0-82C3-D44F-FD57DC3D8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245" y="411753"/>
            <a:ext cx="8696395" cy="5709373"/>
          </a:xfrm>
        </p:spPr>
      </p:pic>
    </p:spTree>
    <p:extLst>
      <p:ext uri="{BB962C8B-B14F-4D97-AF65-F5344CB8AC3E}">
        <p14:creationId xmlns:p14="http://schemas.microsoft.com/office/powerpoint/2010/main" val="266328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C57BF8-1CAA-E491-0708-C60EED2F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509397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/>
              <a:t>Įdomu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504EF6E-9E67-4372-77B9-27120D6E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Didžiausios apimties žodynas Lietuvoje – Lietuvių kalbos žodynas (LKŽ). Jame yra daugiau kaip 11 milijonų žodžių (tiek antraštinių, tiek pateiktų žodyno straipsniuose).</a:t>
            </a:r>
            <a:br>
              <a:rPr lang="lt-LT" dirty="0"/>
            </a:b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1510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55E016-067A-1B6C-032B-039A6DE4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747522"/>
          </a:xfrm>
        </p:spPr>
        <p:txBody>
          <a:bodyPr/>
          <a:lstStyle/>
          <a:p>
            <a:r>
              <a:rPr lang="lt-LT" dirty="0"/>
              <a:t>Pamąstymui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4082FC7-B8CE-1483-D5F7-A2B5EDB3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 kada nors pagalvojote apie žodžio galią? Ar esate tai pajutę? Ar sakote tai, ką galvojate, ir ar dažnai pagalvojate prieš sakydami? </a:t>
            </a:r>
            <a:r>
              <a:rPr lang="lt-LT" dirty="0">
                <a:solidFill>
                  <a:srgbClr val="111111"/>
                </a:solidFill>
                <a:latin typeface="Roboto" panose="02000000000000000000" pitchFamily="2" charset="0"/>
              </a:rPr>
              <a:t>Ž</a:t>
            </a:r>
            <a:r>
              <a:rPr lang="lt-LT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odis yra svarbiausias kalboje. O kas „žodis“ yra Jums?</a:t>
            </a:r>
            <a:br>
              <a:rPr lang="lt-LT" dirty="0"/>
            </a:b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333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2EE605-1A5B-44E3-6404-30AA8F7F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7840" y="254000"/>
            <a:ext cx="1534160" cy="396240"/>
          </a:xfrm>
        </p:spPr>
        <p:txBody>
          <a:bodyPr>
            <a:noAutofit/>
          </a:bodyPr>
          <a:lstStyle/>
          <a:p>
            <a:r>
              <a:rPr lang="lt-LT" sz="1200" dirty="0"/>
              <a:t>Užduotis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975D9AA-2C78-B54A-B19C-85C8F853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" y="114808"/>
            <a:ext cx="9875520" cy="6495054"/>
          </a:xfrm>
        </p:spPr>
      </p:pic>
    </p:spTree>
    <p:extLst>
      <p:ext uri="{BB962C8B-B14F-4D97-AF65-F5344CB8AC3E}">
        <p14:creationId xmlns:p14="http://schemas.microsoft.com/office/powerpoint/2010/main" val="327416947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203924"/>
      </a:dk2>
      <a:lt2>
        <a:srgbClr val="E8E3E2"/>
      </a:lt2>
      <a:accent1>
        <a:srgbClr val="45ADC1"/>
      </a:accent1>
      <a:accent2>
        <a:srgbClr val="35B392"/>
      </a:accent2>
      <a:accent3>
        <a:srgbClr val="41B767"/>
      </a:accent3>
      <a:accent4>
        <a:srgbClr val="42B736"/>
      </a:accent4>
      <a:accent5>
        <a:srgbClr val="78AF3E"/>
      </a:accent5>
      <a:accent6>
        <a:srgbClr val="A0A831"/>
      </a:accent6>
      <a:hlink>
        <a:srgbClr val="519130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838</Words>
  <Application>Microsoft Office PowerPoint</Application>
  <PresentationFormat>Plačiaekranė</PresentationFormat>
  <Paragraphs>43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5" baseType="lpstr">
      <vt:lpstr>Arial</vt:lpstr>
      <vt:lpstr>Palemonas</vt:lpstr>
      <vt:lpstr>Roboto</vt:lpstr>
      <vt:lpstr>Times New Roman</vt:lpstr>
      <vt:lpstr>Tw Cen MT</vt:lpstr>
      <vt:lpstr>GradientRiseVTI</vt:lpstr>
      <vt:lpstr>Žodžių sandara ir rašyba</vt:lpstr>
      <vt:lpstr>„PowerPoint“ pateiktis</vt:lpstr>
      <vt:lpstr>„PowerPoint“ pateiktis</vt:lpstr>
      <vt:lpstr>Iš ko sudarytas žodis?</vt:lpstr>
      <vt:lpstr>Reikšminės žodžio dalys: </vt:lpstr>
      <vt:lpstr>„PowerPoint“ pateiktis</vt:lpstr>
      <vt:lpstr>Įdomu</vt:lpstr>
      <vt:lpstr>Pamąstymui</vt:lpstr>
      <vt:lpstr>Užduotis</vt:lpstr>
      <vt:lpstr>„PowerPoint“ pateiktis</vt:lpstr>
      <vt:lpstr>„PowerPoint“ pateiktis</vt:lpstr>
      <vt:lpstr>Žodžių daryba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Žodžių sandara ir rašyba</dc:title>
  <dc:creator>Edita  Gudžiūnienė</dc:creator>
  <cp:lastModifiedBy>Edita  Gudžiūnienė</cp:lastModifiedBy>
  <cp:revision>8</cp:revision>
  <dcterms:created xsi:type="dcterms:W3CDTF">2023-12-11T12:07:37Z</dcterms:created>
  <dcterms:modified xsi:type="dcterms:W3CDTF">2023-12-11T14:13:24Z</dcterms:modified>
</cp:coreProperties>
</file>