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13" r:id="rId2"/>
  </p:sldMasterIdLst>
  <p:sldIdLst>
    <p:sldId id="256" r:id="rId3"/>
    <p:sldId id="266" r:id="rId4"/>
    <p:sldId id="267" r:id="rId5"/>
    <p:sldId id="257" r:id="rId6"/>
    <p:sldId id="268" r:id="rId7"/>
    <p:sldId id="269" r:id="rId8"/>
    <p:sldId id="270" r:id="rId9"/>
    <p:sldId id="258" r:id="rId10"/>
    <p:sldId id="265" r:id="rId11"/>
    <p:sldId id="259" r:id="rId12"/>
    <p:sldId id="272" r:id="rId13"/>
    <p:sldId id="271" r:id="rId14"/>
    <p:sldId id="273" r:id="rId15"/>
    <p:sldId id="263" r:id="rId16"/>
    <p:sldId id="264" r:id="rId17"/>
    <p:sldId id="274" r:id="rId18"/>
    <p:sldId id="275" r:id="rId1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2977D-E80D-41FC-9BCB-80F4ECB22AE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CAC26F0-D8FE-4A96-A925-B6D471B35F91}">
      <dgm:prSet/>
      <dgm:spPr/>
      <dgm:t>
        <a:bodyPr/>
        <a:lstStyle/>
        <a:p>
          <a:r>
            <a:rPr lang="lt-LT"/>
            <a:t>Vadovėlis </a:t>
          </a:r>
          <a:r>
            <a:rPr lang="en-US"/>
            <a:t>78-79 psl.</a:t>
          </a:r>
        </a:p>
      </dgm:t>
    </dgm:pt>
    <dgm:pt modelId="{11CFCB4A-F78B-4479-9467-4EC11DB679C0}" type="parTrans" cxnId="{75B6DE99-05A6-4375-8D83-5BC6435A7B6C}">
      <dgm:prSet/>
      <dgm:spPr/>
      <dgm:t>
        <a:bodyPr/>
        <a:lstStyle/>
        <a:p>
          <a:endParaRPr lang="en-US"/>
        </a:p>
      </dgm:t>
    </dgm:pt>
    <dgm:pt modelId="{88E7DA7B-5D86-49D7-8DAF-19EAA7D96351}" type="sibTrans" cxnId="{75B6DE99-05A6-4375-8D83-5BC6435A7B6C}">
      <dgm:prSet/>
      <dgm:spPr/>
      <dgm:t>
        <a:bodyPr/>
        <a:lstStyle/>
        <a:p>
          <a:endParaRPr lang="en-US"/>
        </a:p>
      </dgm:t>
    </dgm:pt>
    <dgm:pt modelId="{7F7BDBDB-0873-40A3-85B4-24734AA18638}">
      <dgm:prSet/>
      <dgm:spPr/>
      <dgm:t>
        <a:bodyPr/>
        <a:lstStyle/>
        <a:p>
          <a:r>
            <a:rPr lang="en-US" dirty="0" err="1"/>
            <a:t>Pratybos</a:t>
          </a:r>
          <a:endParaRPr lang="en-US" dirty="0"/>
        </a:p>
        <a:p>
          <a:r>
            <a:rPr lang="en-US" dirty="0"/>
            <a:t>44 </a:t>
          </a:r>
          <a:r>
            <a:rPr lang="en-US" dirty="0" err="1"/>
            <a:t>psl</a:t>
          </a:r>
          <a:r>
            <a:rPr lang="en-US" dirty="0"/>
            <a:t>. </a:t>
          </a:r>
        </a:p>
      </dgm:t>
    </dgm:pt>
    <dgm:pt modelId="{C4DD5962-727F-4939-93AC-17880A7DDC43}" type="parTrans" cxnId="{4DB50CC2-0584-4653-A30D-F2DC01A67805}">
      <dgm:prSet/>
      <dgm:spPr/>
      <dgm:t>
        <a:bodyPr/>
        <a:lstStyle/>
        <a:p>
          <a:endParaRPr lang="en-US"/>
        </a:p>
      </dgm:t>
    </dgm:pt>
    <dgm:pt modelId="{35B70DB0-5A6B-482D-AD70-AE9CF65C2BD2}" type="sibTrans" cxnId="{4DB50CC2-0584-4653-A30D-F2DC01A67805}">
      <dgm:prSet/>
      <dgm:spPr/>
      <dgm:t>
        <a:bodyPr/>
        <a:lstStyle/>
        <a:p>
          <a:endParaRPr lang="en-US"/>
        </a:p>
      </dgm:t>
    </dgm:pt>
    <dgm:pt modelId="{FBB2DA0B-CD7F-4F2E-BA4A-C4A2F245C991}" type="pres">
      <dgm:prSet presAssocID="{0E92977D-E80D-41FC-9BCB-80F4ECB22A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28CDD1A-4B05-4C67-9961-4A9ADEA49BBF}" type="pres">
      <dgm:prSet presAssocID="{BCAC26F0-D8FE-4A96-A925-B6D471B35F91}" presName="hierRoot1" presStyleCnt="0"/>
      <dgm:spPr/>
    </dgm:pt>
    <dgm:pt modelId="{5D9BACED-22AA-491A-B414-92274B9AE998}" type="pres">
      <dgm:prSet presAssocID="{BCAC26F0-D8FE-4A96-A925-B6D471B35F91}" presName="composite" presStyleCnt="0"/>
      <dgm:spPr/>
    </dgm:pt>
    <dgm:pt modelId="{519A0789-509C-4964-AC36-26D6CE84F49B}" type="pres">
      <dgm:prSet presAssocID="{BCAC26F0-D8FE-4A96-A925-B6D471B35F91}" presName="background" presStyleLbl="node0" presStyleIdx="0" presStyleCnt="2"/>
      <dgm:spPr/>
    </dgm:pt>
    <dgm:pt modelId="{9CCDD2F2-D7B9-4255-8026-E5D15E850EAB}" type="pres">
      <dgm:prSet presAssocID="{BCAC26F0-D8FE-4A96-A925-B6D471B35F91}" presName="text" presStyleLbl="fgAcc0" presStyleIdx="0" presStyleCnt="2" custLinFactY="-31730" custLinFactNeighborX="-28992" custLinFactNeighborY="-100000">
        <dgm:presLayoutVars>
          <dgm:chPref val="3"/>
        </dgm:presLayoutVars>
      </dgm:prSet>
      <dgm:spPr/>
    </dgm:pt>
    <dgm:pt modelId="{5E02124D-23BB-4055-BCE5-9470B6BCE3E4}" type="pres">
      <dgm:prSet presAssocID="{BCAC26F0-D8FE-4A96-A925-B6D471B35F91}" presName="hierChild2" presStyleCnt="0"/>
      <dgm:spPr/>
    </dgm:pt>
    <dgm:pt modelId="{76F6489E-E132-48A1-ABBF-2B902775664C}" type="pres">
      <dgm:prSet presAssocID="{7F7BDBDB-0873-40A3-85B4-24734AA18638}" presName="hierRoot1" presStyleCnt="0"/>
      <dgm:spPr/>
    </dgm:pt>
    <dgm:pt modelId="{86CB0829-398D-45CF-AFA6-CBA45D4902B6}" type="pres">
      <dgm:prSet presAssocID="{7F7BDBDB-0873-40A3-85B4-24734AA18638}" presName="composite" presStyleCnt="0"/>
      <dgm:spPr/>
    </dgm:pt>
    <dgm:pt modelId="{0F06D149-D662-4654-9A7D-659D3591BA11}" type="pres">
      <dgm:prSet presAssocID="{7F7BDBDB-0873-40A3-85B4-24734AA18638}" presName="background" presStyleLbl="node0" presStyleIdx="1" presStyleCnt="2"/>
      <dgm:spPr/>
    </dgm:pt>
    <dgm:pt modelId="{9A31A9AB-097E-4F35-B453-1A1D4FEBACC8}" type="pres">
      <dgm:prSet presAssocID="{7F7BDBDB-0873-40A3-85B4-24734AA18638}" presName="text" presStyleLbl="fgAcc0" presStyleIdx="1" presStyleCnt="2">
        <dgm:presLayoutVars>
          <dgm:chPref val="3"/>
        </dgm:presLayoutVars>
      </dgm:prSet>
      <dgm:spPr/>
    </dgm:pt>
    <dgm:pt modelId="{F07F2C61-D31B-43AC-89DA-4E8F673E53B8}" type="pres">
      <dgm:prSet presAssocID="{7F7BDBDB-0873-40A3-85B4-24734AA18638}" presName="hierChild2" presStyleCnt="0"/>
      <dgm:spPr/>
    </dgm:pt>
  </dgm:ptLst>
  <dgm:cxnLst>
    <dgm:cxn modelId="{27901C4E-8249-41D5-B1E7-079115986216}" type="presOf" srcId="{7F7BDBDB-0873-40A3-85B4-24734AA18638}" destId="{9A31A9AB-097E-4F35-B453-1A1D4FEBACC8}" srcOrd="0" destOrd="0" presId="urn:microsoft.com/office/officeart/2005/8/layout/hierarchy1"/>
    <dgm:cxn modelId="{1C0B0C58-0E15-4062-8DC5-892A8A29626E}" type="presOf" srcId="{0E92977D-E80D-41FC-9BCB-80F4ECB22AEA}" destId="{FBB2DA0B-CD7F-4F2E-BA4A-C4A2F245C991}" srcOrd="0" destOrd="0" presId="urn:microsoft.com/office/officeart/2005/8/layout/hierarchy1"/>
    <dgm:cxn modelId="{75B6DE99-05A6-4375-8D83-5BC6435A7B6C}" srcId="{0E92977D-E80D-41FC-9BCB-80F4ECB22AEA}" destId="{BCAC26F0-D8FE-4A96-A925-B6D471B35F91}" srcOrd="0" destOrd="0" parTransId="{11CFCB4A-F78B-4479-9467-4EC11DB679C0}" sibTransId="{88E7DA7B-5D86-49D7-8DAF-19EAA7D96351}"/>
    <dgm:cxn modelId="{313289B9-5470-4D9B-B6F5-DCF757F07603}" type="presOf" srcId="{BCAC26F0-D8FE-4A96-A925-B6D471B35F91}" destId="{9CCDD2F2-D7B9-4255-8026-E5D15E850EAB}" srcOrd="0" destOrd="0" presId="urn:microsoft.com/office/officeart/2005/8/layout/hierarchy1"/>
    <dgm:cxn modelId="{4DB50CC2-0584-4653-A30D-F2DC01A67805}" srcId="{0E92977D-E80D-41FC-9BCB-80F4ECB22AEA}" destId="{7F7BDBDB-0873-40A3-85B4-24734AA18638}" srcOrd="1" destOrd="0" parTransId="{C4DD5962-727F-4939-93AC-17880A7DDC43}" sibTransId="{35B70DB0-5A6B-482D-AD70-AE9CF65C2BD2}"/>
    <dgm:cxn modelId="{4D3DB8B7-E3EC-48A1-ABDE-433EB71DC066}" type="presParOf" srcId="{FBB2DA0B-CD7F-4F2E-BA4A-C4A2F245C991}" destId="{028CDD1A-4B05-4C67-9961-4A9ADEA49BBF}" srcOrd="0" destOrd="0" presId="urn:microsoft.com/office/officeart/2005/8/layout/hierarchy1"/>
    <dgm:cxn modelId="{CC2A138B-EE11-4B6E-990D-011CEE8AE958}" type="presParOf" srcId="{028CDD1A-4B05-4C67-9961-4A9ADEA49BBF}" destId="{5D9BACED-22AA-491A-B414-92274B9AE998}" srcOrd="0" destOrd="0" presId="urn:microsoft.com/office/officeart/2005/8/layout/hierarchy1"/>
    <dgm:cxn modelId="{2D10A053-7886-4E4A-837D-5E998DD9D7B0}" type="presParOf" srcId="{5D9BACED-22AA-491A-B414-92274B9AE998}" destId="{519A0789-509C-4964-AC36-26D6CE84F49B}" srcOrd="0" destOrd="0" presId="urn:microsoft.com/office/officeart/2005/8/layout/hierarchy1"/>
    <dgm:cxn modelId="{5BE77D86-BD13-4A0C-B8FB-37931E51D148}" type="presParOf" srcId="{5D9BACED-22AA-491A-B414-92274B9AE998}" destId="{9CCDD2F2-D7B9-4255-8026-E5D15E850EAB}" srcOrd="1" destOrd="0" presId="urn:microsoft.com/office/officeart/2005/8/layout/hierarchy1"/>
    <dgm:cxn modelId="{F88DB14F-398A-49CF-8EA0-C2B9C5643826}" type="presParOf" srcId="{028CDD1A-4B05-4C67-9961-4A9ADEA49BBF}" destId="{5E02124D-23BB-4055-BCE5-9470B6BCE3E4}" srcOrd="1" destOrd="0" presId="urn:microsoft.com/office/officeart/2005/8/layout/hierarchy1"/>
    <dgm:cxn modelId="{159B002B-65DD-42FE-BA09-039D28FD1D35}" type="presParOf" srcId="{FBB2DA0B-CD7F-4F2E-BA4A-C4A2F245C991}" destId="{76F6489E-E132-48A1-ABBF-2B902775664C}" srcOrd="1" destOrd="0" presId="urn:microsoft.com/office/officeart/2005/8/layout/hierarchy1"/>
    <dgm:cxn modelId="{AEC32397-D18D-4941-BD21-D69BADCA1258}" type="presParOf" srcId="{76F6489E-E132-48A1-ABBF-2B902775664C}" destId="{86CB0829-398D-45CF-AFA6-CBA45D4902B6}" srcOrd="0" destOrd="0" presId="urn:microsoft.com/office/officeart/2005/8/layout/hierarchy1"/>
    <dgm:cxn modelId="{49E1474D-7EBE-45B2-9DC2-50C0BEA6BFCB}" type="presParOf" srcId="{86CB0829-398D-45CF-AFA6-CBA45D4902B6}" destId="{0F06D149-D662-4654-9A7D-659D3591BA11}" srcOrd="0" destOrd="0" presId="urn:microsoft.com/office/officeart/2005/8/layout/hierarchy1"/>
    <dgm:cxn modelId="{EE875233-FE54-4B37-9D8C-E0313ADFF884}" type="presParOf" srcId="{86CB0829-398D-45CF-AFA6-CBA45D4902B6}" destId="{9A31A9AB-097E-4F35-B453-1A1D4FEBACC8}" srcOrd="1" destOrd="0" presId="urn:microsoft.com/office/officeart/2005/8/layout/hierarchy1"/>
    <dgm:cxn modelId="{55BF528E-7166-4780-8D63-27F5A75A6456}" type="presParOf" srcId="{76F6489E-E132-48A1-ABBF-2B902775664C}" destId="{F07F2C61-D31B-43AC-89DA-4E8F673E53B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A0789-509C-4964-AC36-26D6CE84F49B}">
      <dsp:nvSpPr>
        <dsp:cNvPr id="0" name=""/>
        <dsp:cNvSpPr/>
      </dsp:nvSpPr>
      <dsp:spPr>
        <a:xfrm>
          <a:off x="-500620" y="-475589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DD2F2-D7B9-4255-8026-E5D15E850EAB}">
      <dsp:nvSpPr>
        <dsp:cNvPr id="0" name=""/>
        <dsp:cNvSpPr/>
      </dsp:nvSpPr>
      <dsp:spPr>
        <a:xfrm>
          <a:off x="0" y="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6500" kern="1200"/>
            <a:t>Vadovėlis </a:t>
          </a:r>
          <a:r>
            <a:rPr lang="en-US" sz="6500" kern="1200"/>
            <a:t>78-79 psl.</a:t>
          </a:r>
        </a:p>
      </dsp:txBody>
      <dsp:txXfrm>
        <a:off x="83797" y="83797"/>
        <a:ext cx="4337991" cy="2693452"/>
      </dsp:txXfrm>
    </dsp:sp>
    <dsp:sp modelId="{0F06D149-D662-4654-9A7D-659D3591BA11}">
      <dsp:nvSpPr>
        <dsp:cNvPr id="0" name=""/>
        <dsp:cNvSpPr/>
      </dsp:nvSpPr>
      <dsp:spPr>
        <a:xfrm>
          <a:off x="5508110" y="991538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1A9AB-097E-4F35-B453-1A1D4FEBACC8}">
      <dsp:nvSpPr>
        <dsp:cNvPr id="0" name=""/>
        <dsp:cNvSpPr/>
      </dsp:nvSpPr>
      <dsp:spPr>
        <a:xfrm>
          <a:off x="6008730" y="14671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/>
            <a:t>Pratybos</a:t>
          </a:r>
          <a:endParaRPr lang="en-US" sz="6500" kern="1200" dirty="0"/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44 </a:t>
          </a:r>
          <a:r>
            <a:rPr lang="en-US" sz="6500" kern="1200" dirty="0" err="1"/>
            <a:t>psl</a:t>
          </a:r>
          <a:r>
            <a:rPr lang="en-US" sz="6500" kern="1200" dirty="0"/>
            <a:t>. </a:t>
          </a:r>
        </a:p>
      </dsp:txBody>
      <dsp:txXfrm>
        <a:off x="6092527" y="1550924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4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9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December 11,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44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December 11,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15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December 11,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52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December 11,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9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December 11,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98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December 11,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86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December 11,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80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December 11,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3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50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December 11,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1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December 11,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09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December 11,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7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7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8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2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6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8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5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12/11/2023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5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7" r:id="rId6"/>
    <p:sldLayoutId id="2147483703" r:id="rId7"/>
    <p:sldLayoutId id="2147483704" r:id="rId8"/>
    <p:sldLayoutId id="2147483705" r:id="rId9"/>
    <p:sldLayoutId id="2147483706" r:id="rId10"/>
    <p:sldLayoutId id="2147483708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December 11,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2329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EA2846BE-460A-477B-A2F4-52F298BF4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8401D34-2155-4B53-A686-7345BE15C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37BCD97-E1A4-4EBB-8D1C-8CC0B55A6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EDC1F21-AC5B-4D05-9108-5E5D28948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3" descr="Paveikslėlis, kuriame yra Spalvingumas, Vaikų piešiniai&#10;&#10;Automatiškai sugeneruotas aprašymas">
            <a:extLst>
              <a:ext uri="{FF2B5EF4-FFF2-40B4-BE49-F238E27FC236}">
                <a16:creationId xmlns:a16="http://schemas.microsoft.com/office/drawing/2014/main" id="{06D3EAC4-93F4-641D-44B7-C3CE1304EF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3533" r="-1" b="2802"/>
          <a:stretch/>
        </p:blipFill>
        <p:spPr>
          <a:xfrm>
            <a:off x="-2" y="10"/>
            <a:ext cx="12188952" cy="685799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E97867DC-22F7-7F0C-C0D4-DE1F0F3AC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lt-LT" b="1" dirty="0">
                <a:solidFill>
                  <a:schemeClr val="tx1"/>
                </a:solidFill>
              </a:rPr>
              <a:t>Žodžio samprata ir rašyba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D986182-3568-F3B1-32BE-50D45912E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lt-LT" sz="2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90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BF28937-2E81-3319-8D6D-6981B61C3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98F850D-0245-D482-0336-09E35272A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</a:pPr>
            <a:r>
              <a:rPr lang="lt-LT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Pažymėti reikšmines žodžio dalis. </a:t>
            </a:r>
            <a:endParaRPr lang="lt-L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50"/>
              </a:spcBef>
            </a:pPr>
            <a:r>
              <a:rPr lang="lt-LT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Bef>
                <a:spcPts val="650"/>
              </a:spcBef>
            </a:pPr>
            <a:r>
              <a:rPr lang="lt-LT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lt-LT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uose,  p r i e p l a u k a,  p a l a u k ė s e,</a:t>
            </a:r>
          </a:p>
          <a:p>
            <a:pPr marL="228600" indent="0">
              <a:spcBef>
                <a:spcPts val="650"/>
              </a:spcBef>
              <a:buNone/>
            </a:pPr>
            <a:r>
              <a:rPr lang="lt-LT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p a k v i e t i m a s,  i š e i s.</a:t>
            </a:r>
            <a:endParaRPr lang="lt-LT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4918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4">
            <a:extLst>
              <a:ext uri="{FF2B5EF4-FFF2-40B4-BE49-F238E27FC236}">
                <a16:creationId xmlns:a16="http://schemas.microsoft.com/office/drawing/2014/main" id="{0EFD899C-3F5A-77BD-BE4B-159679626D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2538" y="467360"/>
            <a:ext cx="8749702" cy="5754612"/>
          </a:xfrm>
        </p:spPr>
      </p:pic>
    </p:spTree>
    <p:extLst>
      <p:ext uri="{BB962C8B-B14F-4D97-AF65-F5344CB8AC3E}">
        <p14:creationId xmlns:p14="http://schemas.microsoft.com/office/powerpoint/2010/main" val="445226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1B440E7-A17E-8755-68EA-CC9470321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Įdomu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B104F3B-4470-0AF0-86AD-78BD69A7C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Didžiausios apimties žodynas Lietuvoje – Lietuvių kalbos žodynas (LKŽ). Jame yra daugiau kaip 11 milijonų žodžių (tiek antraštinių, tiek pateiktų žodyno straipsniuose).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90058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CFD33ED-31FA-3E9E-7F74-57E4FEDDA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Šaknis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EB1BB6D-E219-7D27-8CAB-91B652834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Šaknis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pagrindinė, bendroji giminiškų žodžių dalis, kurioje slypi žodžio 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reikšmė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(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dain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a, prie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dain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is, 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dain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ynas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endParaRPr lang="lt-LT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</a:rPr>
              <a:t>Šaknies balsių kaita 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– kaitant žodžius ar sudarant naujus gali keistis šaknies balsis. Tada atsiranda vadinamųjų variantų: v</a:t>
            </a: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ti-v</a:t>
            </a: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ja-v</a:t>
            </a: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jo, g</a:t>
            </a: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ti-g</a:t>
            </a: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ja-g</a:t>
            </a: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jo, l</a:t>
            </a: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</a:rPr>
              <a:t>ė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kti-l</a:t>
            </a: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kta, n</a:t>
            </a: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šti-n</a:t>
            </a:r>
            <a:r>
              <a:rPr lang="lt-LT" b="1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</a:rPr>
              <a:t>šta.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62867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CFD9EF2-ABF9-35CD-E86C-64FB3743E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272BF395-29E4-976F-C9A3-D64F779D36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640" y="1129752"/>
            <a:ext cx="11151040" cy="2623127"/>
          </a:xfrm>
        </p:spPr>
      </p:pic>
    </p:spTree>
    <p:extLst>
      <p:ext uri="{BB962C8B-B14F-4D97-AF65-F5344CB8AC3E}">
        <p14:creationId xmlns:p14="http://schemas.microsoft.com/office/powerpoint/2010/main" val="2230240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28282F95-9535-DD1F-B7AA-C2BCD9D24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370" y="1458684"/>
            <a:ext cx="10802496" cy="2717076"/>
          </a:xfrm>
        </p:spPr>
      </p:pic>
    </p:spTree>
    <p:extLst>
      <p:ext uri="{BB962C8B-B14F-4D97-AF65-F5344CB8AC3E}">
        <p14:creationId xmlns:p14="http://schemas.microsoft.com/office/powerpoint/2010/main" val="2230930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CAC23E61-2A70-AB5F-32EC-B3B4F03E52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6037" y="1026160"/>
            <a:ext cx="10619926" cy="4470400"/>
          </a:xfrm>
        </p:spPr>
      </p:pic>
    </p:spTree>
    <p:extLst>
      <p:ext uri="{BB962C8B-B14F-4D97-AF65-F5344CB8AC3E}">
        <p14:creationId xmlns:p14="http://schemas.microsoft.com/office/powerpoint/2010/main" val="949141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8D14A2D-C3E2-49C1-9E19-390E03173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Klasės darbas: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12E9330-9966-E483-9BC1-8E34630EC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514350">
              <a:buFont typeface="+mj-lt"/>
              <a:buAutoNum type="arabicPeriod"/>
            </a:pPr>
            <a:r>
              <a:rPr lang="lt-LT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Vadovėlis 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lt-LT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psl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Skaitome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lt-LT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lt-LT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kas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yra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aknis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šaknies balsių kaita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3200" dirty="0">
              <a:solidFill>
                <a:schemeClr val="tx1">
                  <a:alpha val="7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514350">
              <a:buFont typeface="+mj-lt"/>
              <a:buAutoNum type="arabicPeriod"/>
            </a:pPr>
            <a:r>
              <a:rPr lang="lt-LT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Raštu 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23.3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pratimas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23.4 (82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psl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742950" indent="-514350">
              <a:buFont typeface="+mj-lt"/>
              <a:buAutoNum type="arabicPeriod"/>
            </a:pP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Pratybos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psl</a:t>
            </a:r>
            <a:r>
              <a:rPr lang="en-US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21.1, 21.2, 21.4</a:t>
            </a:r>
            <a:endParaRPr lang="lt-LT" sz="3200" dirty="0">
              <a:solidFill>
                <a:schemeClr val="tx1">
                  <a:alpha val="7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514350">
              <a:buFont typeface="+mj-lt"/>
              <a:buAutoNum type="arabicPeriod"/>
            </a:pPr>
            <a:endParaRPr lang="lt-LT" sz="3200" dirty="0">
              <a:solidFill>
                <a:schemeClr val="tx1">
                  <a:alpha val="7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514350">
              <a:buFont typeface="+mj-lt"/>
              <a:buAutoNum type="arabicPeriod"/>
            </a:pPr>
            <a:endParaRPr lang="lt-LT" sz="3200" dirty="0">
              <a:solidFill>
                <a:schemeClr val="tx1">
                  <a:alpha val="7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3200" dirty="0">
              <a:solidFill>
                <a:schemeClr val="tx1">
                  <a:alpha val="7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0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558B940-2A91-8EA8-AB83-BDED2BA2B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9EDA853-B282-E914-97C1-B61E42B1A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sz="40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,,Gimtąją kalbą mylėti – vadinasi, pirmiausia žiūrėti, kad ji skleistųsi visa savo esme: jai būdingu skambėjimu, žodžių sandara ir kaityba, žodžių junginiais ir prasmėmis“ (Vanda Zaborskaitė).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68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72A023D-DD3F-09FE-22E4-8702EC396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9DB7AFF-8BAB-C408-A563-2AA6EDE93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lt-L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Mažiausi kalbos vienetai – </a:t>
            </a:r>
            <a:r>
              <a:rPr lang="lt-LT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garsai</a:t>
            </a:r>
            <a:r>
              <a:rPr lang="lt-L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Juos pirmiausia ištaria gimęs kūdikis. </a:t>
            </a:r>
          </a:p>
          <a:p>
            <a:pPr algn="l"/>
            <a:r>
              <a:rPr lang="lt-L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Iš garsų sudaryti </a:t>
            </a:r>
            <a:r>
              <a:rPr lang="lt-LT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skiemenys </a:t>
            </a:r>
            <a:r>
              <a:rPr lang="lt-L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ir </a:t>
            </a:r>
            <a:r>
              <a:rPr lang="lt-LT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žodžiai</a:t>
            </a:r>
            <a:r>
              <a:rPr lang="lt-L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lt-L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Žodžiai jungiasi į </a:t>
            </a:r>
            <a:r>
              <a:rPr lang="lt-LT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junginius</a:t>
            </a:r>
            <a:r>
              <a:rPr lang="lt-L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ir</a:t>
            </a:r>
            <a:r>
              <a:rPr lang="lt-LT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sakinius</a:t>
            </a:r>
            <a:r>
              <a:rPr lang="lt-L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Kalbėjimas žodžių </a:t>
            </a:r>
            <a:r>
              <a:rPr lang="lt-LT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junginiais </a:t>
            </a:r>
            <a:r>
              <a:rPr lang="lt-L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ir </a:t>
            </a:r>
            <a:r>
              <a:rPr lang="lt-LT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sakiniais –</a:t>
            </a:r>
            <a:r>
              <a:rPr lang="lt-LT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jau trečiasis kalbos mokymosi etapas.</a:t>
            </a:r>
          </a:p>
          <a:p>
            <a:r>
              <a:rPr lang="lt-LT" b="1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Žodis</a:t>
            </a:r>
            <a:r>
              <a:rPr lang="lt-LT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mažiausias kalbos vienetas, turintis prasmę bei reikšmę.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975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B824E65-C3CD-F7AC-1F41-3EC6B63F4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E5F1660-C0EE-72AE-EE46-8538B1F19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Morfologija – (graikiškai MORPHE – pavidalas, </a:t>
            </a:r>
            <a:r>
              <a:rPr lang="lt-LT" sz="3200" dirty="0" err="1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lt-LT" sz="3200" dirty="0">
                <a:solidFill>
                  <a:schemeClr val="tx1">
                    <a:alpha val="7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žodis) yra gramatikos skyrius, nagrinėjantis žodžio sandarą, žodžių darybą, kalbos dalis ir jų kaitybą.</a:t>
            </a:r>
          </a:p>
        </p:txBody>
      </p:sp>
    </p:spTree>
    <p:extLst>
      <p:ext uri="{BB962C8B-B14F-4D97-AF65-F5344CB8AC3E}">
        <p14:creationId xmlns:p14="http://schemas.microsoft.com/office/powerpoint/2010/main" val="66876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 useBgFill="1">
        <p:nvSpPr>
          <p:cNvPr id="2059" name="Rectangle 205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pic>
        <p:nvPicPr>
          <p:cNvPr id="2050" name="Picture 2" descr="40031730 LEGO® Brick 4 kaladėlė kaina | pigu.lt">
            <a:extLst>
              <a:ext uri="{FF2B5EF4-FFF2-40B4-BE49-F238E27FC236}">
                <a16:creationId xmlns:a16="http://schemas.microsoft.com/office/drawing/2014/main" id="{99C7E6EC-FCF9-93F3-114B-462EB1A97E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15" b="22189"/>
          <a:stretch/>
        </p:blipFill>
        <p:spPr bwMode="auto">
          <a:xfrm>
            <a:off x="6625" y="10"/>
            <a:ext cx="12192000" cy="687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Rectangle 206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32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6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065" name="Freeform: Shape 206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69AC4C96-0C5B-EEDD-B0D1-EB8CD56A8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370" y="2950387"/>
            <a:ext cx="3601132" cy="3531403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3200" spc="750" dirty="0" err="1"/>
              <a:t>Iš</a:t>
            </a:r>
            <a:r>
              <a:rPr lang="en-US" sz="3200" spc="750" dirty="0"/>
              <a:t> ko </a:t>
            </a:r>
            <a:r>
              <a:rPr lang="en-US" sz="3200" spc="750" dirty="0" err="1"/>
              <a:t>sudarytas</a:t>
            </a:r>
            <a:r>
              <a:rPr lang="en-US" sz="3200" spc="750" dirty="0"/>
              <a:t> </a:t>
            </a:r>
            <a:r>
              <a:rPr lang="en-US" sz="3200" spc="750" dirty="0" err="1"/>
              <a:t>žodis</a:t>
            </a:r>
            <a:r>
              <a:rPr lang="en-US" sz="3200" spc="75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1514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delės kaladėlės XXL 24 vnt">
            <a:extLst>
              <a:ext uri="{FF2B5EF4-FFF2-40B4-BE49-F238E27FC236}">
                <a16:creationId xmlns:a16="http://schemas.microsoft.com/office/drawing/2014/main" id="{A31B541E-33C5-26E6-3323-65954F3C1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347472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5A0B847-EEFA-6849-F190-4E72AC91E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446024"/>
            <a:ext cx="8656320" cy="945261"/>
          </a:xfrm>
        </p:spPr>
        <p:txBody>
          <a:bodyPr>
            <a:normAutofit/>
          </a:bodyPr>
          <a:lstStyle/>
          <a:p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Žodį sudaro reikšminės žodžio dalys.</a:t>
            </a:r>
          </a:p>
        </p:txBody>
      </p:sp>
    </p:spTree>
    <p:extLst>
      <p:ext uri="{BB962C8B-B14F-4D97-AF65-F5344CB8AC3E}">
        <p14:creationId xmlns:p14="http://schemas.microsoft.com/office/powerpoint/2010/main" val="400284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D007753-D405-35A9-6C7F-F4AAA268C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28600"/>
            <a:ext cx="11327130" cy="58430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Kamienas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tai žodžio dalis be galūnės (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padainavim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algn="just"/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Priešdėlis 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žodžio kamieno dalis, einanti prieš šaknį ( 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dainuoti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algn="just"/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Šaknis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pagrindinė, bendroji giminiškų žodžių dalis, kurioje slypi žodžio 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reikšmė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(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dain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a, prie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dain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is, 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dain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ynas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algn="just"/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Priesaga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žodžio kamieno dalis, einanti po šaknies (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dain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ė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algn="just"/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Galūnė 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žodžio pabaigos dalis, kintanti priklausomai nuo prasmės ar / ir gramatinio santykio su kitais žodžiais (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dain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dain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dain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oje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bet gali išlikti ir kaip sudurtinių žodžių pirmojo dėmens sudėtinis sandas (</a:t>
            </a:r>
            <a:r>
              <a:rPr lang="lt-LT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treč</a:t>
            </a:r>
            <a:r>
              <a:rPr lang="lt-LT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ią</a:t>
            </a:r>
            <a:r>
              <a:rPr lang="lt-LT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syk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š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į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ryt, kit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ą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kart).</a:t>
            </a:r>
          </a:p>
          <a:p>
            <a:pPr algn="just"/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Reikėtų įsidėmėti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jog veiksmažodžio bendraties priesaga 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lt-LT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ir </a:t>
            </a:r>
            <a:r>
              <a:rPr lang="lt-LT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prieveiksmių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priesagos (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-ai, -</a:t>
            </a:r>
            <a:r>
              <a:rPr lang="lt-LT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iai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-</a:t>
            </a:r>
            <a:r>
              <a:rPr lang="lt-LT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…) kamienui nepriklauso.</a:t>
            </a:r>
          </a:p>
          <a:p>
            <a:pPr algn="just"/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Žodyje dar gali būti 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intarpų 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(garsai 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ir 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įsiterpę į šaknį esamajame laike: 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sni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ga, li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 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sangrąžos dalelyčių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</a:t>
            </a:r>
            <a:r>
              <a:rPr lang="lt-LT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(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ruošti mokymui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 </a:t>
            </a:r>
            <a:r>
              <a:rPr lang="lt-LT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jungiamųjų balsių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dail</a:t>
            </a:r>
            <a:r>
              <a:rPr lang="lt-LT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</a:t>
            </a:r>
            <a:r>
              <a:rPr lang="lt-LT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raštis</a:t>
            </a:r>
            <a:r>
              <a:rPr lang="lt-L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1056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4C9A948C-C563-9D1D-8CC2-3A9134620B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9525" y="574313"/>
            <a:ext cx="8696395" cy="5709373"/>
          </a:xfrm>
        </p:spPr>
      </p:pic>
    </p:spTree>
    <p:extLst>
      <p:ext uri="{BB962C8B-B14F-4D97-AF65-F5344CB8AC3E}">
        <p14:creationId xmlns:p14="http://schemas.microsoft.com/office/powerpoint/2010/main" val="369685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urinio vietos rezervavimo ženklas 2">
            <a:extLst>
              <a:ext uri="{FF2B5EF4-FFF2-40B4-BE49-F238E27FC236}">
                <a16:creationId xmlns:a16="http://schemas.microsoft.com/office/drawing/2014/main" id="{B12F4582-A8BA-7EA2-388F-1634DB1EA9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146725"/>
              </p:ext>
            </p:extLst>
          </p:nvPr>
        </p:nvGraphicFramePr>
        <p:xfrm>
          <a:off x="838200" y="857250"/>
          <a:ext cx="10515600" cy="5319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0797424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LightSeedRightStep">
      <a:dk1>
        <a:srgbClr val="000000"/>
      </a:dk1>
      <a:lt1>
        <a:srgbClr val="FFFFFF"/>
      </a:lt1>
      <a:dk2>
        <a:srgbClr val="3B3522"/>
      </a:dk2>
      <a:lt2>
        <a:srgbClr val="E2E6E8"/>
      </a:lt2>
      <a:accent1>
        <a:srgbClr val="BE9A87"/>
      </a:accent1>
      <a:accent2>
        <a:srgbClr val="AEA077"/>
      </a:accent2>
      <a:accent3>
        <a:srgbClr val="A0A77E"/>
      </a:accent3>
      <a:accent4>
        <a:srgbClr val="8BAB75"/>
      </a:accent4>
      <a:accent5>
        <a:srgbClr val="81AD81"/>
      </a:accent5>
      <a:accent6>
        <a:srgbClr val="77AE8E"/>
      </a:accent6>
      <a:hlink>
        <a:srgbClr val="5B879D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203924"/>
      </a:dk2>
      <a:lt2>
        <a:srgbClr val="E8E3E2"/>
      </a:lt2>
      <a:accent1>
        <a:srgbClr val="45ADC1"/>
      </a:accent1>
      <a:accent2>
        <a:srgbClr val="35B392"/>
      </a:accent2>
      <a:accent3>
        <a:srgbClr val="41B767"/>
      </a:accent3>
      <a:accent4>
        <a:srgbClr val="42B736"/>
      </a:accent4>
      <a:accent5>
        <a:srgbClr val="78AF3E"/>
      </a:accent5>
      <a:accent6>
        <a:srgbClr val="A0A831"/>
      </a:accent6>
      <a:hlink>
        <a:srgbClr val="519130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461</Words>
  <Application>Microsoft Office PowerPoint</Application>
  <PresentationFormat>Plačiaekranė</PresentationFormat>
  <Paragraphs>34</Paragraphs>
  <Slides>17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17</vt:i4>
      </vt:variant>
    </vt:vector>
  </HeadingPairs>
  <TitlesOfParts>
    <vt:vector size="25" baseType="lpstr">
      <vt:lpstr>Arial</vt:lpstr>
      <vt:lpstr>Avenir Next LT Pro</vt:lpstr>
      <vt:lpstr>Sabon Next LT</vt:lpstr>
      <vt:lpstr>Times New Roman</vt:lpstr>
      <vt:lpstr>Tw Cen MT</vt:lpstr>
      <vt:lpstr>Wingdings</vt:lpstr>
      <vt:lpstr>LuminousVTI</vt:lpstr>
      <vt:lpstr>GradientRiseVTI</vt:lpstr>
      <vt:lpstr>Žodžio samprata ir rašyba</vt:lpstr>
      <vt:lpstr>„PowerPoint“ pateiktis</vt:lpstr>
      <vt:lpstr>„PowerPoint“ pateiktis</vt:lpstr>
      <vt:lpstr>„PowerPoint“ pateiktis</vt:lpstr>
      <vt:lpstr>Iš ko sudarytas žodis?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Įdomu</vt:lpstr>
      <vt:lpstr>Šaknis</vt:lpstr>
      <vt:lpstr>„PowerPoint“ pateiktis</vt:lpstr>
      <vt:lpstr>„PowerPoint“ pateiktis</vt:lpstr>
      <vt:lpstr>„PowerPoint“ pateiktis</vt:lpstr>
      <vt:lpstr>Klasės darbas: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Žodžio samprata ir rašyba</dc:title>
  <dc:creator>Edita  Gudžiūnienė</dc:creator>
  <cp:lastModifiedBy>Edita  Gudžiūnienė</cp:lastModifiedBy>
  <cp:revision>9</cp:revision>
  <dcterms:created xsi:type="dcterms:W3CDTF">2023-11-30T14:17:49Z</dcterms:created>
  <dcterms:modified xsi:type="dcterms:W3CDTF">2023-12-11T14:33:21Z</dcterms:modified>
</cp:coreProperties>
</file>