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4" r:id="rId5"/>
    <p:sldId id="257" r:id="rId6"/>
    <p:sldId id="259" r:id="rId7"/>
    <p:sldId id="260" r:id="rId8"/>
    <p:sldId id="261" r:id="rId9"/>
    <p:sldId id="262" r:id="rId1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3E52797-D502-916A-E2AA-E6165AB8E08E}"/>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686238A3-447B-9D33-D9A4-8CCF842467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A38DD6D0-9F59-645E-596E-563DB931585B}"/>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5" name="Poraštės vietos rezervavimo ženklas 4">
            <a:extLst>
              <a:ext uri="{FF2B5EF4-FFF2-40B4-BE49-F238E27FC236}">
                <a16:creationId xmlns:a16="http://schemas.microsoft.com/office/drawing/2014/main" id="{4524224C-1742-231E-58A1-4F5F3A7ED618}"/>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E8EBCAD9-BEF4-2DB8-3A5F-FEDC4C7C7991}"/>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409994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8D5B6A4-069F-5FC4-FEA1-D1084EFEE823}"/>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2C8729C8-B786-6C03-3297-A0600F24D18A}"/>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0A12FE0A-2BCD-8144-4440-76308D2DCE90}"/>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5" name="Poraštės vietos rezervavimo ženklas 4">
            <a:extLst>
              <a:ext uri="{FF2B5EF4-FFF2-40B4-BE49-F238E27FC236}">
                <a16:creationId xmlns:a16="http://schemas.microsoft.com/office/drawing/2014/main" id="{7B2F68B3-18DA-0686-C0F2-FD4D99E10924}"/>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607FE801-2D69-9CB3-F8C3-E8E131150B0D}"/>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3333354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3A4F64B3-CA32-7484-E147-69F24BB358E8}"/>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1F0B4E2C-4802-4A90-7676-0D14C766E428}"/>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F49CF72F-65E0-4EC1-F006-DD04ED85DE31}"/>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5" name="Poraštės vietos rezervavimo ženklas 4">
            <a:extLst>
              <a:ext uri="{FF2B5EF4-FFF2-40B4-BE49-F238E27FC236}">
                <a16:creationId xmlns:a16="http://schemas.microsoft.com/office/drawing/2014/main" id="{E1379876-E1F1-D220-E815-D2685ADA48D0}"/>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6BB5C3B8-774C-53DF-F6C9-4D4389F2D176}"/>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229970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9A7E929-6E8A-70C8-F56E-BEFD38FEC9AC}"/>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755D7235-7B7D-D905-DE2E-F9A79148B892}"/>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F4BA013C-4686-9856-D4F5-F446C48CA74D}"/>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5" name="Poraštės vietos rezervavimo ženklas 4">
            <a:extLst>
              <a:ext uri="{FF2B5EF4-FFF2-40B4-BE49-F238E27FC236}">
                <a16:creationId xmlns:a16="http://schemas.microsoft.com/office/drawing/2014/main" id="{8739AF35-DC5B-9F57-1AB3-9C7E7A627257}"/>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EF53F747-4193-D57A-66B1-96BFAFC50287}"/>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246283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2DE57E4-9E51-7691-53C9-970CEE948AA4}"/>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E24BB46D-4DA0-B465-D195-4B61092961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EA15913C-F5AF-28FC-A42F-0DF800336D9E}"/>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5" name="Poraštės vietos rezervavimo ženklas 4">
            <a:extLst>
              <a:ext uri="{FF2B5EF4-FFF2-40B4-BE49-F238E27FC236}">
                <a16:creationId xmlns:a16="http://schemas.microsoft.com/office/drawing/2014/main" id="{9A1AED6C-BEBA-99F8-6C7A-5DA239D48BF5}"/>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DD58DCF9-3D7C-FAA0-966D-0177132F1AAF}"/>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264481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2220A7B-0DB7-9F56-AF73-28BA764C2AE7}"/>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BCB57463-0482-5657-2BCE-6BEB7062B7B7}"/>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E5191D5F-314F-B603-FC6D-549A8841A310}"/>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F20095E3-B9F1-169A-99EB-D14A28D0592B}"/>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6" name="Poraštės vietos rezervavimo ženklas 5">
            <a:extLst>
              <a:ext uri="{FF2B5EF4-FFF2-40B4-BE49-F238E27FC236}">
                <a16:creationId xmlns:a16="http://schemas.microsoft.com/office/drawing/2014/main" id="{C03AB0A1-90B9-1492-73F7-C6BA8C42E569}"/>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0D54034D-4688-23C1-66DC-E1B4E1FFA3D2}"/>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96888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25E9695-2752-9315-C59C-9CDDBFE44BED}"/>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F272F746-AD69-844E-62DE-5E883CA3A4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6E0C0AF4-450D-82CE-9C3E-749695638C98}"/>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1C83186C-C3E4-5394-B4CA-0D7B8716BB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40DDD96F-2E22-5127-A0A8-5270FEBAF1A0}"/>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289AD727-FEDC-710F-7453-80E312A76D2F}"/>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8" name="Poraštės vietos rezervavimo ženklas 7">
            <a:extLst>
              <a:ext uri="{FF2B5EF4-FFF2-40B4-BE49-F238E27FC236}">
                <a16:creationId xmlns:a16="http://schemas.microsoft.com/office/drawing/2014/main" id="{DA06DF4F-52B2-AD6F-861C-9BF83A138D17}"/>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AA2E1522-D7AB-5C63-7A72-7DCACB7CA4F4}"/>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2421387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3963CDB-FDD4-266B-88AB-933DFDB95845}"/>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45A68C13-0899-739A-1FE6-B5100A71C26D}"/>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4" name="Poraštės vietos rezervavimo ženklas 3">
            <a:extLst>
              <a:ext uri="{FF2B5EF4-FFF2-40B4-BE49-F238E27FC236}">
                <a16:creationId xmlns:a16="http://schemas.microsoft.com/office/drawing/2014/main" id="{9D9DD9AF-F4CC-1A1E-7AA2-BEB5350F716C}"/>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388F67E8-943F-CF88-875E-DBB94FC2C503}"/>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408684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77124E81-7F2E-E707-5926-08622E5E6623}"/>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3" name="Poraštės vietos rezervavimo ženklas 2">
            <a:extLst>
              <a:ext uri="{FF2B5EF4-FFF2-40B4-BE49-F238E27FC236}">
                <a16:creationId xmlns:a16="http://schemas.microsoft.com/office/drawing/2014/main" id="{F7EE27C3-5781-8A3A-109F-89699CDF9D4B}"/>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929FF1F3-A27C-FEEE-5A68-B116DCCBF0E5}"/>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242499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ED55A4A-6608-7058-A3B6-3206953A77C6}"/>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455732C7-E1BF-5854-E19E-78A3AF004E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FD89228E-58BB-A15A-ABE8-8456B42B9F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416AC1A2-DC5B-F737-D3BB-3F1BCF9639C5}"/>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6" name="Poraštės vietos rezervavimo ženklas 5">
            <a:extLst>
              <a:ext uri="{FF2B5EF4-FFF2-40B4-BE49-F238E27FC236}">
                <a16:creationId xmlns:a16="http://schemas.microsoft.com/office/drawing/2014/main" id="{4E010E58-B8B8-5F9B-313E-B5A5CD2734FF}"/>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8B596A2E-D932-6318-E057-B0F2FD0B9AC2}"/>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368161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B3B3141-E078-6588-B302-71AE52C88542}"/>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10027593-1CAD-9C98-AE8A-1311019C02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D5730C7B-E51D-C37D-5F2B-1C9610E80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E0EFAB7C-EE5D-667D-040F-FB06FDF29B74}"/>
              </a:ext>
            </a:extLst>
          </p:cNvPr>
          <p:cNvSpPr>
            <a:spLocks noGrp="1"/>
          </p:cNvSpPr>
          <p:nvPr>
            <p:ph type="dt" sz="half" idx="10"/>
          </p:nvPr>
        </p:nvSpPr>
        <p:spPr/>
        <p:txBody>
          <a:bodyPr/>
          <a:lstStyle/>
          <a:p>
            <a:fld id="{BC0AD401-1410-4120-A263-E53E569BABB8}" type="datetimeFigureOut">
              <a:rPr lang="lt-LT" smtClean="0"/>
              <a:t>2023-12-12</a:t>
            </a:fld>
            <a:endParaRPr lang="lt-LT"/>
          </a:p>
        </p:txBody>
      </p:sp>
      <p:sp>
        <p:nvSpPr>
          <p:cNvPr id="6" name="Poraštės vietos rezervavimo ženklas 5">
            <a:extLst>
              <a:ext uri="{FF2B5EF4-FFF2-40B4-BE49-F238E27FC236}">
                <a16:creationId xmlns:a16="http://schemas.microsoft.com/office/drawing/2014/main" id="{98856100-416A-402C-30D3-09D11CFD979D}"/>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C976B739-516D-42FE-1A93-68A9458EFAD1}"/>
              </a:ext>
            </a:extLst>
          </p:cNvPr>
          <p:cNvSpPr>
            <a:spLocks noGrp="1"/>
          </p:cNvSpPr>
          <p:nvPr>
            <p:ph type="sldNum" sz="quarter" idx="12"/>
          </p:nvPr>
        </p:nvSpPr>
        <p:spPr/>
        <p:txBody>
          <a:bodyPr/>
          <a:lstStyle/>
          <a:p>
            <a:fld id="{0DD219DC-A042-4D37-9243-C48CF2A4D941}" type="slidenum">
              <a:rPr lang="lt-LT" smtClean="0"/>
              <a:t>‹#›</a:t>
            </a:fld>
            <a:endParaRPr lang="lt-LT"/>
          </a:p>
        </p:txBody>
      </p:sp>
    </p:spTree>
    <p:extLst>
      <p:ext uri="{BB962C8B-B14F-4D97-AF65-F5344CB8AC3E}">
        <p14:creationId xmlns:p14="http://schemas.microsoft.com/office/powerpoint/2010/main" val="247104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C3E0C9EB-1A53-1F93-3015-764FC3A502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5A6967A3-A9BF-CDDF-0641-CBB1677747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DBE0A664-B725-DA13-B043-53A0611081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AD401-1410-4120-A263-E53E569BABB8}" type="datetimeFigureOut">
              <a:rPr lang="lt-LT" smtClean="0"/>
              <a:t>2023-12-12</a:t>
            </a:fld>
            <a:endParaRPr lang="lt-LT"/>
          </a:p>
        </p:txBody>
      </p:sp>
      <p:sp>
        <p:nvSpPr>
          <p:cNvPr id="5" name="Poraštės vietos rezervavimo ženklas 4">
            <a:extLst>
              <a:ext uri="{FF2B5EF4-FFF2-40B4-BE49-F238E27FC236}">
                <a16:creationId xmlns:a16="http://schemas.microsoft.com/office/drawing/2014/main" id="{735E4A86-456A-24D2-EA1F-692366C357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68560FCC-8C2B-BC32-9C1F-ABC46C87B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219DC-A042-4D37-9243-C48CF2A4D941}" type="slidenum">
              <a:rPr lang="lt-LT" smtClean="0"/>
              <a:t>‹#›</a:t>
            </a:fld>
            <a:endParaRPr lang="lt-LT"/>
          </a:p>
        </p:txBody>
      </p:sp>
    </p:spTree>
    <p:extLst>
      <p:ext uri="{BB962C8B-B14F-4D97-AF65-F5344CB8AC3E}">
        <p14:creationId xmlns:p14="http://schemas.microsoft.com/office/powerpoint/2010/main" val="1746656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4">
            <a:extLst>
              <a:ext uri="{FF2B5EF4-FFF2-40B4-BE49-F238E27FC236}">
                <a16:creationId xmlns:a16="http://schemas.microsoft.com/office/drawing/2014/main" id="{1CEBEAA9-1FB3-EDF4-6556-89371E66DA36}"/>
              </a:ext>
            </a:extLst>
          </p:cNvPr>
          <p:cNvPicPr>
            <a:picLocks noChangeAspect="1"/>
          </p:cNvPicPr>
          <p:nvPr/>
        </p:nvPicPr>
        <p:blipFill rotWithShape="1">
          <a:blip r:embed="rId2">
            <a:alphaModFix/>
          </a:blip>
          <a:srcRect r="11111"/>
          <a:stretch/>
        </p:blipFill>
        <p:spPr>
          <a:xfrm>
            <a:off x="20" y="10"/>
            <a:ext cx="12191979" cy="6857990"/>
          </a:xfrm>
          <a:prstGeom prst="rect">
            <a:avLst/>
          </a:prstGeom>
        </p:spPr>
      </p:pic>
      <p:sp>
        <p:nvSpPr>
          <p:cNvPr id="16" name="Rectangle 8">
            <a:extLst>
              <a:ext uri="{FF2B5EF4-FFF2-40B4-BE49-F238E27FC236}">
                <a16:creationId xmlns:a16="http://schemas.microsoft.com/office/drawing/2014/main" id="{EB0222B5-B739-82A9-5CCC-C5585AE12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44663" y="-4344657"/>
            <a:ext cx="3512260" cy="12201589"/>
          </a:xfrm>
          <a:prstGeom prst="rect">
            <a:avLst/>
          </a:prstGeom>
          <a:gradFill flip="none" rotWithShape="1">
            <a:gsLst>
              <a:gs pos="10000">
                <a:srgbClr val="000000">
                  <a:alpha val="0"/>
                </a:srgbClr>
              </a:gs>
              <a:gs pos="66000">
                <a:srgbClr val="000000">
                  <a:alpha val="46000"/>
                </a:srgbClr>
              </a:gs>
              <a:gs pos="100000">
                <a:srgbClr val="000000">
                  <a:alpha val="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A34D8553-C5B6-D9B4-A5BD-FD369462C950}"/>
              </a:ext>
            </a:extLst>
          </p:cNvPr>
          <p:cNvSpPr>
            <a:spLocks noGrp="1"/>
          </p:cNvSpPr>
          <p:nvPr>
            <p:ph type="ctrTitle"/>
          </p:nvPr>
        </p:nvSpPr>
        <p:spPr>
          <a:xfrm>
            <a:off x="762000" y="2419224"/>
            <a:ext cx="10687050" cy="1428873"/>
          </a:xfrm>
        </p:spPr>
        <p:txBody>
          <a:bodyPr anchor="t">
            <a:normAutofit/>
          </a:bodyPr>
          <a:lstStyle/>
          <a:p>
            <a:r>
              <a:rPr lang="lt-LT" sz="8800" b="1" dirty="0">
                <a:latin typeface="Times New Roman" panose="02020603050405020304" pitchFamily="18" charset="0"/>
                <a:cs typeface="Times New Roman" panose="02020603050405020304" pitchFamily="18" charset="0"/>
              </a:rPr>
              <a:t>Sakmė</a:t>
            </a:r>
          </a:p>
        </p:txBody>
      </p:sp>
      <p:sp>
        <p:nvSpPr>
          <p:cNvPr id="17" name="Rectangle 10">
            <a:extLst>
              <a:ext uri="{FF2B5EF4-FFF2-40B4-BE49-F238E27FC236}">
                <a16:creationId xmlns:a16="http://schemas.microsoft.com/office/drawing/2014/main" id="{5BE23E75-E7E9-4D9F-6D25-5512363F8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78570" y="-449383"/>
            <a:ext cx="2425271" cy="12201588"/>
          </a:xfrm>
          <a:prstGeom prst="rect">
            <a:avLst/>
          </a:prstGeom>
          <a:gradFill flip="none" rotWithShape="1">
            <a:gsLst>
              <a:gs pos="10000">
                <a:srgbClr val="000000">
                  <a:alpha val="0"/>
                </a:srgbClr>
              </a:gs>
              <a:gs pos="66000">
                <a:srgbClr val="000000">
                  <a:alpha val="35000"/>
                </a:srgbClr>
              </a:gs>
              <a:gs pos="100000">
                <a:srgbClr val="000000">
                  <a:alpha val="4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ntrinis pavadinimas 2">
            <a:extLst>
              <a:ext uri="{FF2B5EF4-FFF2-40B4-BE49-F238E27FC236}">
                <a16:creationId xmlns:a16="http://schemas.microsoft.com/office/drawing/2014/main" id="{A4E2C2B7-2F8F-C560-AA77-BDC46AEA3CCB}"/>
              </a:ext>
            </a:extLst>
          </p:cNvPr>
          <p:cNvSpPr>
            <a:spLocks noGrp="1"/>
          </p:cNvSpPr>
          <p:nvPr>
            <p:ph type="subTitle" idx="1"/>
          </p:nvPr>
        </p:nvSpPr>
        <p:spPr>
          <a:xfrm>
            <a:off x="838200" y="4293441"/>
            <a:ext cx="6295332" cy="1588514"/>
          </a:xfrm>
        </p:spPr>
        <p:txBody>
          <a:bodyPr anchor="b">
            <a:normAutofit/>
          </a:bodyPr>
          <a:lstStyle/>
          <a:p>
            <a:pPr algn="l"/>
            <a:endParaRPr lang="lt-LT" sz="1800">
              <a:solidFill>
                <a:srgbClr val="FFFFFF"/>
              </a:solidFill>
            </a:endParaRPr>
          </a:p>
        </p:txBody>
      </p:sp>
      <p:cxnSp>
        <p:nvCxnSpPr>
          <p:cNvPr id="18" name="Straight Connector 12">
            <a:extLst>
              <a:ext uri="{FF2B5EF4-FFF2-40B4-BE49-F238E27FC236}">
                <a16:creationId xmlns:a16="http://schemas.microsoft.com/office/drawing/2014/main" id="{61B115DB-65EB-3FC3-7284-CFDF4ADC60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71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3551169-A80B-50A4-7583-D5E83299B2B3}"/>
              </a:ext>
            </a:extLst>
          </p:cNvPr>
          <p:cNvSpPr>
            <a:spLocks noGrp="1"/>
          </p:cNvSpPr>
          <p:nvPr>
            <p:ph type="title"/>
          </p:nvPr>
        </p:nvSpPr>
        <p:spPr/>
        <p:txBody>
          <a:bodyPr/>
          <a:lstStyle/>
          <a:p>
            <a:endParaRPr lang="lt-LT" dirty="0"/>
          </a:p>
        </p:txBody>
      </p:sp>
      <p:sp>
        <p:nvSpPr>
          <p:cNvPr id="3" name="Turinio vietos rezervavimo ženklas 2">
            <a:extLst>
              <a:ext uri="{FF2B5EF4-FFF2-40B4-BE49-F238E27FC236}">
                <a16:creationId xmlns:a16="http://schemas.microsoft.com/office/drawing/2014/main" id="{DD73B758-219C-000D-F876-91DD7E4A08A6}"/>
              </a:ext>
            </a:extLst>
          </p:cNvPr>
          <p:cNvSpPr>
            <a:spLocks noGrp="1"/>
          </p:cNvSpPr>
          <p:nvPr>
            <p:ph idx="1"/>
          </p:nvPr>
        </p:nvSpPr>
        <p:spPr/>
        <p:txBody>
          <a:bodyPr/>
          <a:lstStyle/>
          <a:p>
            <a:pPr algn="just" fontAlgn="auto" hangingPunct="1"/>
            <a:r>
              <a:rPr lang="lt-LT" sz="3200" dirty="0">
                <a:effectLst/>
                <a:latin typeface="Times New Roman" panose="02020603050405020304" pitchFamily="18" charset="0"/>
                <a:ea typeface="Times New Roman" panose="02020603050405020304" pitchFamily="18" charset="0"/>
              </a:rPr>
              <a:t> </a:t>
            </a:r>
          </a:p>
          <a:p>
            <a:pPr indent="180340" algn="just" fontAlgn="auto" hangingPunct="1"/>
            <a:r>
              <a:rPr lang="lt-LT" sz="3200" b="1" i="1" dirty="0">
                <a:effectLst/>
                <a:latin typeface="Times New Roman" panose="02020603050405020304" pitchFamily="18" charset="0"/>
                <a:ea typeface="Times New Roman" panose="02020603050405020304" pitchFamily="18" charset="0"/>
              </a:rPr>
              <a:t>Sakmė</a:t>
            </a:r>
            <a:r>
              <a:rPr lang="lt-LT" sz="3200" dirty="0">
                <a:effectLst/>
                <a:latin typeface="Times New Roman" panose="02020603050405020304" pitchFamily="18" charset="0"/>
                <a:ea typeface="Times New Roman" panose="02020603050405020304" pitchFamily="18" charset="0"/>
              </a:rPr>
              <a:t> – pasakojamosios tautosakos žanras, aiškinantis pasaulio ir </a:t>
            </a:r>
            <a:r>
              <a:rPr lang="lt-LT" sz="3200" dirty="0" err="1">
                <a:effectLst/>
                <a:latin typeface="Times New Roman" panose="02020603050405020304" pitchFamily="18" charset="0"/>
                <a:ea typeface="Times New Roman" panose="02020603050405020304" pitchFamily="18" charset="0"/>
              </a:rPr>
              <a:t>ir</a:t>
            </a:r>
            <a:r>
              <a:rPr lang="lt-LT" sz="3200" dirty="0">
                <a:effectLst/>
                <a:latin typeface="Times New Roman" panose="02020603050405020304" pitchFamily="18" charset="0"/>
                <a:ea typeface="Times New Roman" panose="02020603050405020304" pitchFamily="18" charset="0"/>
              </a:rPr>
              <a:t> gamtos reiškinių kilmę, vaizduojantis žmogaus susidūrimą su mitinėmis būtybėmis.</a:t>
            </a:r>
          </a:p>
          <a:p>
            <a:pPr indent="180340" algn="just" fontAlgn="auto" hangingPunct="1"/>
            <a:r>
              <a:rPr lang="lt-LT" sz="3200" b="1" i="1" dirty="0">
                <a:effectLst/>
                <a:latin typeface="Times New Roman" panose="02020603050405020304" pitchFamily="18" charset="0"/>
                <a:ea typeface="Times New Roman" panose="02020603050405020304" pitchFamily="18" charset="0"/>
              </a:rPr>
              <a:t>Įasmeninimas </a:t>
            </a:r>
            <a:r>
              <a:rPr lang="lt-LT" sz="3200" dirty="0">
                <a:effectLst/>
                <a:latin typeface="Times New Roman" panose="02020603050405020304" pitchFamily="18" charset="0"/>
                <a:ea typeface="Times New Roman" panose="02020603050405020304" pitchFamily="18" charset="0"/>
              </a:rPr>
              <a:t>– stiliaus figūra / meninė forma / kalbos priemonė, kai negyviems daiktams, reiškiniams ar gamtos objektams suteikiamos sužmogintos savybės.</a:t>
            </a:r>
          </a:p>
          <a:p>
            <a:endParaRPr lang="lt-LT" dirty="0"/>
          </a:p>
        </p:txBody>
      </p:sp>
    </p:spTree>
    <p:extLst>
      <p:ext uri="{BB962C8B-B14F-4D97-AF65-F5344CB8AC3E}">
        <p14:creationId xmlns:p14="http://schemas.microsoft.com/office/powerpoint/2010/main" val="2793383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317B9F3-29B7-F9EF-947E-6A47134E7340}"/>
              </a:ext>
            </a:extLst>
          </p:cNvPr>
          <p:cNvSpPr>
            <a:spLocks noGrp="1"/>
          </p:cNvSpPr>
          <p:nvPr>
            <p:ph type="title"/>
          </p:nvPr>
        </p:nvSpPr>
        <p:spPr/>
        <p:txBody>
          <a:bodyPr/>
          <a:lstStyle/>
          <a:p>
            <a:r>
              <a:rPr lang="lt-LT" dirty="0" err="1"/>
              <a:t>Lietùvių</a:t>
            </a:r>
            <a:r>
              <a:rPr lang="lt-LT" dirty="0"/>
              <a:t> </a:t>
            </a:r>
            <a:r>
              <a:rPr lang="lt-LT" dirty="0" err="1"/>
              <a:t>sãkmės</a:t>
            </a:r>
            <a:endParaRPr lang="lt-LT" dirty="0"/>
          </a:p>
        </p:txBody>
      </p:sp>
      <p:sp>
        <p:nvSpPr>
          <p:cNvPr id="3" name="Turinio vietos rezervavimo ženklas 2">
            <a:extLst>
              <a:ext uri="{FF2B5EF4-FFF2-40B4-BE49-F238E27FC236}">
                <a16:creationId xmlns:a16="http://schemas.microsoft.com/office/drawing/2014/main" id="{7C605FBB-1CD1-A577-D463-A4EE6B635BFC}"/>
              </a:ext>
            </a:extLst>
          </p:cNvPr>
          <p:cNvSpPr>
            <a:spLocks noGrp="1"/>
          </p:cNvSpPr>
          <p:nvPr>
            <p:ph idx="1"/>
          </p:nvPr>
        </p:nvSpPr>
        <p:spPr/>
        <p:txBody>
          <a:bodyPr/>
          <a:lstStyle/>
          <a:p>
            <a:pPr algn="just"/>
            <a:r>
              <a:rPr lang="lt-LT" dirty="0"/>
              <a:t>Sakmės yra itin gausus lietuvių pasakojamosios tautosakos žanras. Jų pagrindas – koks nors įvykis. Pasakojant stengiamasi pabrėžti istorijos tikrumą ir informacijos patikimumą: nurodoma konkretūs veikėjai, kuriems tai esą nutikę, arba iš ko tai girdėta, veiksmo vieta, laikas ir kiti duomenys. </a:t>
            </a:r>
          </a:p>
        </p:txBody>
      </p:sp>
    </p:spTree>
    <p:extLst>
      <p:ext uri="{BB962C8B-B14F-4D97-AF65-F5344CB8AC3E}">
        <p14:creationId xmlns:p14="http://schemas.microsoft.com/office/powerpoint/2010/main" val="3682299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033E70EA-5F88-422D-7228-0F256230E972}"/>
              </a:ext>
            </a:extLst>
          </p:cNvPr>
          <p:cNvSpPr>
            <a:spLocks noGrp="1"/>
          </p:cNvSpPr>
          <p:nvPr>
            <p:ph idx="1"/>
          </p:nvPr>
        </p:nvSpPr>
        <p:spPr>
          <a:xfrm>
            <a:off x="838200" y="266700"/>
            <a:ext cx="10515600" cy="5910263"/>
          </a:xfrm>
        </p:spPr>
        <p:txBody>
          <a:bodyPr>
            <a:normAutofit lnSpcReduction="10000"/>
          </a:bodyPr>
          <a:lstStyle/>
          <a:p>
            <a:pPr algn="just"/>
            <a:r>
              <a:rPr lang="lt-LT" b="0" i="0" dirty="0">
                <a:effectLst/>
                <a:latin typeface="Palemonas"/>
              </a:rPr>
              <a:t>Prie sakmių priskiriami kūriniai (dažniausiai nedidelės apimties), aiškinantys pasaulio, jo objektų, ypatybių kilmę, vaizduojantys žmogaus santykius su mitinio pasaulio būtybėmis. </a:t>
            </a:r>
          </a:p>
          <a:p>
            <a:pPr algn="just"/>
            <a:r>
              <a:rPr lang="lt-LT" b="0" i="0" dirty="0">
                <a:effectLst/>
                <a:latin typeface="Palemonas"/>
              </a:rPr>
              <a:t>Sakmės pagrindas – koks nors įvykis, siužetai dažniausiai nesudėtingi, rišlūs, dinamiški. Pasakojant norima pabrėžti istorijos tikroviškumą, informacijos patikimumą (nurodoma konkretūs veikėjai, veiksmo vieta, laikas ir kiti duomenys), meninio poveikio dažniausiai nesiekiama. </a:t>
            </a:r>
          </a:p>
          <a:p>
            <a:pPr algn="just"/>
            <a:r>
              <a:rPr lang="lt-LT" b="0" i="0" dirty="0">
                <a:effectLst/>
                <a:latin typeface="Palemonas"/>
              </a:rPr>
              <a:t>Nepaprastas įvykis, reiškinys, apie kurį pasakojama, dažniausiai pateikiama kaip faktas, kurį galima paliudyti, nes jį esą neabejotinai patyrė pats pasakotojas ar kitas konkretus asmuo, pabrėžiama individualus išgyvenimas. </a:t>
            </a:r>
          </a:p>
          <a:p>
            <a:pPr algn="just"/>
            <a:r>
              <a:rPr lang="lt-LT" b="0" i="0" dirty="0">
                <a:effectLst/>
                <a:latin typeface="Palemonas"/>
              </a:rPr>
              <a:t>Sakmėse nėra nusistovėjusio, nekintančio, esančio už konkrečių laiko ir erdvės ribų meninio pasaulio. Jose neįtikėtini, fantastiniai įvykiai patiriami kasdieniškomis, buitinėmis aplinkybėmis.</a:t>
            </a:r>
            <a:endParaRPr lang="lt-LT" dirty="0"/>
          </a:p>
        </p:txBody>
      </p:sp>
    </p:spTree>
    <p:extLst>
      <p:ext uri="{BB962C8B-B14F-4D97-AF65-F5344CB8AC3E}">
        <p14:creationId xmlns:p14="http://schemas.microsoft.com/office/powerpoint/2010/main" val="2279587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0D22C8E-D9D3-97D6-69D5-EF4AD9E480FF}"/>
              </a:ext>
            </a:extLst>
          </p:cNvPr>
          <p:cNvSpPr>
            <a:spLocks noGrp="1"/>
          </p:cNvSpPr>
          <p:nvPr>
            <p:ph type="title"/>
          </p:nvPr>
        </p:nvSpPr>
        <p:spPr/>
        <p:txBody>
          <a:bodyPr/>
          <a:lstStyle/>
          <a:p>
            <a:r>
              <a:rPr lang="lt-LT" dirty="0"/>
              <a:t>Sakmės:</a:t>
            </a:r>
          </a:p>
        </p:txBody>
      </p:sp>
      <p:sp>
        <p:nvSpPr>
          <p:cNvPr id="6" name="Turinio vietos rezervavimo ženklas 5">
            <a:extLst>
              <a:ext uri="{FF2B5EF4-FFF2-40B4-BE49-F238E27FC236}">
                <a16:creationId xmlns:a16="http://schemas.microsoft.com/office/drawing/2014/main" id="{8805A28E-D13B-7FF1-98A7-9DB23CD6F31D}"/>
              </a:ext>
            </a:extLst>
          </p:cNvPr>
          <p:cNvSpPr>
            <a:spLocks noGrp="1"/>
          </p:cNvSpPr>
          <p:nvPr>
            <p:ph idx="1"/>
          </p:nvPr>
        </p:nvSpPr>
        <p:spPr/>
        <p:txBody>
          <a:bodyPr>
            <a:normAutofit fontScale="92500" lnSpcReduction="20000"/>
          </a:bodyPr>
          <a:lstStyle/>
          <a:p>
            <a:pPr algn="just"/>
            <a:r>
              <a:rPr lang="lt-LT" sz="2800" dirty="0">
                <a:effectLst/>
              </a:rPr>
              <a:t>1. Vaizduojamas viso kosmoso – šviesos ir tamsos, saulės ir žvaigždynų, žemės ir vandens, žmogaus ir gamtos sukūrimas.</a:t>
            </a:r>
          </a:p>
          <a:p>
            <a:pPr algn="just"/>
            <a:r>
              <a:rPr lang="lt-LT" sz="2800" dirty="0">
                <a:effectLst/>
              </a:rPr>
              <a:t> </a:t>
            </a:r>
          </a:p>
          <a:p>
            <a:pPr algn="just"/>
            <a:r>
              <a:rPr lang="lt-LT" sz="2800" dirty="0">
                <a:effectLst/>
              </a:rPr>
              <a:t>2. Sprendžiamos bendrosios žmonių problemos: kaip atsirado pasaulis ir žmogus, kaip viskas buvo pavadinta </a:t>
            </a:r>
            <a:r>
              <a:rPr lang="lt-LT" sz="2800" u="sng" dirty="0">
                <a:effectLst/>
              </a:rPr>
              <a:t>bendriniais</a:t>
            </a:r>
            <a:r>
              <a:rPr lang="lt-LT" sz="2800" dirty="0">
                <a:effectLst/>
              </a:rPr>
              <a:t> vardais.</a:t>
            </a:r>
          </a:p>
          <a:p>
            <a:pPr algn="just"/>
            <a:r>
              <a:rPr lang="lt-LT" sz="2800" dirty="0">
                <a:effectLst/>
              </a:rPr>
              <a:t> </a:t>
            </a:r>
          </a:p>
          <a:p>
            <a:pPr algn="just"/>
            <a:r>
              <a:rPr lang="lt-LT" sz="2800" dirty="0">
                <a:effectLst/>
              </a:rPr>
              <a:t>3. Padėjo suvokti pasaulį, jį įvaldyti ir įsitvirtinti jame.</a:t>
            </a:r>
          </a:p>
          <a:p>
            <a:pPr algn="just"/>
            <a:r>
              <a:rPr lang="lt-LT" sz="2800" dirty="0">
                <a:effectLst/>
              </a:rPr>
              <a:t>4. Vaizduojama </a:t>
            </a:r>
            <a:r>
              <a:rPr lang="lt-LT" sz="2800" u="sng" dirty="0">
                <a:effectLst/>
              </a:rPr>
              <a:t>pati pradžių pradžia</a:t>
            </a:r>
            <a:r>
              <a:rPr lang="lt-LT" sz="2800" dirty="0">
                <a:effectLst/>
              </a:rPr>
              <a:t>, pats pirmasis visatos ir šios žemės kūrimas.</a:t>
            </a:r>
          </a:p>
          <a:p>
            <a:pPr algn="just"/>
            <a:r>
              <a:rPr lang="lt-LT" sz="2800" dirty="0">
                <a:effectLst/>
              </a:rPr>
              <a:t> </a:t>
            </a:r>
          </a:p>
          <a:p>
            <a:pPr algn="just"/>
            <a:r>
              <a:rPr lang="lt-LT" sz="2800" dirty="0">
                <a:effectLst/>
              </a:rPr>
              <a:t>5. Dėmesio centre yra mitinių personažų – Dievo ir velnio veikla, o žmogus dažniausiai pasyvus.</a:t>
            </a:r>
          </a:p>
          <a:p>
            <a:endParaRPr lang="lt-LT" dirty="0"/>
          </a:p>
        </p:txBody>
      </p:sp>
    </p:spTree>
    <p:extLst>
      <p:ext uri="{BB962C8B-B14F-4D97-AF65-F5344CB8AC3E}">
        <p14:creationId xmlns:p14="http://schemas.microsoft.com/office/powerpoint/2010/main" val="1114378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938D82CE-A4D7-11F7-5C7C-AA18AF12C799}"/>
              </a:ext>
            </a:extLst>
          </p:cNvPr>
          <p:cNvSpPr>
            <a:spLocks noGrp="1"/>
          </p:cNvSpPr>
          <p:nvPr>
            <p:ph idx="1"/>
          </p:nvPr>
        </p:nvSpPr>
        <p:spPr>
          <a:xfrm>
            <a:off x="838200" y="180975"/>
            <a:ext cx="10515600" cy="5995988"/>
          </a:xfrm>
        </p:spPr>
        <p:txBody>
          <a:bodyPr>
            <a:normAutofit/>
          </a:bodyPr>
          <a:lstStyle/>
          <a:p>
            <a:pPr algn="ctr" fontAlgn="auto" hangingPunct="1"/>
            <a:r>
              <a:rPr lang="lt-LT" sz="1800" dirty="0">
                <a:effectLst/>
                <a:latin typeface="Times New Roman" panose="02020603050405020304" pitchFamily="18" charset="0"/>
                <a:ea typeface="Times New Roman" panose="02020603050405020304" pitchFamily="18" charset="0"/>
              </a:rPr>
              <a:t>Sakmė </a:t>
            </a:r>
            <a:r>
              <a:rPr lang="lt-LT" sz="1800" b="1" dirty="0">
                <a:effectLst/>
                <a:latin typeface="Times New Roman" panose="02020603050405020304" pitchFamily="18" charset="0"/>
                <a:ea typeface="Times New Roman" panose="02020603050405020304" pitchFamily="18" charset="0"/>
              </a:rPr>
              <a:t>Kodėl saulė šviečia dieną, o mėnuo naktį</a:t>
            </a:r>
            <a:endParaRPr lang="lt-LT" sz="1800" dirty="0">
              <a:effectLst/>
              <a:latin typeface="Times New Roman" panose="02020603050405020304" pitchFamily="18" charset="0"/>
              <a:ea typeface="Times New Roman" panose="02020603050405020304" pitchFamily="18" charset="0"/>
            </a:endParaRPr>
          </a:p>
          <a:p>
            <a:pPr algn="ctr" fontAlgn="auto" hangingPunct="1"/>
            <a:r>
              <a:rPr lang="lt-LT" sz="1800" b="1" dirty="0">
                <a:effectLst/>
                <a:latin typeface="Times New Roman" panose="02020603050405020304" pitchFamily="18" charset="0"/>
                <a:ea typeface="Times New Roman" panose="02020603050405020304" pitchFamily="18" charset="0"/>
              </a:rPr>
              <a:t> </a:t>
            </a:r>
            <a:endParaRPr lang="lt-LT" sz="1800" dirty="0">
              <a:effectLst/>
              <a:latin typeface="Times New Roman" panose="02020603050405020304" pitchFamily="18" charset="0"/>
              <a:ea typeface="Times New Roman" panose="02020603050405020304" pitchFamily="18" charset="0"/>
            </a:endParaRPr>
          </a:p>
          <a:p>
            <a:pPr indent="180340" algn="just" fontAlgn="auto" hangingPunct="1"/>
            <a:r>
              <a:rPr lang="lt-LT" sz="1800" dirty="0">
                <a:effectLst/>
                <a:latin typeface="Times New Roman" panose="02020603050405020304" pitchFamily="18" charset="0"/>
                <a:ea typeface="Times New Roman" panose="02020603050405020304" pitchFamily="18" charset="0"/>
              </a:rPr>
              <a:t>Seniai </a:t>
            </a:r>
            <a:r>
              <a:rPr lang="lt-LT" sz="1800" dirty="0" err="1">
                <a:effectLst/>
                <a:latin typeface="Times New Roman" panose="02020603050405020304" pitchFamily="18" charset="0"/>
                <a:ea typeface="Times New Roman" panose="02020603050405020304" pitchFamily="18" charset="0"/>
              </a:rPr>
              <a:t>seniai</a:t>
            </a:r>
            <a:r>
              <a:rPr lang="lt-LT" sz="1800" dirty="0">
                <a:effectLst/>
                <a:latin typeface="Times New Roman" panose="02020603050405020304" pitchFamily="18" charset="0"/>
                <a:ea typeface="Times New Roman" panose="02020603050405020304" pitchFamily="18" charset="0"/>
              </a:rPr>
              <a:t>, neatmenamais laikais, kada dar žmonių nebuvo pasaulyje, viename gražiame namelyje gyveno Mėnuo ir Saulė. Begyvendami jie taip vienas kitą pamilo, jog ėmė ir susituokė, o gražiai mylėdamiesi ir dukters susilaukė. Dukteriai davė Žemės vardą.</a:t>
            </a:r>
          </a:p>
          <a:p>
            <a:pPr indent="180340" algn="just" fontAlgn="auto" hangingPunct="1"/>
            <a:r>
              <a:rPr lang="lt-LT" sz="1800" dirty="0">
                <a:effectLst/>
                <a:latin typeface="Times New Roman" panose="02020603050405020304" pitchFamily="18" charset="0"/>
                <a:ea typeface="Times New Roman" panose="02020603050405020304" pitchFamily="18" charset="0"/>
              </a:rPr>
              <a:t>Daug </a:t>
            </a:r>
            <a:r>
              <a:rPr lang="lt-LT" sz="1800" dirty="0" err="1">
                <a:effectLst/>
                <a:latin typeface="Times New Roman" panose="02020603050405020304" pitchFamily="18" charset="0"/>
                <a:ea typeface="Times New Roman" panose="02020603050405020304" pitchFamily="18" charset="0"/>
              </a:rPr>
              <a:t>daug</a:t>
            </a:r>
            <a:r>
              <a:rPr lang="lt-LT" sz="1800" dirty="0">
                <a:effectLst/>
                <a:latin typeface="Times New Roman" panose="02020603050405020304" pitchFamily="18" charset="0"/>
                <a:ea typeface="Times New Roman" panose="02020603050405020304" pitchFamily="18" charset="0"/>
              </a:rPr>
              <a:t> metų Mėnuo su Saule gražiai pragyveno, bet vieną dieną ėmė ir susipyko.</a:t>
            </a:r>
          </a:p>
          <a:p>
            <a:pPr marL="342900" lvl="0" indent="-342900" algn="just" fontAlgn="auto" hangingPunct="1">
              <a:buFont typeface="Times New Roman" panose="02020603050405020304" pitchFamily="18" charset="0"/>
              <a:buChar char="–"/>
            </a:pPr>
            <a:r>
              <a:rPr lang="lt-LT" sz="1800" dirty="0">
                <a:effectLst/>
                <a:latin typeface="Times New Roman" panose="02020603050405020304" pitchFamily="18" charset="0"/>
                <a:ea typeface="Times New Roman" panose="02020603050405020304" pitchFamily="18" charset="0"/>
              </a:rPr>
              <a:t>Jeigu tu tokia </a:t>
            </a:r>
            <a:r>
              <a:rPr lang="lt-LT" sz="1800" dirty="0" err="1">
                <a:effectLst/>
                <a:latin typeface="Times New Roman" panose="02020603050405020304" pitchFamily="18" charset="0"/>
                <a:ea typeface="Times New Roman" panose="02020603050405020304" pitchFamily="18" charset="0"/>
              </a:rPr>
              <a:t>karštuolė</a:t>
            </a:r>
            <a:r>
              <a:rPr lang="lt-LT" sz="1800" dirty="0">
                <a:effectLst/>
                <a:latin typeface="Times New Roman" panose="02020603050405020304" pitchFamily="18" charset="0"/>
                <a:ea typeface="Times New Roman" panose="02020603050405020304" pitchFamily="18" charset="0"/>
              </a:rPr>
              <a:t>, aš tave pamesiu, – sako Mėnuo Saulei.</a:t>
            </a:r>
          </a:p>
          <a:p>
            <a:pPr marL="342900" lvl="0" indent="-342900" algn="just" fontAlgn="auto" hangingPunct="1">
              <a:buFont typeface="Times New Roman" panose="02020603050405020304" pitchFamily="18" charset="0"/>
              <a:buChar char="–"/>
            </a:pPr>
            <a:r>
              <a:rPr lang="lt-LT" sz="1800" dirty="0">
                <a:effectLst/>
                <a:latin typeface="Times New Roman" panose="02020603050405020304" pitchFamily="18" charset="0"/>
                <a:ea typeface="Times New Roman" panose="02020603050405020304" pitchFamily="18" charset="0"/>
              </a:rPr>
              <a:t>O jeigu tu ir toliau būsi toks šaltas, tai aš su tavimi negyvensiu, – atsakė Saulė.</a:t>
            </a:r>
          </a:p>
          <a:p>
            <a:pPr marL="342900" lvl="0" indent="-342900" algn="just" fontAlgn="auto" hangingPunct="1">
              <a:buFont typeface="Times New Roman" panose="02020603050405020304" pitchFamily="18" charset="0"/>
              <a:buChar char="–"/>
            </a:pPr>
            <a:r>
              <a:rPr lang="lt-LT" sz="1800" dirty="0">
                <a:effectLst/>
                <a:latin typeface="Times New Roman" panose="02020603050405020304" pitchFamily="18" charset="0"/>
                <a:ea typeface="Times New Roman" panose="02020603050405020304" pitchFamily="18" charset="0"/>
              </a:rPr>
              <a:t>Gerai, skirkimės. Bet duktė liks pas mane, – tarė Mėnuo.</a:t>
            </a:r>
          </a:p>
          <a:p>
            <a:pPr marL="342900" lvl="0" indent="-342900" algn="just" fontAlgn="auto" hangingPunct="1">
              <a:buFont typeface="Times New Roman" panose="02020603050405020304" pitchFamily="18" charset="0"/>
              <a:buChar char="–"/>
            </a:pPr>
            <a:r>
              <a:rPr lang="lt-LT" sz="1800" dirty="0">
                <a:effectLst/>
                <a:latin typeface="Times New Roman" panose="02020603050405020304" pitchFamily="18" charset="0"/>
                <a:ea typeface="Times New Roman" panose="02020603050405020304" pitchFamily="18" charset="0"/>
              </a:rPr>
              <a:t>Ne, Dukters aš tau nepaliksiu! Tu nori, kad ji, prie tavęs gyvendama, sušaltų? – ėmė pykti Saulė.</a:t>
            </a:r>
          </a:p>
          <a:p>
            <a:pPr indent="180340" algn="just" fontAlgn="auto" hangingPunct="1"/>
            <a:r>
              <a:rPr lang="lt-LT" sz="1800" dirty="0">
                <a:effectLst/>
                <a:latin typeface="Times New Roman" panose="02020603050405020304" pitchFamily="18" charset="0"/>
                <a:ea typeface="Times New Roman" panose="02020603050405020304" pitchFamily="18" charset="0"/>
              </a:rPr>
              <a:t>Kreipiasi jie į Perkūną ir prašo išspręsti jų ginčą.</a:t>
            </a:r>
          </a:p>
          <a:p>
            <a:pPr indent="180340" algn="just" fontAlgn="auto" hangingPunct="1"/>
            <a:r>
              <a:rPr lang="lt-LT" sz="1800" dirty="0">
                <a:effectLst/>
                <a:latin typeface="Times New Roman" panose="02020603050405020304" pitchFamily="18" charset="0"/>
                <a:ea typeface="Times New Roman" panose="02020603050405020304" pitchFamily="18" charset="0"/>
              </a:rPr>
              <a:t>Šis, išklausęs Mėnesį ir Saulę, </a:t>
            </a:r>
            <a:r>
              <a:rPr lang="lt-LT" sz="1800" dirty="0" err="1">
                <a:effectLst/>
                <a:latin typeface="Times New Roman" panose="02020603050405020304" pitchFamily="18" charset="0"/>
                <a:ea typeface="Times New Roman" panose="02020603050405020304" pitchFamily="18" charset="0"/>
              </a:rPr>
              <a:t>tare</a:t>
            </a:r>
            <a:r>
              <a:rPr lang="lt-LT" sz="1800" dirty="0">
                <a:effectLst/>
                <a:latin typeface="Times New Roman" panose="02020603050405020304" pitchFamily="18" charset="0"/>
                <a:ea typeface="Times New Roman" panose="02020603050405020304" pitchFamily="18" charset="0"/>
              </a:rPr>
              <a:t> griausmingu balsu:</a:t>
            </a:r>
          </a:p>
          <a:p>
            <a:pPr marL="342900" lvl="0" indent="-342900" algn="just" fontAlgn="auto" hangingPunct="1">
              <a:buFont typeface="Times New Roman" panose="02020603050405020304" pitchFamily="18" charset="0"/>
              <a:buChar char="–"/>
            </a:pPr>
            <a:r>
              <a:rPr lang="lt-LT" sz="1800" dirty="0">
                <a:effectLst/>
                <a:latin typeface="Times New Roman" panose="02020603050405020304" pitchFamily="18" charset="0"/>
                <a:ea typeface="Times New Roman" panose="02020603050405020304" pitchFamily="18" charset="0"/>
              </a:rPr>
              <a:t>Tegul bus taip: Saulė dieną saugos savo dukterį Žemę, o Mėnuo – naktį.</a:t>
            </a:r>
          </a:p>
          <a:p>
            <a:pPr indent="180340" algn="just" fontAlgn="auto" hangingPunct="1"/>
            <a:r>
              <a:rPr lang="lt-LT" sz="1800" dirty="0">
                <a:effectLst/>
                <a:latin typeface="Times New Roman" panose="02020603050405020304" pitchFamily="18" charset="0"/>
                <a:ea typeface="Times New Roman" panose="02020603050405020304" pitchFamily="18" charset="0"/>
              </a:rPr>
              <a:t>Taip jie net iki šiol ir vykdo Perkūno valią: nuo ryto iki </a:t>
            </a:r>
            <a:r>
              <a:rPr lang="lt-LT" sz="1800" dirty="0" err="1">
                <a:effectLst/>
                <a:latin typeface="Times New Roman" panose="02020603050405020304" pitchFamily="18" charset="0"/>
                <a:ea typeface="Times New Roman" panose="02020603050405020304" pitchFamily="18" charset="0"/>
              </a:rPr>
              <a:t>vakao</a:t>
            </a:r>
            <a:r>
              <a:rPr lang="lt-LT" sz="1800" dirty="0">
                <a:effectLst/>
                <a:latin typeface="Times New Roman" panose="02020603050405020304" pitchFamily="18" charset="0"/>
                <a:ea typeface="Times New Roman" panose="02020603050405020304" pitchFamily="18" charset="0"/>
              </a:rPr>
              <a:t> Saulė žiūri į savo dukterį Žemę, o nuo vakaro iki ryto – Mėnuo ją globoja. O kai Mėnuo </a:t>
            </a:r>
            <a:r>
              <a:rPr lang="lt-LT" sz="1800" dirty="0" err="1">
                <a:effectLst/>
                <a:latin typeface="Times New Roman" panose="02020603050405020304" pitchFamily="18" charset="0"/>
                <a:ea typeface="Times New Roman" panose="02020603050405020304" pitchFamily="18" charset="0"/>
              </a:rPr>
              <a:t>netu</a:t>
            </a:r>
            <a:r>
              <a:rPr lang="lt-LT" sz="1800" dirty="0">
                <a:effectLst/>
                <a:latin typeface="Times New Roman" panose="02020603050405020304" pitchFamily="18" charset="0"/>
                <a:ea typeface="Times New Roman" panose="02020603050405020304" pitchFamily="18" charset="0"/>
              </a:rPr>
              <a:t> laiko, tada Žemei šviečia jo seserys žvaigždės.</a:t>
            </a:r>
          </a:p>
          <a:p>
            <a:endParaRPr lang="lt-LT" dirty="0"/>
          </a:p>
        </p:txBody>
      </p:sp>
    </p:spTree>
    <p:extLst>
      <p:ext uri="{BB962C8B-B14F-4D97-AF65-F5344CB8AC3E}">
        <p14:creationId xmlns:p14="http://schemas.microsoft.com/office/powerpoint/2010/main" val="73454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2FD2B2E-FBC2-04FD-C8F5-B978DE593191}"/>
              </a:ext>
            </a:extLst>
          </p:cNvPr>
          <p:cNvSpPr>
            <a:spLocks noGrp="1"/>
          </p:cNvSpPr>
          <p:nvPr>
            <p:ph type="title"/>
          </p:nvPr>
        </p:nvSpPr>
        <p:spPr/>
        <p:txBody>
          <a:bodyPr/>
          <a:lstStyle/>
          <a:p>
            <a:r>
              <a:rPr lang="lt-LT" dirty="0"/>
              <a:t>Perkūno ir velnio nesantaika </a:t>
            </a:r>
          </a:p>
        </p:txBody>
      </p:sp>
      <p:sp>
        <p:nvSpPr>
          <p:cNvPr id="3" name="Turinio vietos rezervavimo ženklas 2">
            <a:extLst>
              <a:ext uri="{FF2B5EF4-FFF2-40B4-BE49-F238E27FC236}">
                <a16:creationId xmlns:a16="http://schemas.microsoft.com/office/drawing/2014/main" id="{ADABCE2B-C6C6-DB0C-AF21-381DEFEF761A}"/>
              </a:ext>
            </a:extLst>
          </p:cNvPr>
          <p:cNvSpPr>
            <a:spLocks noGrp="1"/>
          </p:cNvSpPr>
          <p:nvPr>
            <p:ph idx="1"/>
          </p:nvPr>
        </p:nvSpPr>
        <p:spPr/>
        <p:txBody>
          <a:bodyPr/>
          <a:lstStyle/>
          <a:p>
            <a:pPr algn="just"/>
            <a:r>
              <a:rPr lang="lt-LT" dirty="0"/>
              <a:t>Perkūnas turėjęs daug akmenų krūvoje, ir velnias pavogęs vieną akmenį. Pavogtą akmenį įdėjęs savo gryčios pamatan, nes jam, statant gryčią, vieno buvo pritrūkę. Perkūnas, sužinojęs, kad velnias pavogė vieną akmenį, užpyko ir dabar muša, kur tik pamato. Perkūnas kai kada velnią nutveria ant akmens sėdint, medy tupint, vandeniu plaukiant. Velnias stengiasi atsitūpti ant aukštesnio akmens ar aukštesnio medžio. Todėl žmogui nereikia stoti po aukštesniu medžiu, nes ten velnias tupės. Velnias tupi aukščiau, kad geriau pamatytų Perkūną.</a:t>
            </a:r>
          </a:p>
        </p:txBody>
      </p:sp>
    </p:spTree>
    <p:extLst>
      <p:ext uri="{BB962C8B-B14F-4D97-AF65-F5344CB8AC3E}">
        <p14:creationId xmlns:p14="http://schemas.microsoft.com/office/powerpoint/2010/main" val="2002378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C83B337-1868-3A14-34AF-CD760BBCD6B9}"/>
              </a:ext>
            </a:extLst>
          </p:cNvPr>
          <p:cNvSpPr>
            <a:spLocks noGrp="1"/>
          </p:cNvSpPr>
          <p:nvPr>
            <p:ph type="title"/>
          </p:nvPr>
        </p:nvSpPr>
        <p:spPr/>
        <p:txBody>
          <a:bodyPr/>
          <a:lstStyle/>
          <a:p>
            <a:r>
              <a:rPr lang="lt-LT" dirty="0"/>
              <a:t>Žmogaus laimė </a:t>
            </a:r>
          </a:p>
        </p:txBody>
      </p:sp>
      <p:sp>
        <p:nvSpPr>
          <p:cNvPr id="3" name="Turinio vietos rezervavimo ženklas 2">
            <a:extLst>
              <a:ext uri="{FF2B5EF4-FFF2-40B4-BE49-F238E27FC236}">
                <a16:creationId xmlns:a16="http://schemas.microsoft.com/office/drawing/2014/main" id="{2FB0B417-74B7-3965-2817-8A38E9F6D7F0}"/>
              </a:ext>
            </a:extLst>
          </p:cNvPr>
          <p:cNvSpPr>
            <a:spLocks noGrp="1"/>
          </p:cNvSpPr>
          <p:nvPr>
            <p:ph idx="1"/>
          </p:nvPr>
        </p:nvSpPr>
        <p:spPr/>
        <p:txBody>
          <a:bodyPr/>
          <a:lstStyle/>
          <a:p>
            <a:pPr marL="0" indent="0" algn="just">
              <a:buNone/>
            </a:pPr>
            <a:r>
              <a:rPr lang="lt-LT" dirty="0"/>
              <a:t>Buvo žmogus didžiai neturtingas. Kaip neturtingas, taip visų ir pajuoktas. Turėjo tokią mažą </a:t>
            </a:r>
            <a:r>
              <a:rPr lang="lt-LT" dirty="0" err="1"/>
              <a:t>trobelikę</a:t>
            </a:r>
            <a:r>
              <a:rPr lang="lt-LT" dirty="0"/>
              <a:t> ir gyveno joje su pačia. Sekmadienio vakarą buvo šokiai </a:t>
            </a:r>
            <a:r>
              <a:rPr lang="lt-LT" dirty="0" err="1"/>
              <a:t>kaimynuos</a:t>
            </a:r>
            <a:r>
              <a:rPr lang="lt-LT" dirty="0"/>
              <a:t>. Eina vaikiai, mergos į tuos šokius pro šalį. Vienas būrys nuėjo. Vainoja jį visaip, juokias. Ateina kitas būrys vaikių. – Ė, – sako, – tą vargšą reikia paerzinti. Tas būrys veizi, kad šuo negyvas guli ant tako. – Šit, – sako, – jam mėsos įmeskim pro langą. Pagriebė tą šunį už uodegos, </a:t>
            </a:r>
            <a:r>
              <a:rPr lang="lt-LT" dirty="0" err="1"/>
              <a:t>džinkt</a:t>
            </a:r>
            <a:r>
              <a:rPr lang="lt-LT" dirty="0"/>
              <a:t> pro langą tam žmogui ir įmetė. Patys ėjo ir nuėjo. Persigando žmogus, pašoko, veizi – pilna troba auksinių pinigų prisklidus. Mat šunyje buvo užkeikti pinigai. Kad žmogus prasidžiugo, kad jis pradėjo gyventi, kad dulkės rūko į dangų</a:t>
            </a:r>
            <a:r>
              <a:rPr lang="en-US" dirty="0"/>
              <a:t>!</a:t>
            </a:r>
            <a:endParaRPr lang="lt-LT" dirty="0"/>
          </a:p>
          <a:p>
            <a:pPr marL="0" indent="0" algn="just">
              <a:buNone/>
            </a:pPr>
            <a:endParaRPr lang="lt-LT" dirty="0"/>
          </a:p>
        </p:txBody>
      </p:sp>
    </p:spTree>
    <p:extLst>
      <p:ext uri="{BB962C8B-B14F-4D97-AF65-F5344CB8AC3E}">
        <p14:creationId xmlns:p14="http://schemas.microsoft.com/office/powerpoint/2010/main" val="3165994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F3E0D5D-050B-5A42-A3E5-C1165B46601A}"/>
              </a:ext>
            </a:extLst>
          </p:cNvPr>
          <p:cNvSpPr>
            <a:spLocks noGrp="1"/>
          </p:cNvSpPr>
          <p:nvPr>
            <p:ph type="title"/>
          </p:nvPr>
        </p:nvSpPr>
        <p:spPr/>
        <p:txBody>
          <a:bodyPr/>
          <a:lstStyle/>
          <a:p>
            <a:r>
              <a:rPr lang="lt-LT" dirty="0"/>
              <a:t>Vėjas be kelnių </a:t>
            </a:r>
          </a:p>
        </p:txBody>
      </p:sp>
      <p:sp>
        <p:nvSpPr>
          <p:cNvPr id="3" name="Turinio vietos rezervavimo ženklas 2">
            <a:extLst>
              <a:ext uri="{FF2B5EF4-FFF2-40B4-BE49-F238E27FC236}">
                <a16:creationId xmlns:a16="http://schemas.microsoft.com/office/drawing/2014/main" id="{70141AD4-0980-D763-5436-6226D621C13E}"/>
              </a:ext>
            </a:extLst>
          </p:cNvPr>
          <p:cNvSpPr>
            <a:spLocks noGrp="1"/>
          </p:cNvSpPr>
          <p:nvPr>
            <p:ph idx="1"/>
          </p:nvPr>
        </p:nvSpPr>
        <p:spPr/>
        <p:txBody>
          <a:bodyPr/>
          <a:lstStyle/>
          <a:p>
            <a:pPr algn="just"/>
            <a:r>
              <a:rPr lang="lt-LT" dirty="0"/>
              <a:t>Viena mergaitė, eidama į lauką šieno grėbti, užtikus pakrūmėje besišildantį prieš saulę vėją be kelnių. Persigandęs vėjas prašęs mergaitės, kad ji niekam apie tai nesakinėtų. – Aš tave, – sako, – už tai turtingą padarysiu. – O kaip tu mane padarysi turtingą? – paklausė mergaitė. – Ogi kai tu ištekėsi, tai kai reikės, ant tavo lauko lietaus atpūsiu, o kai nereikės – nupūsiu. Mergaitė ištekėjo, ir viskas gerai klojos, kol ji niekam nepasakojo to atsitikimo. Bet sykį, gulėdama su vyru klėtyje, pradėjusi jam pasakot, kaip anuomet radusi vėją be kelnių, ir kaip jis prašęs nesakinėti… Akies mirksnyje pakilęs viesulas nunešė stogą ir sugriovė klėtį. </a:t>
            </a:r>
          </a:p>
        </p:txBody>
      </p:sp>
    </p:spTree>
    <p:extLst>
      <p:ext uri="{BB962C8B-B14F-4D97-AF65-F5344CB8AC3E}">
        <p14:creationId xmlns:p14="http://schemas.microsoft.com/office/powerpoint/2010/main" val="2716809679"/>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913</Words>
  <Application>Microsoft Office PowerPoint</Application>
  <PresentationFormat>Plačiaekranė</PresentationFormat>
  <Paragraphs>37</Paragraphs>
  <Slides>9</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9</vt:i4>
      </vt:variant>
    </vt:vector>
  </HeadingPairs>
  <TitlesOfParts>
    <vt:vector size="15" baseType="lpstr">
      <vt:lpstr>Arial</vt:lpstr>
      <vt:lpstr>Calibri</vt:lpstr>
      <vt:lpstr>Calibri Light</vt:lpstr>
      <vt:lpstr>Palemonas</vt:lpstr>
      <vt:lpstr>Times New Roman</vt:lpstr>
      <vt:lpstr>„Office“ tema</vt:lpstr>
      <vt:lpstr>Sakmė</vt:lpstr>
      <vt:lpstr>„PowerPoint“ pateiktis</vt:lpstr>
      <vt:lpstr>Lietùvių sãkmės</vt:lpstr>
      <vt:lpstr>„PowerPoint“ pateiktis</vt:lpstr>
      <vt:lpstr>Sakmės:</vt:lpstr>
      <vt:lpstr>„PowerPoint“ pateiktis</vt:lpstr>
      <vt:lpstr>Perkūno ir velnio nesantaika </vt:lpstr>
      <vt:lpstr>Žmogaus laimė </vt:lpstr>
      <vt:lpstr>Vėjas be kelnių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Sakmė</dc:title>
  <dc:creator>Edita  Gudžiūnienė</dc:creator>
  <cp:lastModifiedBy>Edita  Gudžiūnienė</cp:lastModifiedBy>
  <cp:revision>3</cp:revision>
  <dcterms:created xsi:type="dcterms:W3CDTF">2023-12-12T15:56:43Z</dcterms:created>
  <dcterms:modified xsi:type="dcterms:W3CDTF">2023-12-12T16:10:24Z</dcterms:modified>
</cp:coreProperties>
</file>