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4"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11/29/2023</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2309619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11/29/2023</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16044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11/29/2023</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8151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11/29/2023</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7285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11/29/2023</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171861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11/29/2023</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70186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11/29/2023</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038924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11/29/2023</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383989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11/29/2023</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69681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11/29/2023</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683916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11/29/2023</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19032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11/29/2023</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527540648"/>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591C9781-1BFB-4400-A1AC-1BEAE6728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AB32CAD-5F08-4EE4-B80D-A9E62A650F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6781800" cy="54864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Pavadinimas 1">
            <a:extLst>
              <a:ext uri="{FF2B5EF4-FFF2-40B4-BE49-F238E27FC236}">
                <a16:creationId xmlns:a16="http://schemas.microsoft.com/office/drawing/2014/main" id="{0654DB5E-8A49-065F-C512-82B18CC73664}"/>
              </a:ext>
            </a:extLst>
          </p:cNvPr>
          <p:cNvSpPr>
            <a:spLocks noGrp="1"/>
          </p:cNvSpPr>
          <p:nvPr>
            <p:ph type="ctrTitle"/>
          </p:nvPr>
        </p:nvSpPr>
        <p:spPr>
          <a:xfrm>
            <a:off x="1637552" y="1371599"/>
            <a:ext cx="5020236" cy="2360429"/>
          </a:xfrm>
        </p:spPr>
        <p:txBody>
          <a:bodyPr>
            <a:normAutofit/>
          </a:bodyPr>
          <a:lstStyle/>
          <a:p>
            <a:r>
              <a:rPr lang="lt-LT">
                <a:solidFill>
                  <a:schemeClr val="bg2"/>
                </a:solidFill>
              </a:rPr>
              <a:t>Eilėraščio analizė</a:t>
            </a:r>
          </a:p>
        </p:txBody>
      </p:sp>
      <p:sp>
        <p:nvSpPr>
          <p:cNvPr id="3" name="Antrinis pavadinimas 2">
            <a:extLst>
              <a:ext uri="{FF2B5EF4-FFF2-40B4-BE49-F238E27FC236}">
                <a16:creationId xmlns:a16="http://schemas.microsoft.com/office/drawing/2014/main" id="{ECFE9B5A-F1E8-11E3-D92D-3FA9FF8D7E6E}"/>
              </a:ext>
            </a:extLst>
          </p:cNvPr>
          <p:cNvSpPr>
            <a:spLocks noGrp="1"/>
          </p:cNvSpPr>
          <p:nvPr>
            <p:ph type="subTitle" idx="1"/>
          </p:nvPr>
        </p:nvSpPr>
        <p:spPr>
          <a:xfrm>
            <a:off x="1371600" y="4114800"/>
            <a:ext cx="5410200" cy="1371601"/>
          </a:xfrm>
        </p:spPr>
        <p:txBody>
          <a:bodyPr>
            <a:normAutofit/>
          </a:bodyPr>
          <a:lstStyle/>
          <a:p>
            <a:r>
              <a:rPr lang="lt-LT" dirty="0">
                <a:solidFill>
                  <a:schemeClr val="bg1"/>
                </a:solidFill>
              </a:rPr>
              <a:t>Planas</a:t>
            </a:r>
          </a:p>
        </p:txBody>
      </p:sp>
      <p:pic>
        <p:nvPicPr>
          <p:cNvPr id="4" name="Picture 3">
            <a:extLst>
              <a:ext uri="{FF2B5EF4-FFF2-40B4-BE49-F238E27FC236}">
                <a16:creationId xmlns:a16="http://schemas.microsoft.com/office/drawing/2014/main" id="{BF5A5925-EB85-9E09-D086-6969FD1C0AFE}"/>
              </a:ext>
            </a:extLst>
          </p:cNvPr>
          <p:cNvPicPr>
            <a:picLocks noChangeAspect="1"/>
          </p:cNvPicPr>
          <p:nvPr/>
        </p:nvPicPr>
        <p:blipFill rotWithShape="1">
          <a:blip r:embed="rId2"/>
          <a:srcRect l="24738" r="16374"/>
          <a:stretch/>
        </p:blipFill>
        <p:spPr>
          <a:xfrm>
            <a:off x="8153401" y="10"/>
            <a:ext cx="4038600" cy="6857990"/>
          </a:xfrm>
          <a:prstGeom prst="rect">
            <a:avLst/>
          </a:prstGeom>
        </p:spPr>
      </p:pic>
    </p:spTree>
    <p:extLst>
      <p:ext uri="{BB962C8B-B14F-4D97-AF65-F5344CB8AC3E}">
        <p14:creationId xmlns:p14="http://schemas.microsoft.com/office/powerpoint/2010/main" val="280679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5" name="Rectangle 1039">
            <a:extLst>
              <a:ext uri="{FF2B5EF4-FFF2-40B4-BE49-F238E27FC236}">
                <a16:creationId xmlns:a16="http://schemas.microsoft.com/office/drawing/2014/main" id="{B3E5064B-BAF4-48C7-8C2C-8219FF24A7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Rectangle 1041">
            <a:extLst>
              <a:ext uri="{FF2B5EF4-FFF2-40B4-BE49-F238E27FC236}">
                <a16:creationId xmlns:a16="http://schemas.microsoft.com/office/drawing/2014/main" id="{8A7C3535-4FB5-4E5B-BDFE-FA61877AF1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44" name="Rectangle 1043">
            <a:extLst>
              <a:ext uri="{FF2B5EF4-FFF2-40B4-BE49-F238E27FC236}">
                <a16:creationId xmlns:a16="http://schemas.microsoft.com/office/drawing/2014/main" id="{23E33EB3-397E-4C5F-B561-7FEE7C781F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1" y="701040"/>
            <a:ext cx="10820400" cy="5471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A7127A29-43F1-71C8-ADC6-C223B686FD79}"/>
              </a:ext>
            </a:extLst>
          </p:cNvPr>
          <p:cNvSpPr>
            <a:spLocks noGrp="1"/>
          </p:cNvSpPr>
          <p:nvPr>
            <p:ph idx="1"/>
          </p:nvPr>
        </p:nvSpPr>
        <p:spPr>
          <a:xfrm>
            <a:off x="1284850" y="1982956"/>
            <a:ext cx="6518030" cy="3592539"/>
          </a:xfrm>
        </p:spPr>
        <p:txBody>
          <a:bodyPr>
            <a:normAutofit/>
          </a:bodyPr>
          <a:lstStyle/>
          <a:p>
            <a:pPr marL="0" indent="0">
              <a:buNone/>
            </a:pPr>
            <a:r>
              <a:rPr lang="lt-LT">
                <a:effectLst/>
                <a:latin typeface="Times New Roman" panose="02020603050405020304" pitchFamily="18" charset="0"/>
                <a:ea typeface="Times New Roman" panose="02020603050405020304" pitchFamily="18" charset="0"/>
                <a:cs typeface="Times New Roman" panose="02020603050405020304" pitchFamily="18" charset="0"/>
              </a:rPr>
              <a:t>1)Turinys (tema, motyvai, problema, idėjinis, emocinis įprasminimas)</a:t>
            </a:r>
            <a:br>
              <a:rPr lang="lt-LT">
                <a:effectLst/>
                <a:latin typeface="Times New Roman" panose="02020603050405020304" pitchFamily="18" charset="0"/>
                <a:ea typeface="Times New Roman" panose="02020603050405020304" pitchFamily="18" charset="0"/>
                <a:cs typeface="Times New Roman" panose="02020603050405020304" pitchFamily="18" charset="0"/>
              </a:rPr>
            </a:br>
            <a:br>
              <a:rPr lang="lt-LT">
                <a:effectLst/>
                <a:latin typeface="Times New Roman" panose="02020603050405020304" pitchFamily="18" charset="0"/>
                <a:ea typeface="Times New Roman" panose="02020603050405020304" pitchFamily="18" charset="0"/>
                <a:cs typeface="Times New Roman" panose="02020603050405020304" pitchFamily="18" charset="0"/>
              </a:rPr>
            </a:br>
            <a:r>
              <a:rPr lang="lt-LT">
                <a:effectLst/>
                <a:latin typeface="Times New Roman" panose="02020603050405020304" pitchFamily="18" charset="0"/>
                <a:ea typeface="Times New Roman" panose="02020603050405020304" pitchFamily="18" charset="0"/>
                <a:cs typeface="Times New Roman" panose="02020603050405020304" pitchFamily="18" charset="0"/>
              </a:rPr>
              <a:t>2) Lyrinis “aš” (lyrinis subjektas) , jo reiškimosi formos (savo kalba, kito žmogaus, žmonių grupės, suasmeninto gamtos, kosmoso kūno, daikto vardu ir pan.).</a:t>
            </a:r>
            <a:br>
              <a:rPr lang="lt-LT">
                <a:effectLst/>
                <a:latin typeface="Times New Roman" panose="02020603050405020304" pitchFamily="18" charset="0"/>
                <a:ea typeface="Times New Roman" panose="02020603050405020304" pitchFamily="18" charset="0"/>
                <a:cs typeface="Times New Roman" panose="02020603050405020304" pitchFamily="18" charset="0"/>
              </a:rPr>
            </a:br>
            <a:br>
              <a:rPr lang="lt-LT">
                <a:effectLst/>
                <a:latin typeface="Times New Roman" panose="02020603050405020304" pitchFamily="18" charset="0"/>
                <a:ea typeface="Times New Roman" panose="02020603050405020304" pitchFamily="18" charset="0"/>
                <a:cs typeface="Times New Roman" panose="02020603050405020304" pitchFamily="18" charset="0"/>
              </a:rPr>
            </a:br>
            <a:endParaRPr lang="lt-LT" dirty="0">
              <a:latin typeface="Times New Roman" panose="02020603050405020304" pitchFamily="18" charset="0"/>
              <a:cs typeface="Times New Roman" panose="02020603050405020304" pitchFamily="18" charset="0"/>
            </a:endParaRPr>
          </a:p>
        </p:txBody>
      </p:sp>
      <p:pic>
        <p:nvPicPr>
          <p:cNvPr id="1026" name="Picture 2" descr="Aš - eilėraščių knyga | Knygos.lt">
            <a:extLst>
              <a:ext uri="{FF2B5EF4-FFF2-40B4-BE49-F238E27FC236}">
                <a16:creationId xmlns:a16="http://schemas.microsoft.com/office/drawing/2014/main" id="{D856AB3B-7AD8-10B6-F6F4-94A7CD8D840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53400" y="1982956"/>
            <a:ext cx="2705100" cy="2892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81587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89B5E2C8-3B1D-D025-9F38-DF829348C942}"/>
              </a:ext>
            </a:extLst>
          </p:cNvPr>
          <p:cNvSpPr>
            <a:spLocks noGrp="1"/>
          </p:cNvSpPr>
          <p:nvPr>
            <p:ph idx="1"/>
          </p:nvPr>
        </p:nvSpPr>
        <p:spPr>
          <a:xfrm>
            <a:off x="933450" y="1171575"/>
            <a:ext cx="9925051" cy="1724025"/>
          </a:xfrm>
        </p:spPr>
        <p:txBody>
          <a:bodyPr>
            <a:normAutofit/>
          </a:bodyPr>
          <a:lstStyle/>
          <a:p>
            <a:pPr algn="just"/>
            <a:r>
              <a:rPr lang="lt-LT" sz="2400" dirty="0">
                <a:effectLst/>
                <a:latin typeface="Times New Roman" panose="02020603050405020304" pitchFamily="18" charset="0"/>
                <a:ea typeface="Times New Roman" panose="02020603050405020304" pitchFamily="18" charset="0"/>
                <a:cs typeface="Times New Roman" panose="02020603050405020304" pitchFamily="18" charset="0"/>
              </a:rPr>
              <a:t>3) Poetinis išgyvenimas, jo pobūdis ,raida, lyrinis vyksmas, minties ir jausmo kelias (stiprėjantis ryžtas, didėjantis džiaugsmas ir sielvartas, gilėjantis liūdesys, prieštaringų minčių ar jausmų kaita, dvasinės būsenos svyravimas, jausmų ir nuotaikos vibracija).</a:t>
            </a:r>
            <a:endParaRPr lang="lt-LT" dirty="0"/>
          </a:p>
        </p:txBody>
      </p:sp>
      <p:pic>
        <p:nvPicPr>
          <p:cNvPr id="2050" name="Picture 2" descr="Apmąstymai">
            <a:extLst>
              <a:ext uri="{FF2B5EF4-FFF2-40B4-BE49-F238E27FC236}">
                <a16:creationId xmlns:a16="http://schemas.microsoft.com/office/drawing/2014/main" id="{365C1A27-3F4E-4991-C3B6-45A943A028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2413" y="3157219"/>
            <a:ext cx="4776787" cy="268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61533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94104550-CEBE-F7A9-F961-670A20F594B1}"/>
              </a:ext>
            </a:extLst>
          </p:cNvPr>
          <p:cNvSpPr>
            <a:spLocks noGrp="1"/>
          </p:cNvSpPr>
          <p:nvPr>
            <p:ph idx="1"/>
          </p:nvPr>
        </p:nvSpPr>
        <p:spPr>
          <a:xfrm>
            <a:off x="1371600" y="853441"/>
            <a:ext cx="9486901" cy="1696720"/>
          </a:xfrm>
        </p:spPr>
        <p:txBody>
          <a:bodyPr>
            <a:normAutofit lnSpcReduction="10000"/>
          </a:bodyPr>
          <a:lstStyle/>
          <a:p>
            <a:pPr algn="just"/>
            <a:r>
              <a:rPr lang="lt-LT" sz="3600" dirty="0">
                <a:effectLst/>
                <a:latin typeface="Times New Roman" panose="02020603050405020304" pitchFamily="18" charset="0"/>
                <a:ea typeface="Times New Roman" panose="02020603050405020304" pitchFamily="18" charset="0"/>
                <a:cs typeface="Times New Roman" panose="02020603050405020304" pitchFamily="18" charset="0"/>
              </a:rPr>
              <a:t>4) Meninis vaizdas, jo pobūdis: girdimasis (akustinis), matomasis (vizualinis), liečiamasis ir kt. Pavyzdžiui, spalvos, garso prasmės kūrinyje.</a:t>
            </a:r>
          </a:p>
          <a:p>
            <a:endParaRPr lang="lt-LT" dirty="0">
              <a:latin typeface="Times New Roman" panose="02020603050405020304" pitchFamily="18" charset="0"/>
              <a:cs typeface="Times New Roman" panose="02020603050405020304" pitchFamily="18" charset="0"/>
            </a:endParaRPr>
          </a:p>
          <a:p>
            <a:endParaRPr lang="lt-LT" dirty="0">
              <a:latin typeface="Times New Roman" panose="02020603050405020304" pitchFamily="18" charset="0"/>
              <a:cs typeface="Times New Roman" panose="02020603050405020304" pitchFamily="18" charset="0"/>
            </a:endParaRPr>
          </a:p>
        </p:txBody>
      </p:sp>
      <p:pic>
        <p:nvPicPr>
          <p:cNvPr id="3076" name="Picture 4" descr="Fonas, menas, akvarelė, vintage, spalvinga - nemokamos nuotraukos.  Mediakatalogas.lt">
            <a:extLst>
              <a:ext uri="{FF2B5EF4-FFF2-40B4-BE49-F238E27FC236}">
                <a16:creationId xmlns:a16="http://schemas.microsoft.com/office/drawing/2014/main" id="{17B5333C-3DA7-35B3-6672-9DF3A4E48C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7833" y="3235961"/>
            <a:ext cx="3839527" cy="2555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6155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7" name="Rectangle 4102">
            <a:extLst>
              <a:ext uri="{FF2B5EF4-FFF2-40B4-BE49-F238E27FC236}">
                <a16:creationId xmlns:a16="http://schemas.microsoft.com/office/drawing/2014/main" id="{1BF31E91-413B-4228-A084-DEA389C83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8" name="Rectangle 4104">
            <a:extLst>
              <a:ext uri="{FF2B5EF4-FFF2-40B4-BE49-F238E27FC236}">
                <a16:creationId xmlns:a16="http://schemas.microsoft.com/office/drawing/2014/main" id="{5422666B-0080-40D6-8D7E-FC8EAF5E8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105098"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E54AA09F-F660-0D1D-19FA-51AA5AD6929E}"/>
              </a:ext>
            </a:extLst>
          </p:cNvPr>
          <p:cNvSpPr>
            <a:spLocks noGrp="1"/>
          </p:cNvSpPr>
          <p:nvPr>
            <p:ph idx="1"/>
          </p:nvPr>
        </p:nvSpPr>
        <p:spPr>
          <a:xfrm>
            <a:off x="685800" y="1833055"/>
            <a:ext cx="4784651" cy="4486480"/>
          </a:xfrm>
        </p:spPr>
        <p:txBody>
          <a:bodyPr>
            <a:normAutofit/>
          </a:bodyPr>
          <a:lstStyle/>
          <a:p>
            <a:pPr marL="0" indent="0" algn="just">
              <a:buNone/>
            </a:pPr>
            <a:r>
              <a:rPr lang="lt-LT" sz="2800" dirty="0">
                <a:effectLst/>
                <a:latin typeface="Times New Roman" panose="02020603050405020304" pitchFamily="18" charset="0"/>
                <a:ea typeface="Times New Roman" panose="02020603050405020304" pitchFamily="18" charset="0"/>
                <a:cs typeface="Times New Roman" panose="02020603050405020304" pitchFamily="18" charset="0"/>
              </a:rPr>
              <a:t>5) Psichologiniai vaizdų atsiradimo veiksmai: stebėjimas (,,laukas, kelias, pieva, kryžius, šilo juosta mėlyna”). </a:t>
            </a:r>
            <a:r>
              <a:rPr lang="lt-LT" sz="2800" dirty="0">
                <a:latin typeface="Times New Roman" panose="02020603050405020304" pitchFamily="18" charset="0"/>
                <a:ea typeface="Times New Roman" panose="02020603050405020304" pitchFamily="18" charset="0"/>
                <a:cs typeface="Times New Roman" panose="02020603050405020304" pitchFamily="18" charset="0"/>
              </a:rPr>
              <a:t>J</a:t>
            </a:r>
            <a:r>
              <a:rPr lang="lt-LT" sz="2800" dirty="0">
                <a:effectLst/>
                <a:latin typeface="Times New Roman" panose="02020603050405020304" pitchFamily="18" charset="0"/>
                <a:ea typeface="Times New Roman" panose="02020603050405020304" pitchFamily="18" charset="0"/>
                <a:cs typeface="Times New Roman" panose="02020603050405020304" pitchFamily="18" charset="0"/>
              </a:rPr>
              <a:t>ausmas (,,aš nenoriu mirti, nei žemėj pūti”). Vaizduotė (,,per naktį Kukučio ausy užaugo smagi kumelaitė“).</a:t>
            </a:r>
            <a:endParaRPr lang="lt-LT" sz="2800" dirty="0">
              <a:latin typeface="Times New Roman" panose="02020603050405020304" pitchFamily="18" charset="0"/>
              <a:cs typeface="Times New Roman" panose="02020603050405020304" pitchFamily="18" charset="0"/>
            </a:endParaRPr>
          </a:p>
        </p:txBody>
      </p:sp>
      <p:pic>
        <p:nvPicPr>
          <p:cNvPr id="4098" name="Picture 2" descr="Visa tiesa apie šeštąjį jausmą | PrieKavos.lt">
            <a:extLst>
              <a:ext uri="{FF2B5EF4-FFF2-40B4-BE49-F238E27FC236}">
                <a16:creationId xmlns:a16="http://schemas.microsoft.com/office/drawing/2014/main" id="{48236B37-B472-3DEC-EF95-984A17D27C2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1963" r="13198" b="-1"/>
          <a:stretch/>
        </p:blipFill>
        <p:spPr bwMode="auto">
          <a:xfrm>
            <a:off x="7467601" y="1371600"/>
            <a:ext cx="33909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3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FF9146B-4CCD-4CDB-AB9C-458005307E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1FEFA6-7D4F-4746-AE64-D4D52FE76D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BF8DA3CF-9D4B-403A-9AD4-BB177DAB6C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5800" y="685800"/>
            <a:ext cx="10820400" cy="54864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4F40524A-7767-BECB-4EBA-008804C6F3EF}"/>
              </a:ext>
            </a:extLst>
          </p:cNvPr>
          <p:cNvSpPr>
            <a:spLocks noGrp="1"/>
          </p:cNvSpPr>
          <p:nvPr>
            <p:ph idx="1"/>
          </p:nvPr>
        </p:nvSpPr>
        <p:spPr>
          <a:xfrm>
            <a:off x="1371600" y="1314450"/>
            <a:ext cx="9925050" cy="4432449"/>
          </a:xfrm>
        </p:spPr>
        <p:txBody>
          <a:bodyPr>
            <a:normAutofit fontScale="92500"/>
          </a:bodyPr>
          <a:lstStyle/>
          <a:p>
            <a:pPr marL="0" indent="0" algn="just">
              <a:buNone/>
            </a:pPr>
            <a:r>
              <a:rPr lang="lt-LT" sz="3000" dirty="0">
                <a:effectLst/>
                <a:latin typeface="Times New Roman" panose="02020603050405020304" pitchFamily="18" charset="0"/>
                <a:ea typeface="Times New Roman" panose="02020603050405020304" pitchFamily="18" charset="0"/>
              </a:rPr>
              <a:t>6)Atskirų vaizdo dalių ryšys (paralelė, kontrastas, apibendrinimas : loginis nuoseklumas, asociacijos ir pan.).</a:t>
            </a:r>
            <a:br>
              <a:rPr lang="lt-LT" sz="3000" dirty="0">
                <a:effectLst/>
                <a:latin typeface="Times New Roman" panose="02020603050405020304" pitchFamily="18" charset="0"/>
                <a:ea typeface="Times New Roman" panose="02020603050405020304" pitchFamily="18" charset="0"/>
              </a:rPr>
            </a:br>
            <a:br>
              <a:rPr lang="lt-LT" sz="3000" dirty="0">
                <a:effectLst/>
                <a:latin typeface="Times New Roman" panose="02020603050405020304" pitchFamily="18" charset="0"/>
                <a:ea typeface="Times New Roman" panose="02020603050405020304" pitchFamily="18" charset="0"/>
              </a:rPr>
            </a:br>
            <a:r>
              <a:rPr lang="lt-LT" sz="3000" dirty="0">
                <a:effectLst/>
                <a:latin typeface="Times New Roman" panose="02020603050405020304" pitchFamily="18" charset="0"/>
                <a:ea typeface="Times New Roman" panose="02020603050405020304" pitchFamily="18" charset="0"/>
              </a:rPr>
              <a:t>7)Vaizdų atskleidimo būdai (lyrinis monologas, lyrinis pasakojimas, lyrinis dialogas, disputas, deklaracija, ,,piešinys” ir kt.).</a:t>
            </a:r>
          </a:p>
          <a:p>
            <a:pPr marL="0" indent="0" algn="just">
              <a:buNone/>
            </a:pPr>
            <a:endParaRPr lang="lt-LT" sz="3000" dirty="0">
              <a:latin typeface="Times New Roman" panose="02020603050405020304" pitchFamily="18" charset="0"/>
            </a:endParaRPr>
          </a:p>
          <a:p>
            <a:pPr marL="0" indent="0" algn="just">
              <a:buNone/>
            </a:pPr>
            <a:r>
              <a:rPr lang="lt-LT" sz="3000" dirty="0">
                <a:latin typeface="Times New Roman" panose="02020603050405020304" pitchFamily="18" charset="0"/>
              </a:rPr>
              <a:t>PARALELĖ – palyginimas, sugretinimas.</a:t>
            </a:r>
          </a:p>
          <a:p>
            <a:pPr marL="0" indent="0" algn="just">
              <a:buNone/>
            </a:pPr>
            <a:r>
              <a:rPr lang="lt-LT" sz="3000" dirty="0">
                <a:latin typeface="Times New Roman" panose="02020603050405020304" pitchFamily="18" charset="0"/>
              </a:rPr>
              <a:t>DISPUTAS – ginčas žodžiu mokslo, meno, literatūros klausimais. </a:t>
            </a:r>
          </a:p>
          <a:p>
            <a:pPr marL="0" indent="0" algn="just">
              <a:buNone/>
            </a:pPr>
            <a:endParaRPr lang="lt-LT" sz="3200" dirty="0"/>
          </a:p>
        </p:txBody>
      </p:sp>
    </p:spTree>
    <p:extLst>
      <p:ext uri="{BB962C8B-B14F-4D97-AF65-F5344CB8AC3E}">
        <p14:creationId xmlns:p14="http://schemas.microsoft.com/office/powerpoint/2010/main" val="20979063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BF31E91-413B-4228-A084-DEA389C835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9" name="Rectangle 5128">
            <a:extLst>
              <a:ext uri="{FF2B5EF4-FFF2-40B4-BE49-F238E27FC236}">
                <a16:creationId xmlns:a16="http://schemas.microsoft.com/office/drawing/2014/main" id="{5422666B-0080-40D6-8D7E-FC8EAF5E8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6105098" cy="6857999"/>
          </a:xfrm>
          <a:prstGeom prst="rect">
            <a:avLst/>
          </a:prstGeom>
          <a:solidFill>
            <a:schemeClr val="tx2">
              <a:lumMod val="75000"/>
              <a:lumOff val="2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urinio vietos rezervavimo ženklas 2">
            <a:extLst>
              <a:ext uri="{FF2B5EF4-FFF2-40B4-BE49-F238E27FC236}">
                <a16:creationId xmlns:a16="http://schemas.microsoft.com/office/drawing/2014/main" id="{3DF8ABC4-683B-6CAC-3F1E-594029483022}"/>
              </a:ext>
            </a:extLst>
          </p:cNvPr>
          <p:cNvSpPr>
            <a:spLocks noGrp="1"/>
          </p:cNvSpPr>
          <p:nvPr>
            <p:ph idx="1"/>
          </p:nvPr>
        </p:nvSpPr>
        <p:spPr>
          <a:xfrm>
            <a:off x="264160" y="335280"/>
            <a:ext cx="5405120" cy="5984255"/>
          </a:xfrm>
        </p:spPr>
        <p:txBody>
          <a:bodyPr>
            <a:normAutofit/>
          </a:bodyPr>
          <a:lstStyle/>
          <a:p>
            <a:pPr marL="0" indent="0" algn="just">
              <a:lnSpc>
                <a:spcPct val="90000"/>
              </a:lnSpc>
              <a:buNone/>
            </a:pPr>
            <a:br>
              <a:rPr lang="lt-LT"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dirty="0">
                <a:effectLst/>
                <a:latin typeface="Times New Roman" panose="02020603050405020304" pitchFamily="18" charset="0"/>
                <a:ea typeface="Times New Roman" panose="02020603050405020304" pitchFamily="18" charset="0"/>
                <a:cs typeface="Times New Roman" panose="02020603050405020304" pitchFamily="18" charset="0"/>
              </a:rPr>
              <a:t>8)Eilėraščio laikas ir erdvė.</a:t>
            </a:r>
            <a:br>
              <a:rPr lang="lt-LT" dirty="0">
                <a:effectLst/>
                <a:latin typeface="Times New Roman" panose="02020603050405020304" pitchFamily="18" charset="0"/>
                <a:ea typeface="Times New Roman" panose="02020603050405020304" pitchFamily="18" charset="0"/>
                <a:cs typeface="Times New Roman" panose="02020603050405020304" pitchFamily="18" charset="0"/>
              </a:rPr>
            </a:br>
            <a:br>
              <a:rPr lang="lt-LT"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dirty="0">
                <a:effectLst/>
                <a:latin typeface="Times New Roman" panose="02020603050405020304" pitchFamily="18" charset="0"/>
                <a:ea typeface="Times New Roman" panose="02020603050405020304" pitchFamily="18" charset="0"/>
                <a:cs typeface="Times New Roman" panose="02020603050405020304" pitchFamily="18" charset="0"/>
              </a:rPr>
              <a:t>9)Kompozicija (posmų, eilučių, frazių, žodžių, garsų tvarka kūrinyje).</a:t>
            </a:r>
            <a:br>
              <a:rPr lang="lt-LT" dirty="0">
                <a:effectLst/>
                <a:latin typeface="Times New Roman" panose="02020603050405020304" pitchFamily="18" charset="0"/>
                <a:ea typeface="Times New Roman" panose="02020603050405020304" pitchFamily="18" charset="0"/>
                <a:cs typeface="Times New Roman" panose="02020603050405020304" pitchFamily="18" charset="0"/>
              </a:rPr>
            </a:br>
            <a:br>
              <a:rPr lang="lt-LT" dirty="0">
                <a:effectLst/>
                <a:latin typeface="Times New Roman" panose="02020603050405020304" pitchFamily="18" charset="0"/>
                <a:ea typeface="Times New Roman" panose="02020603050405020304" pitchFamily="18" charset="0"/>
                <a:cs typeface="Times New Roman" panose="02020603050405020304" pitchFamily="18" charset="0"/>
              </a:rPr>
            </a:br>
            <a:r>
              <a:rPr lang="lt-LT" dirty="0">
                <a:effectLst/>
                <a:latin typeface="Times New Roman" panose="02020603050405020304" pitchFamily="18" charset="0"/>
                <a:ea typeface="Times New Roman" panose="02020603050405020304" pitchFamily="18" charset="0"/>
                <a:cs typeface="Times New Roman" panose="02020603050405020304" pitchFamily="18" charset="0"/>
              </a:rPr>
              <a:t>10)Kūrinio kalba, eilėdara . (Išryškinti pagrindinių fonetinių, leksinių, semantinių, sintaksinių ir grafinių figūrų prasmę kūrinyje: apibūdinti metrą, rimą, rimavimo ypatybes, jų funkcijas ir meninį rezultatą.).</a:t>
            </a:r>
            <a:endParaRPr lang="lt-LT"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90000"/>
              </a:lnSpc>
              <a:buNone/>
            </a:pPr>
            <a:endParaRPr lang="lt-LT" dirty="0"/>
          </a:p>
        </p:txBody>
      </p:sp>
      <p:pic>
        <p:nvPicPr>
          <p:cNvPr id="5122" name="Picture 2" descr="laikas ir erdvė | VU naujienos">
            <a:extLst>
              <a:ext uri="{FF2B5EF4-FFF2-40B4-BE49-F238E27FC236}">
                <a16:creationId xmlns:a16="http://schemas.microsoft.com/office/drawing/2014/main" id="{BA9812D5-6C63-EEDD-4837-4B1D3BECDC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7212"/>
          <a:stretch/>
        </p:blipFill>
        <p:spPr bwMode="auto">
          <a:xfrm>
            <a:off x="7467601" y="1371600"/>
            <a:ext cx="3390900" cy="4114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681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a16="http://schemas.microsoft.com/office/drawing/2014/main" id="{86AFB5EC-AE2C-EE7E-6BF3-19394A7DE4CC}"/>
              </a:ext>
            </a:extLst>
          </p:cNvPr>
          <p:cNvSpPr>
            <a:spLocks noGrp="1"/>
          </p:cNvSpPr>
          <p:nvPr>
            <p:ph type="title"/>
          </p:nvPr>
        </p:nvSpPr>
        <p:spPr/>
        <p:txBody>
          <a:bodyPr/>
          <a:lstStyle/>
          <a:p>
            <a:endParaRPr lang="lt-LT"/>
          </a:p>
        </p:txBody>
      </p:sp>
      <p:pic>
        <p:nvPicPr>
          <p:cNvPr id="5" name="Turinio vietos rezervavimo ženklas 4" descr="Paveikslėlis, kuriame yra tekstas, ekrano kopija, Šriftas, laiškas&#10;&#10;Automatiškai sugeneruotas aprašymas">
            <a:extLst>
              <a:ext uri="{FF2B5EF4-FFF2-40B4-BE49-F238E27FC236}">
                <a16:creationId xmlns:a16="http://schemas.microsoft.com/office/drawing/2014/main" id="{CF3F00D6-5FF1-6B94-522A-C360AE795FC6}"/>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78037" y="360680"/>
            <a:ext cx="7074026" cy="6365844"/>
          </a:xfrm>
        </p:spPr>
      </p:pic>
    </p:spTree>
    <p:extLst>
      <p:ext uri="{BB962C8B-B14F-4D97-AF65-F5344CB8AC3E}">
        <p14:creationId xmlns:p14="http://schemas.microsoft.com/office/powerpoint/2010/main" val="3197454650"/>
      </p:ext>
    </p:extLst>
  </p:cSld>
  <p:clrMapOvr>
    <a:masterClrMapping/>
  </p:clrMapOvr>
</p:sld>
</file>

<file path=ppt/theme/theme1.xml><?xml version="1.0" encoding="utf-8"?>
<a:theme xmlns:a="http://schemas.openxmlformats.org/drawingml/2006/main" name="ClassicFrameVTI">
  <a:themeElements>
    <a:clrScheme name="AnalogousFromRegularSeedLeftStep">
      <a:dk1>
        <a:srgbClr val="000000"/>
      </a:dk1>
      <a:lt1>
        <a:srgbClr val="FFFFFF"/>
      </a:lt1>
      <a:dk2>
        <a:srgbClr val="2D213B"/>
      </a:dk2>
      <a:lt2>
        <a:srgbClr val="E2E8E6"/>
      </a:lt2>
      <a:accent1>
        <a:srgbClr val="C34D7B"/>
      </a:accent1>
      <a:accent2>
        <a:srgbClr val="B13B9A"/>
      </a:accent2>
      <a:accent3>
        <a:srgbClr val="A94DC3"/>
      </a:accent3>
      <a:accent4>
        <a:srgbClr val="653BB1"/>
      </a:accent4>
      <a:accent5>
        <a:srgbClr val="4D53C3"/>
      </a:accent5>
      <a:accent6>
        <a:srgbClr val="3B73B1"/>
      </a:accent6>
      <a:hlink>
        <a:srgbClr val="31946E"/>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docProps/app.xml><?xml version="1.0" encoding="utf-8"?>
<Properties xmlns="http://schemas.openxmlformats.org/officeDocument/2006/extended-properties" xmlns:vt="http://schemas.openxmlformats.org/officeDocument/2006/docPropsVTypes">
  <TotalTime>22</TotalTime>
  <Words>299</Words>
  <Application>Microsoft Office PowerPoint</Application>
  <PresentationFormat>Plačiaekranė</PresentationFormat>
  <Paragraphs>11</Paragraphs>
  <Slides>8</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8</vt:i4>
      </vt:variant>
    </vt:vector>
  </HeadingPairs>
  <TitlesOfParts>
    <vt:vector size="14" baseType="lpstr">
      <vt:lpstr>Arial</vt:lpstr>
      <vt:lpstr>Calibri</vt:lpstr>
      <vt:lpstr>Gill Sans MT</vt:lpstr>
      <vt:lpstr>Goudy Old Style</vt:lpstr>
      <vt:lpstr>Times New Roman</vt:lpstr>
      <vt:lpstr>ClassicFrameVTI</vt:lpstr>
      <vt:lpstr>Eilėraščio analizė</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Eilėraščio analizė</dc:title>
  <dc:creator>Edita  Gudžiūnienė</dc:creator>
  <cp:lastModifiedBy>Edita  Gudžiūnienė</cp:lastModifiedBy>
  <cp:revision>12</cp:revision>
  <dcterms:created xsi:type="dcterms:W3CDTF">2023-11-29T14:32:49Z</dcterms:created>
  <dcterms:modified xsi:type="dcterms:W3CDTF">2023-11-29T14:55:19Z</dcterms:modified>
</cp:coreProperties>
</file>