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68" r:id="rId5"/>
    <p:sldId id="269" r:id="rId6"/>
    <p:sldId id="258" r:id="rId7"/>
    <p:sldId id="265" r:id="rId8"/>
    <p:sldId id="259" r:id="rId9"/>
    <p:sldId id="270" r:id="rId10"/>
    <p:sldId id="271" r:id="rId11"/>
    <p:sldId id="260" r:id="rId12"/>
    <p:sldId id="272" r:id="rId13"/>
    <p:sldId id="273" r:id="rId14"/>
    <p:sldId id="276" r:id="rId15"/>
    <p:sldId id="274" r:id="rId16"/>
    <p:sldId id="275" r:id="rId17"/>
    <p:sldId id="277" r:id="rId18"/>
    <p:sldId id="279" r:id="rId19"/>
    <p:sldId id="280" r:id="rId20"/>
    <p:sldId id="281" r:id="rId21"/>
    <p:sldId id="278" r:id="rId22"/>
    <p:sldId id="282" r:id="rId23"/>
    <p:sldId id="267" r:id="rId2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3D684-C706-4EA7-A945-1F719E74BE4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4E2350A-7668-412C-9554-18AE5A37F21D}">
      <dgm:prSet/>
      <dgm:spPr/>
      <dgm:t>
        <a:bodyPr/>
        <a:lstStyle/>
        <a:p>
          <a:r>
            <a:rPr lang="lt-LT"/>
            <a:t>Tarminė leksika, arba leksiniai dialektizmai, yra žodžiai, kurie žinomi tik apibrėžtos teritorijos tarmėms.</a:t>
          </a:r>
          <a:endParaRPr lang="en-US"/>
        </a:p>
      </dgm:t>
    </dgm:pt>
    <dgm:pt modelId="{1DCB80BC-7D3F-454E-9BF0-1F9409F6975C}" type="parTrans" cxnId="{F10D4441-84FC-4FAD-B6DE-A9A6047D7D69}">
      <dgm:prSet/>
      <dgm:spPr/>
      <dgm:t>
        <a:bodyPr/>
        <a:lstStyle/>
        <a:p>
          <a:endParaRPr lang="en-US"/>
        </a:p>
      </dgm:t>
    </dgm:pt>
    <dgm:pt modelId="{9B297CC2-3FEC-4F83-922F-68DE4D4D2F2A}" type="sibTrans" cxnId="{F10D4441-84FC-4FAD-B6DE-A9A6047D7D69}">
      <dgm:prSet/>
      <dgm:spPr/>
      <dgm:t>
        <a:bodyPr/>
        <a:lstStyle/>
        <a:p>
          <a:endParaRPr lang="en-US"/>
        </a:p>
      </dgm:t>
    </dgm:pt>
    <dgm:pt modelId="{89AD856B-D7E4-48D8-9C2B-7D3B8EB52752}">
      <dgm:prSet/>
      <dgm:spPr/>
      <dgm:t>
        <a:bodyPr/>
        <a:lstStyle/>
        <a:p>
          <a:r>
            <a:rPr lang="lt-LT"/>
            <a:t>Leksiniai dialektizmai esti dviejų rūšių:</a:t>
          </a:r>
          <a:endParaRPr lang="en-US"/>
        </a:p>
      </dgm:t>
    </dgm:pt>
    <dgm:pt modelId="{82E20125-7035-47A1-8E6A-FA2E866B229E}" type="parTrans" cxnId="{DD4360A4-8805-46C0-84F5-D42CBC1451ED}">
      <dgm:prSet/>
      <dgm:spPr/>
      <dgm:t>
        <a:bodyPr/>
        <a:lstStyle/>
        <a:p>
          <a:endParaRPr lang="en-US"/>
        </a:p>
      </dgm:t>
    </dgm:pt>
    <dgm:pt modelId="{EA150436-8220-4F67-A5D5-45B1D0A304FE}" type="sibTrans" cxnId="{DD4360A4-8805-46C0-84F5-D42CBC1451ED}">
      <dgm:prSet/>
      <dgm:spPr/>
      <dgm:t>
        <a:bodyPr/>
        <a:lstStyle/>
        <a:p>
          <a:endParaRPr lang="en-US"/>
        </a:p>
      </dgm:t>
    </dgm:pt>
    <dgm:pt modelId="{3C5BA7F0-6C2A-4C97-9BD1-FF0CD3134824}">
      <dgm:prSet/>
      <dgm:spPr/>
      <dgm:t>
        <a:bodyPr/>
        <a:lstStyle/>
        <a:p>
          <a:r>
            <a:rPr lang="lt-LT"/>
            <a:t>1. </a:t>
          </a:r>
          <a:r>
            <a:rPr lang="lt-LT" i="1"/>
            <a:t>tikrieji </a:t>
          </a:r>
          <a:r>
            <a:rPr lang="lt-LT"/>
            <a:t>leksiniai dialektizmai - tarmiški žodžiai, turintys šaknį, kurios visai nėra bendrinėje kalboje (</a:t>
          </a:r>
          <a:r>
            <a:rPr lang="lt-LT" i="1"/>
            <a:t>bengti</a:t>
          </a:r>
          <a:r>
            <a:rPr lang="lt-LT"/>
            <a:t> – baigti, </a:t>
          </a:r>
          <a:r>
            <a:rPr lang="lt-LT" i="1"/>
            <a:t>cyrulys</a:t>
          </a:r>
          <a:r>
            <a:rPr lang="lt-LT"/>
            <a:t> – vyturys).</a:t>
          </a:r>
          <a:endParaRPr lang="en-US"/>
        </a:p>
      </dgm:t>
    </dgm:pt>
    <dgm:pt modelId="{9529CC99-27ED-4D74-90A2-4273CED89167}" type="parTrans" cxnId="{FCE72A58-FD64-497B-8E2C-2048D8C65A67}">
      <dgm:prSet/>
      <dgm:spPr/>
      <dgm:t>
        <a:bodyPr/>
        <a:lstStyle/>
        <a:p>
          <a:endParaRPr lang="en-US"/>
        </a:p>
      </dgm:t>
    </dgm:pt>
    <dgm:pt modelId="{9C49B0E3-B787-4E8F-A19F-CD4330285253}" type="sibTrans" cxnId="{FCE72A58-FD64-497B-8E2C-2048D8C65A67}">
      <dgm:prSet/>
      <dgm:spPr/>
      <dgm:t>
        <a:bodyPr/>
        <a:lstStyle/>
        <a:p>
          <a:endParaRPr lang="en-US"/>
        </a:p>
      </dgm:t>
    </dgm:pt>
    <dgm:pt modelId="{239F6D2C-B986-4469-9DB2-0850BF732088}">
      <dgm:prSet/>
      <dgm:spPr/>
      <dgm:t>
        <a:bodyPr/>
        <a:lstStyle/>
        <a:p>
          <a:r>
            <a:rPr lang="lt-LT"/>
            <a:t>2. </a:t>
          </a:r>
          <a:r>
            <a:rPr lang="lt-LT" i="1"/>
            <a:t>semantiniai </a:t>
          </a:r>
          <a:r>
            <a:rPr lang="lt-LT"/>
            <a:t>dialektizmai - žodžiai, kurie turi tik tarmei būdingą reikšmę (</a:t>
          </a:r>
          <a:r>
            <a:rPr lang="lt-LT" i="1"/>
            <a:t>brėkšti</a:t>
          </a:r>
          <a:r>
            <a:rPr lang="lt-LT"/>
            <a:t> – temti, </a:t>
          </a:r>
          <a:r>
            <a:rPr lang="lt-LT" i="1"/>
            <a:t>irklas</a:t>
          </a:r>
          <a:r>
            <a:rPr lang="lt-LT"/>
            <a:t> – laivelis).</a:t>
          </a:r>
          <a:endParaRPr lang="en-US"/>
        </a:p>
      </dgm:t>
    </dgm:pt>
    <dgm:pt modelId="{58D5F398-DF6F-486F-A8DA-E97F25D41370}" type="parTrans" cxnId="{C4134188-643D-4D66-96EE-A1E9EF59CECC}">
      <dgm:prSet/>
      <dgm:spPr/>
      <dgm:t>
        <a:bodyPr/>
        <a:lstStyle/>
        <a:p>
          <a:endParaRPr lang="en-US"/>
        </a:p>
      </dgm:t>
    </dgm:pt>
    <dgm:pt modelId="{491F52D0-9D77-49B1-92B7-EAC85357248E}" type="sibTrans" cxnId="{C4134188-643D-4D66-96EE-A1E9EF59CECC}">
      <dgm:prSet/>
      <dgm:spPr/>
      <dgm:t>
        <a:bodyPr/>
        <a:lstStyle/>
        <a:p>
          <a:endParaRPr lang="en-US"/>
        </a:p>
      </dgm:t>
    </dgm:pt>
    <dgm:pt modelId="{AB97D2FC-007C-4CCB-804B-F54EDB2A1975}" type="pres">
      <dgm:prSet presAssocID="{1563D684-C706-4EA7-A945-1F719E74BE49}" presName="linear" presStyleCnt="0">
        <dgm:presLayoutVars>
          <dgm:animLvl val="lvl"/>
          <dgm:resizeHandles val="exact"/>
        </dgm:presLayoutVars>
      </dgm:prSet>
      <dgm:spPr/>
    </dgm:pt>
    <dgm:pt modelId="{6DB202F2-2D7D-48EC-8D9C-80921C9D681D}" type="pres">
      <dgm:prSet presAssocID="{04E2350A-7668-412C-9554-18AE5A37F21D}" presName="parentText" presStyleLbl="node1" presStyleIdx="0" presStyleCnt="4">
        <dgm:presLayoutVars>
          <dgm:chMax val="0"/>
          <dgm:bulletEnabled val="1"/>
        </dgm:presLayoutVars>
      </dgm:prSet>
      <dgm:spPr/>
    </dgm:pt>
    <dgm:pt modelId="{438C7B70-EB58-47F0-9696-974776BB5941}" type="pres">
      <dgm:prSet presAssocID="{9B297CC2-3FEC-4F83-922F-68DE4D4D2F2A}" presName="spacer" presStyleCnt="0"/>
      <dgm:spPr/>
    </dgm:pt>
    <dgm:pt modelId="{6B080E73-5976-4096-B352-E46DB5CE593C}" type="pres">
      <dgm:prSet presAssocID="{89AD856B-D7E4-48D8-9C2B-7D3B8EB52752}" presName="parentText" presStyleLbl="node1" presStyleIdx="1" presStyleCnt="4">
        <dgm:presLayoutVars>
          <dgm:chMax val="0"/>
          <dgm:bulletEnabled val="1"/>
        </dgm:presLayoutVars>
      </dgm:prSet>
      <dgm:spPr/>
    </dgm:pt>
    <dgm:pt modelId="{5ACC4246-3DB8-4FD3-91EF-34CC31040070}" type="pres">
      <dgm:prSet presAssocID="{EA150436-8220-4F67-A5D5-45B1D0A304FE}" presName="spacer" presStyleCnt="0"/>
      <dgm:spPr/>
    </dgm:pt>
    <dgm:pt modelId="{3C5BEDB5-CDDC-437B-8789-0010C24643F5}" type="pres">
      <dgm:prSet presAssocID="{3C5BA7F0-6C2A-4C97-9BD1-FF0CD3134824}" presName="parentText" presStyleLbl="node1" presStyleIdx="2" presStyleCnt="4">
        <dgm:presLayoutVars>
          <dgm:chMax val="0"/>
          <dgm:bulletEnabled val="1"/>
        </dgm:presLayoutVars>
      </dgm:prSet>
      <dgm:spPr/>
    </dgm:pt>
    <dgm:pt modelId="{C437C9AF-AE55-422D-8977-A996CA31390D}" type="pres">
      <dgm:prSet presAssocID="{9C49B0E3-B787-4E8F-A19F-CD4330285253}" presName="spacer" presStyleCnt="0"/>
      <dgm:spPr/>
    </dgm:pt>
    <dgm:pt modelId="{208D7C79-5256-435D-994F-29BFF0BDF42C}" type="pres">
      <dgm:prSet presAssocID="{239F6D2C-B986-4469-9DB2-0850BF732088}" presName="parentText" presStyleLbl="node1" presStyleIdx="3" presStyleCnt="4">
        <dgm:presLayoutVars>
          <dgm:chMax val="0"/>
          <dgm:bulletEnabled val="1"/>
        </dgm:presLayoutVars>
      </dgm:prSet>
      <dgm:spPr/>
    </dgm:pt>
  </dgm:ptLst>
  <dgm:cxnLst>
    <dgm:cxn modelId="{84ECFA19-01DF-40BF-9A7E-472AC9CC62BC}" type="presOf" srcId="{1563D684-C706-4EA7-A945-1F719E74BE49}" destId="{AB97D2FC-007C-4CCB-804B-F54EDB2A1975}" srcOrd="0" destOrd="0" presId="urn:microsoft.com/office/officeart/2005/8/layout/vList2"/>
    <dgm:cxn modelId="{F10D4441-84FC-4FAD-B6DE-A9A6047D7D69}" srcId="{1563D684-C706-4EA7-A945-1F719E74BE49}" destId="{04E2350A-7668-412C-9554-18AE5A37F21D}" srcOrd="0" destOrd="0" parTransId="{1DCB80BC-7D3F-454E-9BF0-1F9409F6975C}" sibTransId="{9B297CC2-3FEC-4F83-922F-68DE4D4D2F2A}"/>
    <dgm:cxn modelId="{FBD96876-41D3-475D-916A-8F82879B791A}" type="presOf" srcId="{04E2350A-7668-412C-9554-18AE5A37F21D}" destId="{6DB202F2-2D7D-48EC-8D9C-80921C9D681D}" srcOrd="0" destOrd="0" presId="urn:microsoft.com/office/officeart/2005/8/layout/vList2"/>
    <dgm:cxn modelId="{FCE72A58-FD64-497B-8E2C-2048D8C65A67}" srcId="{1563D684-C706-4EA7-A945-1F719E74BE49}" destId="{3C5BA7F0-6C2A-4C97-9BD1-FF0CD3134824}" srcOrd="2" destOrd="0" parTransId="{9529CC99-27ED-4D74-90A2-4273CED89167}" sibTransId="{9C49B0E3-B787-4E8F-A19F-CD4330285253}"/>
    <dgm:cxn modelId="{1542BC80-5169-4969-92D5-34A631B3AB92}" type="presOf" srcId="{239F6D2C-B986-4469-9DB2-0850BF732088}" destId="{208D7C79-5256-435D-994F-29BFF0BDF42C}" srcOrd="0" destOrd="0" presId="urn:microsoft.com/office/officeart/2005/8/layout/vList2"/>
    <dgm:cxn modelId="{C4134188-643D-4D66-96EE-A1E9EF59CECC}" srcId="{1563D684-C706-4EA7-A945-1F719E74BE49}" destId="{239F6D2C-B986-4469-9DB2-0850BF732088}" srcOrd="3" destOrd="0" parTransId="{58D5F398-DF6F-486F-A8DA-E97F25D41370}" sibTransId="{491F52D0-9D77-49B1-92B7-EAC85357248E}"/>
    <dgm:cxn modelId="{DD4360A4-8805-46C0-84F5-D42CBC1451ED}" srcId="{1563D684-C706-4EA7-A945-1F719E74BE49}" destId="{89AD856B-D7E4-48D8-9C2B-7D3B8EB52752}" srcOrd="1" destOrd="0" parTransId="{82E20125-7035-47A1-8E6A-FA2E866B229E}" sibTransId="{EA150436-8220-4F67-A5D5-45B1D0A304FE}"/>
    <dgm:cxn modelId="{575BE7D3-25DD-4733-A61A-E5CB82ABC4D8}" type="presOf" srcId="{3C5BA7F0-6C2A-4C97-9BD1-FF0CD3134824}" destId="{3C5BEDB5-CDDC-437B-8789-0010C24643F5}" srcOrd="0" destOrd="0" presId="urn:microsoft.com/office/officeart/2005/8/layout/vList2"/>
    <dgm:cxn modelId="{2A3D30DF-888A-4A9D-BFB2-C0A3046B134B}" type="presOf" srcId="{89AD856B-D7E4-48D8-9C2B-7D3B8EB52752}" destId="{6B080E73-5976-4096-B352-E46DB5CE593C}" srcOrd="0" destOrd="0" presId="urn:microsoft.com/office/officeart/2005/8/layout/vList2"/>
    <dgm:cxn modelId="{B9A190AB-9F77-4BC5-B4FB-FA45AF774CDB}" type="presParOf" srcId="{AB97D2FC-007C-4CCB-804B-F54EDB2A1975}" destId="{6DB202F2-2D7D-48EC-8D9C-80921C9D681D}" srcOrd="0" destOrd="0" presId="urn:microsoft.com/office/officeart/2005/8/layout/vList2"/>
    <dgm:cxn modelId="{F615FE27-D4AF-445C-9682-34E4CC912849}" type="presParOf" srcId="{AB97D2FC-007C-4CCB-804B-F54EDB2A1975}" destId="{438C7B70-EB58-47F0-9696-974776BB5941}" srcOrd="1" destOrd="0" presId="urn:microsoft.com/office/officeart/2005/8/layout/vList2"/>
    <dgm:cxn modelId="{7409E7E0-339A-417A-A244-13633FE0E091}" type="presParOf" srcId="{AB97D2FC-007C-4CCB-804B-F54EDB2A1975}" destId="{6B080E73-5976-4096-B352-E46DB5CE593C}" srcOrd="2" destOrd="0" presId="urn:microsoft.com/office/officeart/2005/8/layout/vList2"/>
    <dgm:cxn modelId="{DC53CCE0-44FA-4634-8CDD-2B9C3E92FDCA}" type="presParOf" srcId="{AB97D2FC-007C-4CCB-804B-F54EDB2A1975}" destId="{5ACC4246-3DB8-4FD3-91EF-34CC31040070}" srcOrd="3" destOrd="0" presId="urn:microsoft.com/office/officeart/2005/8/layout/vList2"/>
    <dgm:cxn modelId="{AD6C3D14-C55F-40CB-9193-E007FB96C52D}" type="presParOf" srcId="{AB97D2FC-007C-4CCB-804B-F54EDB2A1975}" destId="{3C5BEDB5-CDDC-437B-8789-0010C24643F5}" srcOrd="4" destOrd="0" presId="urn:microsoft.com/office/officeart/2005/8/layout/vList2"/>
    <dgm:cxn modelId="{ABD24C6D-AD73-44FC-9024-E1E0CD111308}" type="presParOf" srcId="{AB97D2FC-007C-4CCB-804B-F54EDB2A1975}" destId="{C437C9AF-AE55-422D-8977-A996CA31390D}" srcOrd="5" destOrd="0" presId="urn:microsoft.com/office/officeart/2005/8/layout/vList2"/>
    <dgm:cxn modelId="{6B8C6957-C520-4A56-91C4-50BE4928D1C1}" type="presParOf" srcId="{AB97D2FC-007C-4CCB-804B-F54EDB2A1975}" destId="{208D7C79-5256-435D-994F-29BFF0BDF4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1F275C-F175-4AA2-A306-3FB045FACF5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520F722-0ADA-463F-836F-9FDC46233230}">
      <dgm:prSet/>
      <dgm:spPr/>
      <dgm:t>
        <a:bodyPr/>
        <a:lstStyle/>
        <a:p>
          <a:r>
            <a:rPr lang="lt-LT" b="1"/>
            <a:t>Skoliniai</a:t>
          </a:r>
          <a:r>
            <a:rPr lang="lt-LT"/>
            <a:t> yra svetimos kilmės žodžiai, įvairiu kontaktų (ekonominių, politinių, kultūrinių ir kt.) keliu atėję daugiausia iš kaimyninių kalbų.</a:t>
          </a:r>
          <a:endParaRPr lang="en-US"/>
        </a:p>
      </dgm:t>
    </dgm:pt>
    <dgm:pt modelId="{CEF00B40-6801-42C1-B0A2-B8F95105D25C}" type="parTrans" cxnId="{F3D9B8F5-1756-4A6E-BAF0-66EA88AEC0C4}">
      <dgm:prSet/>
      <dgm:spPr/>
      <dgm:t>
        <a:bodyPr/>
        <a:lstStyle/>
        <a:p>
          <a:endParaRPr lang="en-US"/>
        </a:p>
      </dgm:t>
    </dgm:pt>
    <dgm:pt modelId="{9E6798B9-FEDE-4BCB-BDE1-15A240355264}" type="sibTrans" cxnId="{F3D9B8F5-1756-4A6E-BAF0-66EA88AEC0C4}">
      <dgm:prSet/>
      <dgm:spPr/>
      <dgm:t>
        <a:bodyPr/>
        <a:lstStyle/>
        <a:p>
          <a:endParaRPr lang="en-US"/>
        </a:p>
      </dgm:t>
    </dgm:pt>
    <dgm:pt modelId="{0476522E-052B-45BF-A5B9-B3ABA487722F}">
      <dgm:prSet/>
      <dgm:spPr/>
      <dgm:t>
        <a:bodyPr/>
        <a:lstStyle/>
        <a:p>
          <a:r>
            <a:rPr lang="lt-LT" b="1" dirty="0"/>
            <a:t>Pagal kilmę </a:t>
          </a:r>
          <a:r>
            <a:rPr lang="lt-LT" dirty="0"/>
            <a:t>skirstomi į: </a:t>
          </a:r>
          <a:r>
            <a:rPr lang="lt-LT" u="sng" dirty="0"/>
            <a:t>slavizmus</a:t>
          </a:r>
          <a:r>
            <a:rPr lang="lt-LT" dirty="0"/>
            <a:t> (agurkas, blynas, knyga)</a:t>
          </a:r>
          <a:r>
            <a:rPr lang="lt-LT" u="sng" dirty="0"/>
            <a:t>, germanizmus</a:t>
          </a:r>
          <a:r>
            <a:rPr lang="lt-LT" dirty="0"/>
            <a:t> (kunigas, pinigas, bulius).</a:t>
          </a:r>
          <a:endParaRPr lang="en-US" dirty="0"/>
        </a:p>
      </dgm:t>
    </dgm:pt>
    <dgm:pt modelId="{83473ED1-AD4A-4504-9C0F-4E41AA60567F}" type="parTrans" cxnId="{F48F5D0A-C29E-4144-B5DA-5629711CDCF9}">
      <dgm:prSet/>
      <dgm:spPr/>
      <dgm:t>
        <a:bodyPr/>
        <a:lstStyle/>
        <a:p>
          <a:endParaRPr lang="en-US"/>
        </a:p>
      </dgm:t>
    </dgm:pt>
    <dgm:pt modelId="{526A49B3-7F63-47E0-AC4B-A07151DC24C4}" type="sibTrans" cxnId="{F48F5D0A-C29E-4144-B5DA-5629711CDCF9}">
      <dgm:prSet/>
      <dgm:spPr/>
      <dgm:t>
        <a:bodyPr/>
        <a:lstStyle/>
        <a:p>
          <a:endParaRPr lang="en-US"/>
        </a:p>
      </dgm:t>
    </dgm:pt>
    <dgm:pt modelId="{6EDF1193-761D-49DB-8D08-28D8AF127EF2}">
      <dgm:prSet/>
      <dgm:spPr/>
      <dgm:t>
        <a:bodyPr/>
        <a:lstStyle/>
        <a:p>
          <a:r>
            <a:rPr lang="lt-LT" b="1"/>
            <a:t>Pagal asimiliavimosi laipsnį </a:t>
          </a:r>
          <a:r>
            <a:rPr lang="lt-LT"/>
            <a:t>lietuvių kalbos skoliniai skirstomi į tris grupes: </a:t>
          </a:r>
          <a:endParaRPr lang="en-US"/>
        </a:p>
      </dgm:t>
    </dgm:pt>
    <dgm:pt modelId="{B9F24B41-6C1E-454C-AE0D-473241959D56}" type="parTrans" cxnId="{6190AA78-C7B6-44F6-AA64-6604E1FF68B1}">
      <dgm:prSet/>
      <dgm:spPr/>
      <dgm:t>
        <a:bodyPr/>
        <a:lstStyle/>
        <a:p>
          <a:endParaRPr lang="en-US"/>
        </a:p>
      </dgm:t>
    </dgm:pt>
    <dgm:pt modelId="{3E0B8310-0161-4D06-865C-BCF93B982DBE}" type="sibTrans" cxnId="{6190AA78-C7B6-44F6-AA64-6604E1FF68B1}">
      <dgm:prSet/>
      <dgm:spPr/>
      <dgm:t>
        <a:bodyPr/>
        <a:lstStyle/>
        <a:p>
          <a:endParaRPr lang="en-US"/>
        </a:p>
      </dgm:t>
    </dgm:pt>
    <dgm:pt modelId="{33214EE4-1F56-4C86-97FD-0B1573F6D336}">
      <dgm:prSet/>
      <dgm:spPr/>
      <dgm:t>
        <a:bodyPr/>
        <a:lstStyle/>
        <a:p>
          <a:r>
            <a:rPr lang="lt-LT" dirty="0"/>
            <a:t>1. Tikruosius skolinius - įeina į pagrindinį bendrinės kalbos žodyno fondą, suvokiami kaip savi.</a:t>
          </a:r>
          <a:endParaRPr lang="en-US" dirty="0"/>
        </a:p>
      </dgm:t>
    </dgm:pt>
    <dgm:pt modelId="{BE55263A-1681-424E-BCB3-7DFB44940983}" type="parTrans" cxnId="{8D01219F-A6EF-4EE4-9144-51D8519A47B6}">
      <dgm:prSet/>
      <dgm:spPr/>
      <dgm:t>
        <a:bodyPr/>
        <a:lstStyle/>
        <a:p>
          <a:endParaRPr lang="en-US"/>
        </a:p>
      </dgm:t>
    </dgm:pt>
    <dgm:pt modelId="{1F43B239-0E87-4E32-ACE7-490384FDD609}" type="sibTrans" cxnId="{8D01219F-A6EF-4EE4-9144-51D8519A47B6}">
      <dgm:prSet/>
      <dgm:spPr/>
      <dgm:t>
        <a:bodyPr/>
        <a:lstStyle/>
        <a:p>
          <a:endParaRPr lang="en-US"/>
        </a:p>
      </dgm:t>
    </dgm:pt>
    <dgm:pt modelId="{8BC1F0C3-2672-4E7E-9383-B3879A050514}">
      <dgm:prSet/>
      <dgm:spPr/>
      <dgm:t>
        <a:bodyPr/>
        <a:lstStyle/>
        <a:p>
          <a:r>
            <a:rPr lang="lt-LT"/>
            <a:t>2.</a:t>
          </a:r>
          <a:r>
            <a:rPr lang="lt-LT" i="1"/>
            <a:t> </a:t>
          </a:r>
          <a:r>
            <a:rPr lang="lt-LT"/>
            <a:t>Tarptautinius žodžius - aiškiai suvokiami kaip svetimos kilmės žodžiai</a:t>
          </a:r>
          <a:r>
            <a:rPr lang="lt-LT" i="1"/>
            <a:t>.</a:t>
          </a:r>
          <a:endParaRPr lang="en-US"/>
        </a:p>
      </dgm:t>
    </dgm:pt>
    <dgm:pt modelId="{88F69A8E-EC55-417C-AE04-9BF37F4C0182}" type="parTrans" cxnId="{716B638B-3991-49B7-8928-AD62E06CF0D7}">
      <dgm:prSet/>
      <dgm:spPr/>
      <dgm:t>
        <a:bodyPr/>
        <a:lstStyle/>
        <a:p>
          <a:endParaRPr lang="en-US"/>
        </a:p>
      </dgm:t>
    </dgm:pt>
    <dgm:pt modelId="{274A714A-2EA7-4EFA-A02A-0161E492A604}" type="sibTrans" cxnId="{716B638B-3991-49B7-8928-AD62E06CF0D7}">
      <dgm:prSet/>
      <dgm:spPr/>
      <dgm:t>
        <a:bodyPr/>
        <a:lstStyle/>
        <a:p>
          <a:endParaRPr lang="en-US"/>
        </a:p>
      </dgm:t>
    </dgm:pt>
    <dgm:pt modelId="{2818031A-469F-41C1-88A4-C53480A59ED0}">
      <dgm:prSet/>
      <dgm:spPr/>
      <dgm:t>
        <a:bodyPr/>
        <a:lstStyle/>
        <a:p>
          <a:r>
            <a:rPr lang="lt-LT" dirty="0"/>
            <a:t>3. Svetimybes (barbarizmus) - neatitinka bendrinės kalbos normų ir lieka už jos ribų. Bendrinėje kalboje visi jie turi pakaitalus. </a:t>
          </a:r>
          <a:endParaRPr lang="en-US" dirty="0"/>
        </a:p>
      </dgm:t>
    </dgm:pt>
    <dgm:pt modelId="{3EDB6CA6-5682-4947-9698-CA8034BC2E32}" type="parTrans" cxnId="{1AFEB802-7EC3-4BF1-AA4B-5FDB829CE1A4}">
      <dgm:prSet/>
      <dgm:spPr/>
      <dgm:t>
        <a:bodyPr/>
        <a:lstStyle/>
        <a:p>
          <a:endParaRPr lang="en-US"/>
        </a:p>
      </dgm:t>
    </dgm:pt>
    <dgm:pt modelId="{1313E79B-FDF0-4ED0-97B9-ECD3A30B3296}" type="sibTrans" cxnId="{1AFEB802-7EC3-4BF1-AA4B-5FDB829CE1A4}">
      <dgm:prSet/>
      <dgm:spPr/>
      <dgm:t>
        <a:bodyPr/>
        <a:lstStyle/>
        <a:p>
          <a:endParaRPr lang="en-US"/>
        </a:p>
      </dgm:t>
    </dgm:pt>
    <dgm:pt modelId="{4B5EA92C-293A-4155-9767-DEAC920E10B9}" type="pres">
      <dgm:prSet presAssocID="{FE1F275C-F175-4AA2-A306-3FB045FACF53}" presName="vert0" presStyleCnt="0">
        <dgm:presLayoutVars>
          <dgm:dir/>
          <dgm:animOne val="branch"/>
          <dgm:animLvl val="lvl"/>
        </dgm:presLayoutVars>
      </dgm:prSet>
      <dgm:spPr/>
    </dgm:pt>
    <dgm:pt modelId="{569B0D86-55CB-40CC-BF05-269B56530798}" type="pres">
      <dgm:prSet presAssocID="{D520F722-0ADA-463F-836F-9FDC46233230}" presName="thickLine" presStyleLbl="alignNode1" presStyleIdx="0" presStyleCnt="6"/>
      <dgm:spPr/>
    </dgm:pt>
    <dgm:pt modelId="{CCAC4375-C271-4E27-B6C1-B10B3C568452}" type="pres">
      <dgm:prSet presAssocID="{D520F722-0ADA-463F-836F-9FDC46233230}" presName="horz1" presStyleCnt="0"/>
      <dgm:spPr/>
    </dgm:pt>
    <dgm:pt modelId="{C606FD72-4449-4C2D-AC22-393E88D83B3D}" type="pres">
      <dgm:prSet presAssocID="{D520F722-0ADA-463F-836F-9FDC46233230}" presName="tx1" presStyleLbl="revTx" presStyleIdx="0" presStyleCnt="6"/>
      <dgm:spPr/>
    </dgm:pt>
    <dgm:pt modelId="{83C9844F-D266-4E09-99BB-A3610E036183}" type="pres">
      <dgm:prSet presAssocID="{D520F722-0ADA-463F-836F-9FDC46233230}" presName="vert1" presStyleCnt="0"/>
      <dgm:spPr/>
    </dgm:pt>
    <dgm:pt modelId="{3A496F7B-A39D-4271-8BE2-836832E6667D}" type="pres">
      <dgm:prSet presAssocID="{0476522E-052B-45BF-A5B9-B3ABA487722F}" presName="thickLine" presStyleLbl="alignNode1" presStyleIdx="1" presStyleCnt="6"/>
      <dgm:spPr/>
    </dgm:pt>
    <dgm:pt modelId="{CB9BCB6B-16DE-40EF-8989-F6360183BCE5}" type="pres">
      <dgm:prSet presAssocID="{0476522E-052B-45BF-A5B9-B3ABA487722F}" presName="horz1" presStyleCnt="0"/>
      <dgm:spPr/>
    </dgm:pt>
    <dgm:pt modelId="{6E61A79B-6FCD-4EAC-8DDF-D230283FED94}" type="pres">
      <dgm:prSet presAssocID="{0476522E-052B-45BF-A5B9-B3ABA487722F}" presName="tx1" presStyleLbl="revTx" presStyleIdx="1" presStyleCnt="6"/>
      <dgm:spPr/>
    </dgm:pt>
    <dgm:pt modelId="{1F85090A-9F1A-4A44-B4E7-D2F9F9DEA883}" type="pres">
      <dgm:prSet presAssocID="{0476522E-052B-45BF-A5B9-B3ABA487722F}" presName="vert1" presStyleCnt="0"/>
      <dgm:spPr/>
    </dgm:pt>
    <dgm:pt modelId="{739A0F7A-936E-4FFC-9161-3B37B3A569A1}" type="pres">
      <dgm:prSet presAssocID="{6EDF1193-761D-49DB-8D08-28D8AF127EF2}" presName="thickLine" presStyleLbl="alignNode1" presStyleIdx="2" presStyleCnt="6"/>
      <dgm:spPr/>
    </dgm:pt>
    <dgm:pt modelId="{C12079CE-D0FA-4A1A-B3F2-375B6811AD53}" type="pres">
      <dgm:prSet presAssocID="{6EDF1193-761D-49DB-8D08-28D8AF127EF2}" presName="horz1" presStyleCnt="0"/>
      <dgm:spPr/>
    </dgm:pt>
    <dgm:pt modelId="{854AE189-A9BE-439C-B808-66717FEB8BDB}" type="pres">
      <dgm:prSet presAssocID="{6EDF1193-761D-49DB-8D08-28D8AF127EF2}" presName="tx1" presStyleLbl="revTx" presStyleIdx="2" presStyleCnt="6"/>
      <dgm:spPr/>
    </dgm:pt>
    <dgm:pt modelId="{505C4936-458B-4DDF-9563-F8EF779E0787}" type="pres">
      <dgm:prSet presAssocID="{6EDF1193-761D-49DB-8D08-28D8AF127EF2}" presName="vert1" presStyleCnt="0"/>
      <dgm:spPr/>
    </dgm:pt>
    <dgm:pt modelId="{D8543C93-A03A-4C47-B096-8E4DBB536B29}" type="pres">
      <dgm:prSet presAssocID="{33214EE4-1F56-4C86-97FD-0B1573F6D336}" presName="thickLine" presStyleLbl="alignNode1" presStyleIdx="3" presStyleCnt="6"/>
      <dgm:spPr/>
    </dgm:pt>
    <dgm:pt modelId="{3F4ECE54-2318-43AE-8FC7-21BB146C8B35}" type="pres">
      <dgm:prSet presAssocID="{33214EE4-1F56-4C86-97FD-0B1573F6D336}" presName="horz1" presStyleCnt="0"/>
      <dgm:spPr/>
    </dgm:pt>
    <dgm:pt modelId="{CE19DF10-1209-4FB0-A259-2B735E74CB17}" type="pres">
      <dgm:prSet presAssocID="{33214EE4-1F56-4C86-97FD-0B1573F6D336}" presName="tx1" presStyleLbl="revTx" presStyleIdx="3" presStyleCnt="6"/>
      <dgm:spPr/>
    </dgm:pt>
    <dgm:pt modelId="{0219D6B5-64C5-4D7E-97C1-4A8ED8166654}" type="pres">
      <dgm:prSet presAssocID="{33214EE4-1F56-4C86-97FD-0B1573F6D336}" presName="vert1" presStyleCnt="0"/>
      <dgm:spPr/>
    </dgm:pt>
    <dgm:pt modelId="{BACBEFC9-1498-43C6-9A01-567635BC5218}" type="pres">
      <dgm:prSet presAssocID="{8BC1F0C3-2672-4E7E-9383-B3879A050514}" presName="thickLine" presStyleLbl="alignNode1" presStyleIdx="4" presStyleCnt="6"/>
      <dgm:spPr/>
    </dgm:pt>
    <dgm:pt modelId="{CBDB39C6-91C6-4993-B0CD-1A463058D6BD}" type="pres">
      <dgm:prSet presAssocID="{8BC1F0C3-2672-4E7E-9383-B3879A050514}" presName="horz1" presStyleCnt="0"/>
      <dgm:spPr/>
    </dgm:pt>
    <dgm:pt modelId="{D4F9775B-068F-458E-BCD3-5EAC15BDF486}" type="pres">
      <dgm:prSet presAssocID="{8BC1F0C3-2672-4E7E-9383-B3879A050514}" presName="tx1" presStyleLbl="revTx" presStyleIdx="4" presStyleCnt="6"/>
      <dgm:spPr/>
    </dgm:pt>
    <dgm:pt modelId="{47CF4003-FB61-46FB-8A73-B4E83F83FFDB}" type="pres">
      <dgm:prSet presAssocID="{8BC1F0C3-2672-4E7E-9383-B3879A050514}" presName="vert1" presStyleCnt="0"/>
      <dgm:spPr/>
    </dgm:pt>
    <dgm:pt modelId="{3E99C5D5-77C7-4AF1-B96E-6685ACCA7718}" type="pres">
      <dgm:prSet presAssocID="{2818031A-469F-41C1-88A4-C53480A59ED0}" presName="thickLine" presStyleLbl="alignNode1" presStyleIdx="5" presStyleCnt="6"/>
      <dgm:spPr/>
    </dgm:pt>
    <dgm:pt modelId="{5F177DE8-196D-4025-BD58-7E3258FA72A7}" type="pres">
      <dgm:prSet presAssocID="{2818031A-469F-41C1-88A4-C53480A59ED0}" presName="horz1" presStyleCnt="0"/>
      <dgm:spPr/>
    </dgm:pt>
    <dgm:pt modelId="{A1745486-C138-4253-AB85-7E57E719968B}" type="pres">
      <dgm:prSet presAssocID="{2818031A-469F-41C1-88A4-C53480A59ED0}" presName="tx1" presStyleLbl="revTx" presStyleIdx="5" presStyleCnt="6"/>
      <dgm:spPr/>
    </dgm:pt>
    <dgm:pt modelId="{8AC90ED2-FBC6-491A-8928-B8B11AF1BB5F}" type="pres">
      <dgm:prSet presAssocID="{2818031A-469F-41C1-88A4-C53480A59ED0}" presName="vert1" presStyleCnt="0"/>
      <dgm:spPr/>
    </dgm:pt>
  </dgm:ptLst>
  <dgm:cxnLst>
    <dgm:cxn modelId="{6D91C701-0C42-45B6-9F7B-353E7832CAE3}" type="presOf" srcId="{D520F722-0ADA-463F-836F-9FDC46233230}" destId="{C606FD72-4449-4C2D-AC22-393E88D83B3D}" srcOrd="0" destOrd="0" presId="urn:microsoft.com/office/officeart/2008/layout/LinedList"/>
    <dgm:cxn modelId="{1AFEB802-7EC3-4BF1-AA4B-5FDB829CE1A4}" srcId="{FE1F275C-F175-4AA2-A306-3FB045FACF53}" destId="{2818031A-469F-41C1-88A4-C53480A59ED0}" srcOrd="5" destOrd="0" parTransId="{3EDB6CA6-5682-4947-9698-CA8034BC2E32}" sibTransId="{1313E79B-FDF0-4ED0-97B9-ECD3A30B3296}"/>
    <dgm:cxn modelId="{F48F5D0A-C29E-4144-B5DA-5629711CDCF9}" srcId="{FE1F275C-F175-4AA2-A306-3FB045FACF53}" destId="{0476522E-052B-45BF-A5B9-B3ABA487722F}" srcOrd="1" destOrd="0" parTransId="{83473ED1-AD4A-4504-9C0F-4E41AA60567F}" sibTransId="{526A49B3-7F63-47E0-AC4B-A07151DC24C4}"/>
    <dgm:cxn modelId="{3CE74B18-5EAA-4A97-AEB8-089D49A1AB1D}" type="presOf" srcId="{6EDF1193-761D-49DB-8D08-28D8AF127EF2}" destId="{854AE189-A9BE-439C-B808-66717FEB8BDB}" srcOrd="0" destOrd="0" presId="urn:microsoft.com/office/officeart/2008/layout/LinedList"/>
    <dgm:cxn modelId="{ABAF5E3C-5B9A-41C0-A4BE-D30F5C820935}" type="presOf" srcId="{8BC1F0C3-2672-4E7E-9383-B3879A050514}" destId="{D4F9775B-068F-458E-BCD3-5EAC15BDF486}" srcOrd="0" destOrd="0" presId="urn:microsoft.com/office/officeart/2008/layout/LinedList"/>
    <dgm:cxn modelId="{8B032A52-CB2B-413D-9EFB-7AC80591B856}" type="presOf" srcId="{FE1F275C-F175-4AA2-A306-3FB045FACF53}" destId="{4B5EA92C-293A-4155-9767-DEAC920E10B9}" srcOrd="0" destOrd="0" presId="urn:microsoft.com/office/officeart/2008/layout/LinedList"/>
    <dgm:cxn modelId="{6190AA78-C7B6-44F6-AA64-6604E1FF68B1}" srcId="{FE1F275C-F175-4AA2-A306-3FB045FACF53}" destId="{6EDF1193-761D-49DB-8D08-28D8AF127EF2}" srcOrd="2" destOrd="0" parTransId="{B9F24B41-6C1E-454C-AE0D-473241959D56}" sibTransId="{3E0B8310-0161-4D06-865C-BCF93B982DBE}"/>
    <dgm:cxn modelId="{06515889-508C-4180-9B4E-54EFC5D9C821}" type="presOf" srcId="{33214EE4-1F56-4C86-97FD-0B1573F6D336}" destId="{CE19DF10-1209-4FB0-A259-2B735E74CB17}" srcOrd="0" destOrd="0" presId="urn:microsoft.com/office/officeart/2008/layout/LinedList"/>
    <dgm:cxn modelId="{716B638B-3991-49B7-8928-AD62E06CF0D7}" srcId="{FE1F275C-F175-4AA2-A306-3FB045FACF53}" destId="{8BC1F0C3-2672-4E7E-9383-B3879A050514}" srcOrd="4" destOrd="0" parTransId="{88F69A8E-EC55-417C-AE04-9BF37F4C0182}" sibTransId="{274A714A-2EA7-4EFA-A02A-0161E492A604}"/>
    <dgm:cxn modelId="{8D01219F-A6EF-4EE4-9144-51D8519A47B6}" srcId="{FE1F275C-F175-4AA2-A306-3FB045FACF53}" destId="{33214EE4-1F56-4C86-97FD-0B1573F6D336}" srcOrd="3" destOrd="0" parTransId="{BE55263A-1681-424E-BCB3-7DFB44940983}" sibTransId="{1F43B239-0E87-4E32-ACE7-490384FDD609}"/>
    <dgm:cxn modelId="{E75668A5-A92D-4B70-B786-17820A93C692}" type="presOf" srcId="{0476522E-052B-45BF-A5B9-B3ABA487722F}" destId="{6E61A79B-6FCD-4EAC-8DDF-D230283FED94}" srcOrd="0" destOrd="0" presId="urn:microsoft.com/office/officeart/2008/layout/LinedList"/>
    <dgm:cxn modelId="{94BA12E3-4547-4A36-9731-671A2F5DA2BD}" type="presOf" srcId="{2818031A-469F-41C1-88A4-C53480A59ED0}" destId="{A1745486-C138-4253-AB85-7E57E719968B}" srcOrd="0" destOrd="0" presId="urn:microsoft.com/office/officeart/2008/layout/LinedList"/>
    <dgm:cxn modelId="{F3D9B8F5-1756-4A6E-BAF0-66EA88AEC0C4}" srcId="{FE1F275C-F175-4AA2-A306-3FB045FACF53}" destId="{D520F722-0ADA-463F-836F-9FDC46233230}" srcOrd="0" destOrd="0" parTransId="{CEF00B40-6801-42C1-B0A2-B8F95105D25C}" sibTransId="{9E6798B9-FEDE-4BCB-BDE1-15A240355264}"/>
    <dgm:cxn modelId="{641BBB87-03D2-468B-8C87-0F981D125457}" type="presParOf" srcId="{4B5EA92C-293A-4155-9767-DEAC920E10B9}" destId="{569B0D86-55CB-40CC-BF05-269B56530798}" srcOrd="0" destOrd="0" presId="urn:microsoft.com/office/officeart/2008/layout/LinedList"/>
    <dgm:cxn modelId="{223F26B6-42AF-4608-985D-B5D0ACC41CD8}" type="presParOf" srcId="{4B5EA92C-293A-4155-9767-DEAC920E10B9}" destId="{CCAC4375-C271-4E27-B6C1-B10B3C568452}" srcOrd="1" destOrd="0" presId="urn:microsoft.com/office/officeart/2008/layout/LinedList"/>
    <dgm:cxn modelId="{B72ECB70-1EA6-4989-A21E-C799B7AB932D}" type="presParOf" srcId="{CCAC4375-C271-4E27-B6C1-B10B3C568452}" destId="{C606FD72-4449-4C2D-AC22-393E88D83B3D}" srcOrd="0" destOrd="0" presId="urn:microsoft.com/office/officeart/2008/layout/LinedList"/>
    <dgm:cxn modelId="{E9D95DEC-C359-4879-8980-8CA6BBB219FA}" type="presParOf" srcId="{CCAC4375-C271-4E27-B6C1-B10B3C568452}" destId="{83C9844F-D266-4E09-99BB-A3610E036183}" srcOrd="1" destOrd="0" presId="urn:microsoft.com/office/officeart/2008/layout/LinedList"/>
    <dgm:cxn modelId="{05FFD1E5-83A2-4BB0-AE8C-31C725C21392}" type="presParOf" srcId="{4B5EA92C-293A-4155-9767-DEAC920E10B9}" destId="{3A496F7B-A39D-4271-8BE2-836832E6667D}" srcOrd="2" destOrd="0" presId="urn:microsoft.com/office/officeart/2008/layout/LinedList"/>
    <dgm:cxn modelId="{126FFD92-C5BB-4956-A880-2A442BEEB578}" type="presParOf" srcId="{4B5EA92C-293A-4155-9767-DEAC920E10B9}" destId="{CB9BCB6B-16DE-40EF-8989-F6360183BCE5}" srcOrd="3" destOrd="0" presId="urn:microsoft.com/office/officeart/2008/layout/LinedList"/>
    <dgm:cxn modelId="{0E2CB8CC-1428-4329-B423-9D94278979AA}" type="presParOf" srcId="{CB9BCB6B-16DE-40EF-8989-F6360183BCE5}" destId="{6E61A79B-6FCD-4EAC-8DDF-D230283FED94}" srcOrd="0" destOrd="0" presId="urn:microsoft.com/office/officeart/2008/layout/LinedList"/>
    <dgm:cxn modelId="{F2A05CC7-E031-4AA3-BFB7-FB4D13F0603F}" type="presParOf" srcId="{CB9BCB6B-16DE-40EF-8989-F6360183BCE5}" destId="{1F85090A-9F1A-4A44-B4E7-D2F9F9DEA883}" srcOrd="1" destOrd="0" presId="urn:microsoft.com/office/officeart/2008/layout/LinedList"/>
    <dgm:cxn modelId="{8B243023-F1CE-4634-B379-1C7BC19603E6}" type="presParOf" srcId="{4B5EA92C-293A-4155-9767-DEAC920E10B9}" destId="{739A0F7A-936E-4FFC-9161-3B37B3A569A1}" srcOrd="4" destOrd="0" presId="urn:microsoft.com/office/officeart/2008/layout/LinedList"/>
    <dgm:cxn modelId="{2170881B-F01A-4889-ABE7-83E6ABFD5D9B}" type="presParOf" srcId="{4B5EA92C-293A-4155-9767-DEAC920E10B9}" destId="{C12079CE-D0FA-4A1A-B3F2-375B6811AD53}" srcOrd="5" destOrd="0" presId="urn:microsoft.com/office/officeart/2008/layout/LinedList"/>
    <dgm:cxn modelId="{259DE4F8-A375-4A8B-A5DF-23AB599AA070}" type="presParOf" srcId="{C12079CE-D0FA-4A1A-B3F2-375B6811AD53}" destId="{854AE189-A9BE-439C-B808-66717FEB8BDB}" srcOrd="0" destOrd="0" presId="urn:microsoft.com/office/officeart/2008/layout/LinedList"/>
    <dgm:cxn modelId="{E9BD6448-869C-4459-AE9E-BD5A1815318D}" type="presParOf" srcId="{C12079CE-D0FA-4A1A-B3F2-375B6811AD53}" destId="{505C4936-458B-4DDF-9563-F8EF779E0787}" srcOrd="1" destOrd="0" presId="urn:microsoft.com/office/officeart/2008/layout/LinedList"/>
    <dgm:cxn modelId="{0E888F1C-1DEA-4677-B5CA-0382E70418CB}" type="presParOf" srcId="{4B5EA92C-293A-4155-9767-DEAC920E10B9}" destId="{D8543C93-A03A-4C47-B096-8E4DBB536B29}" srcOrd="6" destOrd="0" presId="urn:microsoft.com/office/officeart/2008/layout/LinedList"/>
    <dgm:cxn modelId="{D0C66EE3-9BE6-479F-A54F-4648FB6FA368}" type="presParOf" srcId="{4B5EA92C-293A-4155-9767-DEAC920E10B9}" destId="{3F4ECE54-2318-43AE-8FC7-21BB146C8B35}" srcOrd="7" destOrd="0" presId="urn:microsoft.com/office/officeart/2008/layout/LinedList"/>
    <dgm:cxn modelId="{A6ACA460-8AE5-4747-8C77-6427CC1BB964}" type="presParOf" srcId="{3F4ECE54-2318-43AE-8FC7-21BB146C8B35}" destId="{CE19DF10-1209-4FB0-A259-2B735E74CB17}" srcOrd="0" destOrd="0" presId="urn:microsoft.com/office/officeart/2008/layout/LinedList"/>
    <dgm:cxn modelId="{38581CD8-5DF6-4E86-B539-374C163E4EE0}" type="presParOf" srcId="{3F4ECE54-2318-43AE-8FC7-21BB146C8B35}" destId="{0219D6B5-64C5-4D7E-97C1-4A8ED8166654}" srcOrd="1" destOrd="0" presId="urn:microsoft.com/office/officeart/2008/layout/LinedList"/>
    <dgm:cxn modelId="{D2856BF6-FBE6-40B3-95E9-70FB5C82E090}" type="presParOf" srcId="{4B5EA92C-293A-4155-9767-DEAC920E10B9}" destId="{BACBEFC9-1498-43C6-9A01-567635BC5218}" srcOrd="8" destOrd="0" presId="urn:microsoft.com/office/officeart/2008/layout/LinedList"/>
    <dgm:cxn modelId="{671A39A4-01BE-4BD8-A156-6324B7F79049}" type="presParOf" srcId="{4B5EA92C-293A-4155-9767-DEAC920E10B9}" destId="{CBDB39C6-91C6-4993-B0CD-1A463058D6BD}" srcOrd="9" destOrd="0" presId="urn:microsoft.com/office/officeart/2008/layout/LinedList"/>
    <dgm:cxn modelId="{29E13898-3D10-4E8A-8DDE-A086308CCA35}" type="presParOf" srcId="{CBDB39C6-91C6-4993-B0CD-1A463058D6BD}" destId="{D4F9775B-068F-458E-BCD3-5EAC15BDF486}" srcOrd="0" destOrd="0" presId="urn:microsoft.com/office/officeart/2008/layout/LinedList"/>
    <dgm:cxn modelId="{A7E81B79-D60B-4796-A4A4-D48875726483}" type="presParOf" srcId="{CBDB39C6-91C6-4993-B0CD-1A463058D6BD}" destId="{47CF4003-FB61-46FB-8A73-B4E83F83FFDB}" srcOrd="1" destOrd="0" presId="urn:microsoft.com/office/officeart/2008/layout/LinedList"/>
    <dgm:cxn modelId="{28B5C520-E733-4569-A0AF-BEE023D36ACB}" type="presParOf" srcId="{4B5EA92C-293A-4155-9767-DEAC920E10B9}" destId="{3E99C5D5-77C7-4AF1-B96E-6685ACCA7718}" srcOrd="10" destOrd="0" presId="urn:microsoft.com/office/officeart/2008/layout/LinedList"/>
    <dgm:cxn modelId="{4DEA0801-8CB8-4174-AF32-784B267A278C}" type="presParOf" srcId="{4B5EA92C-293A-4155-9767-DEAC920E10B9}" destId="{5F177DE8-196D-4025-BD58-7E3258FA72A7}" srcOrd="11" destOrd="0" presId="urn:microsoft.com/office/officeart/2008/layout/LinedList"/>
    <dgm:cxn modelId="{CCA7304B-6F54-4941-830A-142A5D4A8887}" type="presParOf" srcId="{5F177DE8-196D-4025-BD58-7E3258FA72A7}" destId="{A1745486-C138-4253-AB85-7E57E719968B}" srcOrd="0" destOrd="0" presId="urn:microsoft.com/office/officeart/2008/layout/LinedList"/>
    <dgm:cxn modelId="{13F55701-51EB-4F31-B266-F84DC7E1712C}" type="presParOf" srcId="{5F177DE8-196D-4025-BD58-7E3258FA72A7}" destId="{8AC90ED2-FBC6-491A-8928-B8B11AF1BB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D776D1-6D07-4B0D-B08A-7050634589F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7763F44-91D7-4724-937C-613C509CA8BA}">
      <dgm:prSet/>
      <dgm:spPr/>
      <dgm:t>
        <a:bodyPr/>
        <a:lstStyle/>
        <a:p>
          <a:r>
            <a:rPr lang="lt-LT"/>
            <a:t>Vadovėlis </a:t>
          </a:r>
          <a:r>
            <a:rPr lang="en-US"/>
            <a:t>62 psl.- 63 psl.</a:t>
          </a:r>
        </a:p>
      </dgm:t>
    </dgm:pt>
    <dgm:pt modelId="{12DEC5AF-46DF-44AB-B246-8AFD1A642FD1}" type="parTrans" cxnId="{E1E5B809-5208-4ED9-8468-B06AF9913D82}">
      <dgm:prSet/>
      <dgm:spPr/>
      <dgm:t>
        <a:bodyPr/>
        <a:lstStyle/>
        <a:p>
          <a:endParaRPr lang="en-US"/>
        </a:p>
      </dgm:t>
    </dgm:pt>
    <dgm:pt modelId="{1B99D7D5-8903-492A-ADFC-07C5AD04C91E}" type="sibTrans" cxnId="{E1E5B809-5208-4ED9-8468-B06AF9913D82}">
      <dgm:prSet/>
      <dgm:spPr/>
      <dgm:t>
        <a:bodyPr/>
        <a:lstStyle/>
        <a:p>
          <a:endParaRPr lang="en-US"/>
        </a:p>
      </dgm:t>
    </dgm:pt>
    <dgm:pt modelId="{78F4231E-DD70-44B5-A10B-D8AB20115FC9}">
      <dgm:prSet/>
      <dgm:spPr/>
      <dgm:t>
        <a:bodyPr/>
        <a:lstStyle/>
        <a:p>
          <a:r>
            <a:rPr lang="en-US"/>
            <a:t>Ra</a:t>
          </a:r>
          <a:r>
            <a:rPr lang="lt-LT"/>
            <a:t>š</a:t>
          </a:r>
          <a:r>
            <a:rPr lang="en-US"/>
            <a:t>tu 64 psl. 15.1</a:t>
          </a:r>
        </a:p>
      </dgm:t>
    </dgm:pt>
    <dgm:pt modelId="{0B699648-CDF6-4959-90EB-D04BB86FCD7D}" type="parTrans" cxnId="{501597E4-0857-4EA3-8F8A-F29D1CDD73C1}">
      <dgm:prSet/>
      <dgm:spPr/>
      <dgm:t>
        <a:bodyPr/>
        <a:lstStyle/>
        <a:p>
          <a:endParaRPr lang="en-US"/>
        </a:p>
      </dgm:t>
    </dgm:pt>
    <dgm:pt modelId="{A59A70B2-8DF8-4E2A-BC96-35C1017C88B2}" type="sibTrans" cxnId="{501597E4-0857-4EA3-8F8A-F29D1CDD73C1}">
      <dgm:prSet/>
      <dgm:spPr/>
      <dgm:t>
        <a:bodyPr/>
        <a:lstStyle/>
        <a:p>
          <a:endParaRPr lang="en-US"/>
        </a:p>
      </dgm:t>
    </dgm:pt>
    <dgm:pt modelId="{A2AB4347-434E-479B-BBB1-1F39F2BE7310}" type="pres">
      <dgm:prSet presAssocID="{1ED776D1-6D07-4B0D-B08A-7050634589F0}" presName="linear" presStyleCnt="0">
        <dgm:presLayoutVars>
          <dgm:animLvl val="lvl"/>
          <dgm:resizeHandles val="exact"/>
        </dgm:presLayoutVars>
      </dgm:prSet>
      <dgm:spPr/>
    </dgm:pt>
    <dgm:pt modelId="{0CE5C9B4-9720-4DFB-8AE9-B6B74A4677E2}" type="pres">
      <dgm:prSet presAssocID="{97763F44-91D7-4724-937C-613C509CA8BA}" presName="parentText" presStyleLbl="node1" presStyleIdx="0" presStyleCnt="2">
        <dgm:presLayoutVars>
          <dgm:chMax val="0"/>
          <dgm:bulletEnabled val="1"/>
        </dgm:presLayoutVars>
      </dgm:prSet>
      <dgm:spPr/>
    </dgm:pt>
    <dgm:pt modelId="{FD02FE78-8043-45C9-953A-0623FCBA28D5}" type="pres">
      <dgm:prSet presAssocID="{1B99D7D5-8903-492A-ADFC-07C5AD04C91E}" presName="spacer" presStyleCnt="0"/>
      <dgm:spPr/>
    </dgm:pt>
    <dgm:pt modelId="{704B187A-2650-4DCD-B573-EDF5783E382A}" type="pres">
      <dgm:prSet presAssocID="{78F4231E-DD70-44B5-A10B-D8AB20115FC9}" presName="parentText" presStyleLbl="node1" presStyleIdx="1" presStyleCnt="2">
        <dgm:presLayoutVars>
          <dgm:chMax val="0"/>
          <dgm:bulletEnabled val="1"/>
        </dgm:presLayoutVars>
      </dgm:prSet>
      <dgm:spPr/>
    </dgm:pt>
  </dgm:ptLst>
  <dgm:cxnLst>
    <dgm:cxn modelId="{E1E5B809-5208-4ED9-8468-B06AF9913D82}" srcId="{1ED776D1-6D07-4B0D-B08A-7050634589F0}" destId="{97763F44-91D7-4724-937C-613C509CA8BA}" srcOrd="0" destOrd="0" parTransId="{12DEC5AF-46DF-44AB-B246-8AFD1A642FD1}" sibTransId="{1B99D7D5-8903-492A-ADFC-07C5AD04C91E}"/>
    <dgm:cxn modelId="{C1B1326E-602C-4B86-BC0A-5275E1BD24A0}" type="presOf" srcId="{1ED776D1-6D07-4B0D-B08A-7050634589F0}" destId="{A2AB4347-434E-479B-BBB1-1F39F2BE7310}" srcOrd="0" destOrd="0" presId="urn:microsoft.com/office/officeart/2005/8/layout/vList2"/>
    <dgm:cxn modelId="{4974A0B1-C4DC-4106-A1DB-984462739C6B}" type="presOf" srcId="{78F4231E-DD70-44B5-A10B-D8AB20115FC9}" destId="{704B187A-2650-4DCD-B573-EDF5783E382A}" srcOrd="0" destOrd="0" presId="urn:microsoft.com/office/officeart/2005/8/layout/vList2"/>
    <dgm:cxn modelId="{62F7CEDF-E47D-4BAD-A409-3C0CA2AFA80E}" type="presOf" srcId="{97763F44-91D7-4724-937C-613C509CA8BA}" destId="{0CE5C9B4-9720-4DFB-8AE9-B6B74A4677E2}" srcOrd="0" destOrd="0" presId="urn:microsoft.com/office/officeart/2005/8/layout/vList2"/>
    <dgm:cxn modelId="{501597E4-0857-4EA3-8F8A-F29D1CDD73C1}" srcId="{1ED776D1-6D07-4B0D-B08A-7050634589F0}" destId="{78F4231E-DD70-44B5-A10B-D8AB20115FC9}" srcOrd="1" destOrd="0" parTransId="{0B699648-CDF6-4959-90EB-D04BB86FCD7D}" sibTransId="{A59A70B2-8DF8-4E2A-BC96-35C1017C88B2}"/>
    <dgm:cxn modelId="{D02DCBE9-ED54-4FB6-B7CD-1C5FC6AF19F7}" type="presParOf" srcId="{A2AB4347-434E-479B-BBB1-1F39F2BE7310}" destId="{0CE5C9B4-9720-4DFB-8AE9-B6B74A4677E2}" srcOrd="0" destOrd="0" presId="urn:microsoft.com/office/officeart/2005/8/layout/vList2"/>
    <dgm:cxn modelId="{D2308731-7DB6-4550-AE64-455B2921B951}" type="presParOf" srcId="{A2AB4347-434E-479B-BBB1-1F39F2BE7310}" destId="{FD02FE78-8043-45C9-953A-0623FCBA28D5}" srcOrd="1" destOrd="0" presId="urn:microsoft.com/office/officeart/2005/8/layout/vList2"/>
    <dgm:cxn modelId="{FAFCE2B5-723F-4171-82C0-80F3A6F0FD56}" type="presParOf" srcId="{A2AB4347-434E-479B-BBB1-1F39F2BE7310}" destId="{704B187A-2650-4DCD-B573-EDF5783E382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202F2-2D7D-48EC-8D9C-80921C9D681D}">
      <dsp:nvSpPr>
        <dsp:cNvPr id="0" name=""/>
        <dsp:cNvSpPr/>
      </dsp:nvSpPr>
      <dsp:spPr>
        <a:xfrm>
          <a:off x="0" y="35267"/>
          <a:ext cx="4683949" cy="13386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a:t>Tarminė leksika, arba leksiniai dialektizmai, yra žodžiai, kurie žinomi tik apibrėžtos teritorijos tarmėms.</a:t>
          </a:r>
          <a:endParaRPr lang="en-US" sz="1900" kern="1200"/>
        </a:p>
      </dsp:txBody>
      <dsp:txXfrm>
        <a:off x="65348" y="100615"/>
        <a:ext cx="4553253" cy="1207966"/>
      </dsp:txXfrm>
    </dsp:sp>
    <dsp:sp modelId="{6B080E73-5976-4096-B352-E46DB5CE593C}">
      <dsp:nvSpPr>
        <dsp:cNvPr id="0" name=""/>
        <dsp:cNvSpPr/>
      </dsp:nvSpPr>
      <dsp:spPr>
        <a:xfrm>
          <a:off x="0" y="1428650"/>
          <a:ext cx="4683949" cy="133866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a:t>Leksiniai dialektizmai esti dviejų rūšių:</a:t>
          </a:r>
          <a:endParaRPr lang="en-US" sz="1900" kern="1200"/>
        </a:p>
      </dsp:txBody>
      <dsp:txXfrm>
        <a:off x="65348" y="1493998"/>
        <a:ext cx="4553253" cy="1207966"/>
      </dsp:txXfrm>
    </dsp:sp>
    <dsp:sp modelId="{3C5BEDB5-CDDC-437B-8789-0010C24643F5}">
      <dsp:nvSpPr>
        <dsp:cNvPr id="0" name=""/>
        <dsp:cNvSpPr/>
      </dsp:nvSpPr>
      <dsp:spPr>
        <a:xfrm>
          <a:off x="0" y="2822033"/>
          <a:ext cx="4683949" cy="133866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a:t>1. </a:t>
          </a:r>
          <a:r>
            <a:rPr lang="lt-LT" sz="1900" i="1" kern="1200"/>
            <a:t>tikrieji </a:t>
          </a:r>
          <a:r>
            <a:rPr lang="lt-LT" sz="1900" kern="1200"/>
            <a:t>leksiniai dialektizmai - tarmiški žodžiai, turintys šaknį, kurios visai nėra bendrinėje kalboje (</a:t>
          </a:r>
          <a:r>
            <a:rPr lang="lt-LT" sz="1900" i="1" kern="1200"/>
            <a:t>bengti</a:t>
          </a:r>
          <a:r>
            <a:rPr lang="lt-LT" sz="1900" kern="1200"/>
            <a:t> – baigti, </a:t>
          </a:r>
          <a:r>
            <a:rPr lang="lt-LT" sz="1900" i="1" kern="1200"/>
            <a:t>cyrulys</a:t>
          </a:r>
          <a:r>
            <a:rPr lang="lt-LT" sz="1900" kern="1200"/>
            <a:t> – vyturys).</a:t>
          </a:r>
          <a:endParaRPr lang="en-US" sz="1900" kern="1200"/>
        </a:p>
      </dsp:txBody>
      <dsp:txXfrm>
        <a:off x="65348" y="2887381"/>
        <a:ext cx="4553253" cy="1207966"/>
      </dsp:txXfrm>
    </dsp:sp>
    <dsp:sp modelId="{208D7C79-5256-435D-994F-29BFF0BDF42C}">
      <dsp:nvSpPr>
        <dsp:cNvPr id="0" name=""/>
        <dsp:cNvSpPr/>
      </dsp:nvSpPr>
      <dsp:spPr>
        <a:xfrm>
          <a:off x="0" y="4215416"/>
          <a:ext cx="4683949" cy="133866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a:t>2. </a:t>
          </a:r>
          <a:r>
            <a:rPr lang="lt-LT" sz="1900" i="1" kern="1200"/>
            <a:t>semantiniai </a:t>
          </a:r>
          <a:r>
            <a:rPr lang="lt-LT" sz="1900" kern="1200"/>
            <a:t>dialektizmai - žodžiai, kurie turi tik tarmei būdingą reikšmę (</a:t>
          </a:r>
          <a:r>
            <a:rPr lang="lt-LT" sz="1900" i="1" kern="1200"/>
            <a:t>brėkšti</a:t>
          </a:r>
          <a:r>
            <a:rPr lang="lt-LT" sz="1900" kern="1200"/>
            <a:t> – temti, </a:t>
          </a:r>
          <a:r>
            <a:rPr lang="lt-LT" sz="1900" i="1" kern="1200"/>
            <a:t>irklas</a:t>
          </a:r>
          <a:r>
            <a:rPr lang="lt-LT" sz="1900" kern="1200"/>
            <a:t> – laivelis).</a:t>
          </a:r>
          <a:endParaRPr lang="en-US" sz="1900" kern="1200"/>
        </a:p>
      </dsp:txBody>
      <dsp:txXfrm>
        <a:off x="65348" y="4280764"/>
        <a:ext cx="4553253" cy="1207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B0D86-55CB-40CC-BF05-269B56530798}">
      <dsp:nvSpPr>
        <dsp:cNvPr id="0" name=""/>
        <dsp:cNvSpPr/>
      </dsp:nvSpPr>
      <dsp:spPr>
        <a:xfrm>
          <a:off x="0" y="2729"/>
          <a:ext cx="81369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6FD72-4449-4C2D-AC22-393E88D83B3D}">
      <dsp:nvSpPr>
        <dsp:cNvPr id="0" name=""/>
        <dsp:cNvSpPr/>
      </dsp:nvSpPr>
      <dsp:spPr>
        <a:xfrm>
          <a:off x="0" y="2729"/>
          <a:ext cx="8136904"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b="1" kern="1200"/>
            <a:t>Skoliniai</a:t>
          </a:r>
          <a:r>
            <a:rPr lang="lt-LT" sz="2300" kern="1200"/>
            <a:t> yra svetimos kilmės žodžiai, įvairiu kontaktų (ekonominių, politinių, kultūrinių ir kt.) keliu atėję daugiausia iš kaimyninių kalbų.</a:t>
          </a:r>
          <a:endParaRPr lang="en-US" sz="2300" kern="1200"/>
        </a:p>
      </dsp:txBody>
      <dsp:txXfrm>
        <a:off x="0" y="2729"/>
        <a:ext cx="8136904" cy="930648"/>
      </dsp:txXfrm>
    </dsp:sp>
    <dsp:sp modelId="{3A496F7B-A39D-4271-8BE2-836832E6667D}">
      <dsp:nvSpPr>
        <dsp:cNvPr id="0" name=""/>
        <dsp:cNvSpPr/>
      </dsp:nvSpPr>
      <dsp:spPr>
        <a:xfrm>
          <a:off x="0" y="933377"/>
          <a:ext cx="8136904"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1A79B-6FCD-4EAC-8DDF-D230283FED94}">
      <dsp:nvSpPr>
        <dsp:cNvPr id="0" name=""/>
        <dsp:cNvSpPr/>
      </dsp:nvSpPr>
      <dsp:spPr>
        <a:xfrm>
          <a:off x="0" y="933377"/>
          <a:ext cx="8136904"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b="1" kern="1200" dirty="0"/>
            <a:t>Pagal kilmę </a:t>
          </a:r>
          <a:r>
            <a:rPr lang="lt-LT" sz="2300" kern="1200" dirty="0"/>
            <a:t>skirstomi į: </a:t>
          </a:r>
          <a:r>
            <a:rPr lang="lt-LT" sz="2300" u="sng" kern="1200" dirty="0"/>
            <a:t>slavizmus</a:t>
          </a:r>
          <a:r>
            <a:rPr lang="lt-LT" sz="2300" kern="1200" dirty="0"/>
            <a:t> (agurkas, blynas, knyga)</a:t>
          </a:r>
          <a:r>
            <a:rPr lang="lt-LT" sz="2300" u="sng" kern="1200" dirty="0"/>
            <a:t>, germanizmus</a:t>
          </a:r>
          <a:r>
            <a:rPr lang="lt-LT" sz="2300" kern="1200" dirty="0"/>
            <a:t> (kunigas, pinigas, bulius).</a:t>
          </a:r>
          <a:endParaRPr lang="en-US" sz="2300" kern="1200" dirty="0"/>
        </a:p>
      </dsp:txBody>
      <dsp:txXfrm>
        <a:off x="0" y="933377"/>
        <a:ext cx="8136904" cy="930648"/>
      </dsp:txXfrm>
    </dsp:sp>
    <dsp:sp modelId="{739A0F7A-936E-4FFC-9161-3B37B3A569A1}">
      <dsp:nvSpPr>
        <dsp:cNvPr id="0" name=""/>
        <dsp:cNvSpPr/>
      </dsp:nvSpPr>
      <dsp:spPr>
        <a:xfrm>
          <a:off x="0" y="1864025"/>
          <a:ext cx="8136904"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AE189-A9BE-439C-B808-66717FEB8BDB}">
      <dsp:nvSpPr>
        <dsp:cNvPr id="0" name=""/>
        <dsp:cNvSpPr/>
      </dsp:nvSpPr>
      <dsp:spPr>
        <a:xfrm>
          <a:off x="0" y="1864025"/>
          <a:ext cx="8136904"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b="1" kern="1200"/>
            <a:t>Pagal asimiliavimosi laipsnį </a:t>
          </a:r>
          <a:r>
            <a:rPr lang="lt-LT" sz="2300" kern="1200"/>
            <a:t>lietuvių kalbos skoliniai skirstomi į tris grupes: </a:t>
          </a:r>
          <a:endParaRPr lang="en-US" sz="2300" kern="1200"/>
        </a:p>
      </dsp:txBody>
      <dsp:txXfrm>
        <a:off x="0" y="1864025"/>
        <a:ext cx="8136904" cy="930648"/>
      </dsp:txXfrm>
    </dsp:sp>
    <dsp:sp modelId="{D8543C93-A03A-4C47-B096-8E4DBB536B29}">
      <dsp:nvSpPr>
        <dsp:cNvPr id="0" name=""/>
        <dsp:cNvSpPr/>
      </dsp:nvSpPr>
      <dsp:spPr>
        <a:xfrm>
          <a:off x="0" y="2794673"/>
          <a:ext cx="8136904"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9DF10-1209-4FB0-A259-2B735E74CB17}">
      <dsp:nvSpPr>
        <dsp:cNvPr id="0" name=""/>
        <dsp:cNvSpPr/>
      </dsp:nvSpPr>
      <dsp:spPr>
        <a:xfrm>
          <a:off x="0" y="2794673"/>
          <a:ext cx="8136904"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dirty="0"/>
            <a:t>1. Tikruosius skolinius - įeina į pagrindinį bendrinės kalbos žodyno fondą, suvokiami kaip savi.</a:t>
          </a:r>
          <a:endParaRPr lang="en-US" sz="2300" kern="1200" dirty="0"/>
        </a:p>
      </dsp:txBody>
      <dsp:txXfrm>
        <a:off x="0" y="2794673"/>
        <a:ext cx="8136904" cy="930648"/>
      </dsp:txXfrm>
    </dsp:sp>
    <dsp:sp modelId="{BACBEFC9-1498-43C6-9A01-567635BC5218}">
      <dsp:nvSpPr>
        <dsp:cNvPr id="0" name=""/>
        <dsp:cNvSpPr/>
      </dsp:nvSpPr>
      <dsp:spPr>
        <a:xfrm>
          <a:off x="0" y="3725321"/>
          <a:ext cx="8136904"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F9775B-068F-458E-BCD3-5EAC15BDF486}">
      <dsp:nvSpPr>
        <dsp:cNvPr id="0" name=""/>
        <dsp:cNvSpPr/>
      </dsp:nvSpPr>
      <dsp:spPr>
        <a:xfrm>
          <a:off x="0" y="3725321"/>
          <a:ext cx="8136904"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a:t>2.</a:t>
          </a:r>
          <a:r>
            <a:rPr lang="lt-LT" sz="2300" i="1" kern="1200"/>
            <a:t> </a:t>
          </a:r>
          <a:r>
            <a:rPr lang="lt-LT" sz="2300" kern="1200"/>
            <a:t>Tarptautinius žodžius - aiškiai suvokiami kaip svetimos kilmės žodžiai</a:t>
          </a:r>
          <a:r>
            <a:rPr lang="lt-LT" sz="2300" i="1" kern="1200"/>
            <a:t>.</a:t>
          </a:r>
          <a:endParaRPr lang="en-US" sz="2300" kern="1200"/>
        </a:p>
      </dsp:txBody>
      <dsp:txXfrm>
        <a:off x="0" y="3725321"/>
        <a:ext cx="8136904" cy="930648"/>
      </dsp:txXfrm>
    </dsp:sp>
    <dsp:sp modelId="{3E99C5D5-77C7-4AF1-B96E-6685ACCA7718}">
      <dsp:nvSpPr>
        <dsp:cNvPr id="0" name=""/>
        <dsp:cNvSpPr/>
      </dsp:nvSpPr>
      <dsp:spPr>
        <a:xfrm>
          <a:off x="0" y="4655969"/>
          <a:ext cx="813690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45486-C138-4253-AB85-7E57E719968B}">
      <dsp:nvSpPr>
        <dsp:cNvPr id="0" name=""/>
        <dsp:cNvSpPr/>
      </dsp:nvSpPr>
      <dsp:spPr>
        <a:xfrm>
          <a:off x="0" y="4655969"/>
          <a:ext cx="8136904" cy="93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dirty="0"/>
            <a:t>3. Svetimybes (barbarizmus) - neatitinka bendrinės kalbos normų ir lieka už jos ribų. Bendrinėje kalboje visi jie turi pakaitalus. </a:t>
          </a:r>
          <a:endParaRPr lang="en-US" sz="2300" kern="1200" dirty="0"/>
        </a:p>
      </dsp:txBody>
      <dsp:txXfrm>
        <a:off x="0" y="4655969"/>
        <a:ext cx="8136904" cy="930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5C9B4-9720-4DFB-8AE9-B6B74A4677E2}">
      <dsp:nvSpPr>
        <dsp:cNvPr id="0" name=""/>
        <dsp:cNvSpPr/>
      </dsp:nvSpPr>
      <dsp:spPr>
        <a:xfrm>
          <a:off x="0" y="726444"/>
          <a:ext cx="7886700" cy="1367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lt-LT" sz="5700" kern="1200"/>
            <a:t>Vadovėlis </a:t>
          </a:r>
          <a:r>
            <a:rPr lang="en-US" sz="5700" kern="1200"/>
            <a:t>62 psl.- 63 psl.</a:t>
          </a:r>
        </a:p>
      </dsp:txBody>
      <dsp:txXfrm>
        <a:off x="66738" y="793182"/>
        <a:ext cx="7753224" cy="1233668"/>
      </dsp:txXfrm>
    </dsp:sp>
    <dsp:sp modelId="{704B187A-2650-4DCD-B573-EDF5783E382A}">
      <dsp:nvSpPr>
        <dsp:cNvPr id="0" name=""/>
        <dsp:cNvSpPr/>
      </dsp:nvSpPr>
      <dsp:spPr>
        <a:xfrm>
          <a:off x="0" y="2257749"/>
          <a:ext cx="7886700" cy="1367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t>Ra</a:t>
          </a:r>
          <a:r>
            <a:rPr lang="lt-LT" sz="5700" kern="1200"/>
            <a:t>š</a:t>
          </a:r>
          <a:r>
            <a:rPr lang="en-US" sz="5700" kern="1200"/>
            <a:t>tu 64 psl. 15.1</a:t>
          </a:r>
        </a:p>
      </dsp:txBody>
      <dsp:txXfrm>
        <a:off x="66738" y="2324487"/>
        <a:ext cx="7753224" cy="12336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883811-FF09-6FF8-72D0-56724C53F3C7}"/>
              </a:ext>
            </a:extLst>
          </p:cNvPr>
          <p:cNvSpPr>
            <a:spLocks noGrp="1"/>
          </p:cNvSpPr>
          <p:nvPr>
            <p:ph type="ctrTitle"/>
          </p:nvPr>
        </p:nvSpPr>
        <p:spPr>
          <a:xfrm>
            <a:off x="1143000" y="1122363"/>
            <a:ext cx="6858000" cy="2387600"/>
          </a:xfrm>
        </p:spPr>
        <p:txBody>
          <a:bodyPr anchor="b"/>
          <a:lstStyle>
            <a:lvl1pPr algn="ctr">
              <a:defRPr sz="4500"/>
            </a:lvl1pPr>
          </a:lstStyle>
          <a:p>
            <a:r>
              <a:rPr lang="lt-LT"/>
              <a:t>Spustelėję redaguokite stilių</a:t>
            </a:r>
          </a:p>
        </p:txBody>
      </p:sp>
      <p:sp>
        <p:nvSpPr>
          <p:cNvPr id="3" name="Antrinis pavadinimas 2">
            <a:extLst>
              <a:ext uri="{FF2B5EF4-FFF2-40B4-BE49-F238E27FC236}">
                <a16:creationId xmlns:a16="http://schemas.microsoft.com/office/drawing/2014/main" id="{931DB117-D078-1ACC-38A6-458D320B6E4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7105166A-7735-CB4E-A7A1-29FD037CF778}"/>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5" name="Poraštės vietos rezervavimo ženklas 4">
            <a:extLst>
              <a:ext uri="{FF2B5EF4-FFF2-40B4-BE49-F238E27FC236}">
                <a16:creationId xmlns:a16="http://schemas.microsoft.com/office/drawing/2014/main" id="{3F962A4E-E1A4-6F4A-F295-A7ED93A7BBAF}"/>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77CE5D54-51EC-EA3D-3AC1-F8031D43B540}"/>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90184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8910006-7446-3161-B9DB-A0312D814633}"/>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3B258B77-3A05-AE8F-7805-0038D4CF30EC}"/>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358ADDC-0D1B-703B-D5A8-9D7364E24075}"/>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5" name="Poraštės vietos rezervavimo ženklas 4">
            <a:extLst>
              <a:ext uri="{FF2B5EF4-FFF2-40B4-BE49-F238E27FC236}">
                <a16:creationId xmlns:a16="http://schemas.microsoft.com/office/drawing/2014/main" id="{94D7DDEB-C017-2F6D-9599-D2C71C41CCB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EFF1AB37-D976-0303-768D-32679994FB4F}"/>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335682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80EE0A36-A310-0DFF-8D46-536B3496DC53}"/>
              </a:ext>
            </a:extLst>
          </p:cNvPr>
          <p:cNvSpPr>
            <a:spLocks noGrp="1"/>
          </p:cNvSpPr>
          <p:nvPr>
            <p:ph type="title" orient="vert"/>
          </p:nvPr>
        </p:nvSpPr>
        <p:spPr>
          <a:xfrm>
            <a:off x="6543675" y="365125"/>
            <a:ext cx="1971675"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352F6AD5-D084-B5FF-171C-4BA1CF89E99C}"/>
              </a:ext>
            </a:extLst>
          </p:cNvPr>
          <p:cNvSpPr>
            <a:spLocks noGrp="1"/>
          </p:cNvSpPr>
          <p:nvPr>
            <p:ph type="body" orient="vert" idx="1"/>
          </p:nvPr>
        </p:nvSpPr>
        <p:spPr>
          <a:xfrm>
            <a:off x="628650" y="365125"/>
            <a:ext cx="5800725"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66E74D3-F907-77E2-088B-99B18F49A7E7}"/>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5" name="Poraštės vietos rezervavimo ženklas 4">
            <a:extLst>
              <a:ext uri="{FF2B5EF4-FFF2-40B4-BE49-F238E27FC236}">
                <a16:creationId xmlns:a16="http://schemas.microsoft.com/office/drawing/2014/main" id="{A44999C2-5682-4A40-1097-8BDB4703B5B8}"/>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CDA5E11-D140-A54E-FED9-C272323FC1A6}"/>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85739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33A71D5-E47A-CA84-CB18-FB5CF5AD4B0A}"/>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ED7DD0DE-48CC-0109-A18D-4CEACDA869C0}"/>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9B726BDC-3FE5-FEE1-B3B7-2F2C0B6A9503}"/>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5" name="Poraštės vietos rezervavimo ženklas 4">
            <a:extLst>
              <a:ext uri="{FF2B5EF4-FFF2-40B4-BE49-F238E27FC236}">
                <a16:creationId xmlns:a16="http://schemas.microsoft.com/office/drawing/2014/main" id="{8DC1F2C7-2F27-DD4A-8FF1-32D9A0699D2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1BAC014F-5C25-89CD-A0F3-EF2CE6D05033}"/>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68181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65D938A-F03D-764F-7696-5A3FB2C37F27}"/>
              </a:ext>
            </a:extLst>
          </p:cNvPr>
          <p:cNvSpPr>
            <a:spLocks noGrp="1"/>
          </p:cNvSpPr>
          <p:nvPr>
            <p:ph type="title"/>
          </p:nvPr>
        </p:nvSpPr>
        <p:spPr>
          <a:xfrm>
            <a:off x="623888" y="1709739"/>
            <a:ext cx="7886700" cy="2852737"/>
          </a:xfrm>
        </p:spPr>
        <p:txBody>
          <a:bodyPr anchor="b"/>
          <a:lstStyle>
            <a:lvl1pPr>
              <a:defRPr sz="4500"/>
            </a:lvl1pPr>
          </a:lstStyle>
          <a:p>
            <a:r>
              <a:rPr lang="lt-LT"/>
              <a:t>Spustelėję redaguokite stilių</a:t>
            </a:r>
          </a:p>
        </p:txBody>
      </p:sp>
      <p:sp>
        <p:nvSpPr>
          <p:cNvPr id="3" name="Teksto vietos rezervavimo ženklas 2">
            <a:extLst>
              <a:ext uri="{FF2B5EF4-FFF2-40B4-BE49-F238E27FC236}">
                <a16:creationId xmlns:a16="http://schemas.microsoft.com/office/drawing/2014/main" id="{232B52DF-C9DF-A2C0-4606-A6AFD7FB206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193EB0E0-191F-F822-C81E-DB5230ED8A50}"/>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5" name="Poraštės vietos rezervavimo ženklas 4">
            <a:extLst>
              <a:ext uri="{FF2B5EF4-FFF2-40B4-BE49-F238E27FC236}">
                <a16:creationId xmlns:a16="http://schemas.microsoft.com/office/drawing/2014/main" id="{CB517304-FB51-0DD0-A00F-06E48C2FEDE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D9807CA-E869-7B3D-B836-CB85910759BB}"/>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254514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E90061A-FD45-66F5-E251-3E93DBBE43BE}"/>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1BA4B44C-54CB-01C3-9514-9932155FABB6}"/>
              </a:ext>
            </a:extLst>
          </p:cNvPr>
          <p:cNvSpPr>
            <a:spLocks noGrp="1"/>
          </p:cNvSpPr>
          <p:nvPr>
            <p:ph sz="half" idx="1"/>
          </p:nvPr>
        </p:nvSpPr>
        <p:spPr>
          <a:xfrm>
            <a:off x="628650" y="1825625"/>
            <a:ext cx="38862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8C686F60-2D82-ACB1-97E5-136CDBF937AF}"/>
              </a:ext>
            </a:extLst>
          </p:cNvPr>
          <p:cNvSpPr>
            <a:spLocks noGrp="1"/>
          </p:cNvSpPr>
          <p:nvPr>
            <p:ph sz="half" idx="2"/>
          </p:nvPr>
        </p:nvSpPr>
        <p:spPr>
          <a:xfrm>
            <a:off x="4629150" y="1825625"/>
            <a:ext cx="38862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2F7BAA72-2A7F-935B-020E-3D5545A67903}"/>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6" name="Poraštės vietos rezervavimo ženklas 5">
            <a:extLst>
              <a:ext uri="{FF2B5EF4-FFF2-40B4-BE49-F238E27FC236}">
                <a16:creationId xmlns:a16="http://schemas.microsoft.com/office/drawing/2014/main" id="{28C365F7-987E-D30A-5199-45FB01762641}"/>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E7307A32-591F-AEA1-F916-5D14AAFCEF02}"/>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323058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BC842D1-532F-C8D3-F56F-2A980EB74506}"/>
              </a:ext>
            </a:extLst>
          </p:cNvPr>
          <p:cNvSpPr>
            <a:spLocks noGrp="1"/>
          </p:cNvSpPr>
          <p:nvPr>
            <p:ph type="title"/>
          </p:nvPr>
        </p:nvSpPr>
        <p:spPr>
          <a:xfrm>
            <a:off x="629841" y="365126"/>
            <a:ext cx="78867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69AEED68-51D1-4963-B94B-3869F5EB980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BB331985-882E-66D3-A9D9-C077953E2393}"/>
              </a:ext>
            </a:extLst>
          </p:cNvPr>
          <p:cNvSpPr>
            <a:spLocks noGrp="1"/>
          </p:cNvSpPr>
          <p:nvPr>
            <p:ph sz="half" idx="2"/>
          </p:nvPr>
        </p:nvSpPr>
        <p:spPr>
          <a:xfrm>
            <a:off x="629842" y="2505075"/>
            <a:ext cx="3868340"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95475DB6-955C-BA32-E95D-2F630CD59D7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7ECB6FB4-A893-33FC-6768-1E17700CE2E6}"/>
              </a:ext>
            </a:extLst>
          </p:cNvPr>
          <p:cNvSpPr>
            <a:spLocks noGrp="1"/>
          </p:cNvSpPr>
          <p:nvPr>
            <p:ph sz="quarter" idx="4"/>
          </p:nvPr>
        </p:nvSpPr>
        <p:spPr>
          <a:xfrm>
            <a:off x="4629150" y="2505075"/>
            <a:ext cx="3887391"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D055A4E9-7B3E-8C79-5D17-36B6001F9378}"/>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8" name="Poraštės vietos rezervavimo ženklas 7">
            <a:extLst>
              <a:ext uri="{FF2B5EF4-FFF2-40B4-BE49-F238E27FC236}">
                <a16:creationId xmlns:a16="http://schemas.microsoft.com/office/drawing/2014/main" id="{0338DE0E-ED56-1EAA-EE94-E16C809FA62B}"/>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8468482D-2F97-C0C5-2B1D-A0B6E77CBC41}"/>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25502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5D3DB3-C6C1-4864-B6A6-B14CB8133F74}"/>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A6F73F7A-10F1-7596-41EA-64AD69451A9A}"/>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4" name="Poraštės vietos rezervavimo ženklas 3">
            <a:extLst>
              <a:ext uri="{FF2B5EF4-FFF2-40B4-BE49-F238E27FC236}">
                <a16:creationId xmlns:a16="http://schemas.microsoft.com/office/drawing/2014/main" id="{E9B662F3-896A-6391-7BF1-44CE99E558E1}"/>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03AA8531-44D0-A2B8-3886-14A5A2232907}"/>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226469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405E6FFB-3768-4FE1-402E-2EA6E3217585}"/>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3" name="Poraštės vietos rezervavimo ženklas 2">
            <a:extLst>
              <a:ext uri="{FF2B5EF4-FFF2-40B4-BE49-F238E27FC236}">
                <a16:creationId xmlns:a16="http://schemas.microsoft.com/office/drawing/2014/main" id="{CB2AE098-8733-59EA-9F70-9E171DF6F5A6}"/>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444F94FA-DEF3-6725-D912-D3AF9C8EB32D}"/>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330579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01BF82B-74A8-6CBC-021E-4BBBFAB30520}"/>
              </a:ext>
            </a:extLst>
          </p:cNvPr>
          <p:cNvSpPr>
            <a:spLocks noGrp="1"/>
          </p:cNvSpPr>
          <p:nvPr>
            <p:ph type="title"/>
          </p:nvPr>
        </p:nvSpPr>
        <p:spPr>
          <a:xfrm>
            <a:off x="629841" y="457200"/>
            <a:ext cx="2949178" cy="1600200"/>
          </a:xfrm>
        </p:spPr>
        <p:txBody>
          <a:bodyPr anchor="b"/>
          <a:lstStyle>
            <a:lvl1pPr>
              <a:defRPr sz="24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E655D0AD-E31A-3C08-746B-4D04187D7D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C180C369-69B6-922F-DDD8-C3E58E53AC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7E3D44D0-BEA3-9018-6D6B-602EB6BC0782}"/>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6" name="Poraštės vietos rezervavimo ženklas 5">
            <a:extLst>
              <a:ext uri="{FF2B5EF4-FFF2-40B4-BE49-F238E27FC236}">
                <a16:creationId xmlns:a16="http://schemas.microsoft.com/office/drawing/2014/main" id="{15466589-69ED-CA1D-37FB-C572D79182C0}"/>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D52BB25-6591-D8A3-B9BA-FA73219CB5FE}"/>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260470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29A2236-CBD7-5593-5F9B-0AEB3A4ABF29}"/>
              </a:ext>
            </a:extLst>
          </p:cNvPr>
          <p:cNvSpPr>
            <a:spLocks noGrp="1"/>
          </p:cNvSpPr>
          <p:nvPr>
            <p:ph type="title"/>
          </p:nvPr>
        </p:nvSpPr>
        <p:spPr>
          <a:xfrm>
            <a:off x="629841" y="457200"/>
            <a:ext cx="2949178" cy="1600200"/>
          </a:xfrm>
        </p:spPr>
        <p:txBody>
          <a:bodyPr anchor="b"/>
          <a:lstStyle>
            <a:lvl1pPr>
              <a:defRPr sz="24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032B30F2-5F54-E536-1516-B314F974FD2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t-LT"/>
          </a:p>
        </p:txBody>
      </p:sp>
      <p:sp>
        <p:nvSpPr>
          <p:cNvPr id="4" name="Teksto vietos rezervavimo ženklas 3">
            <a:extLst>
              <a:ext uri="{FF2B5EF4-FFF2-40B4-BE49-F238E27FC236}">
                <a16:creationId xmlns:a16="http://schemas.microsoft.com/office/drawing/2014/main" id="{F2E7AEDD-8E6B-BEC9-01F2-10EDA3EABD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7AC93E97-F174-B99F-9BF5-B56120AFF9D4}"/>
              </a:ext>
            </a:extLst>
          </p:cNvPr>
          <p:cNvSpPr>
            <a:spLocks noGrp="1"/>
          </p:cNvSpPr>
          <p:nvPr>
            <p:ph type="dt" sz="half" idx="10"/>
          </p:nvPr>
        </p:nvSpPr>
        <p:spPr/>
        <p:txBody>
          <a:bodyPr/>
          <a:lstStyle/>
          <a:p>
            <a:fld id="{6F46367F-2F07-459E-B9B2-10D77C9019E2}" type="datetimeFigureOut">
              <a:rPr lang="lt-LT" smtClean="0"/>
              <a:pPr/>
              <a:t>2023-11-20</a:t>
            </a:fld>
            <a:endParaRPr lang="lt-LT"/>
          </a:p>
        </p:txBody>
      </p:sp>
      <p:sp>
        <p:nvSpPr>
          <p:cNvPr id="6" name="Poraštės vietos rezervavimo ženklas 5">
            <a:extLst>
              <a:ext uri="{FF2B5EF4-FFF2-40B4-BE49-F238E27FC236}">
                <a16:creationId xmlns:a16="http://schemas.microsoft.com/office/drawing/2014/main" id="{65BC0BFE-4379-FF8B-61E0-927215F13A70}"/>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F14A58C9-D16C-0B17-5109-D80C50675A50}"/>
              </a:ext>
            </a:extLst>
          </p:cNvPr>
          <p:cNvSpPr>
            <a:spLocks noGrp="1"/>
          </p:cNvSpPr>
          <p:nvPr>
            <p:ph type="sldNum" sz="quarter" idx="12"/>
          </p:nvPr>
        </p:nvSpPr>
        <p:spPr/>
        <p:txBody>
          <a:bodyPr/>
          <a:lstStyle/>
          <a:p>
            <a:fld id="{9E74F052-FA69-4019-8142-BA189A1EF313}" type="slidenum">
              <a:rPr lang="lt-LT" smtClean="0"/>
              <a:pPr/>
              <a:t>‹#›</a:t>
            </a:fld>
            <a:endParaRPr lang="lt-LT"/>
          </a:p>
        </p:txBody>
      </p:sp>
    </p:spTree>
    <p:extLst>
      <p:ext uri="{BB962C8B-B14F-4D97-AF65-F5344CB8AC3E}">
        <p14:creationId xmlns:p14="http://schemas.microsoft.com/office/powerpoint/2010/main" val="255936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C75F30B2-B79B-19F0-0A00-4D2585A73A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FC87C1F9-371B-1A45-23D0-DED95324AA8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85EF734-9CDC-E339-2A89-D465E07B873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46367F-2F07-459E-B9B2-10D77C9019E2}" type="datetimeFigureOut">
              <a:rPr lang="lt-LT" smtClean="0"/>
              <a:pPr/>
              <a:t>2023-11-20</a:t>
            </a:fld>
            <a:endParaRPr lang="lt-LT"/>
          </a:p>
        </p:txBody>
      </p:sp>
      <p:sp>
        <p:nvSpPr>
          <p:cNvPr id="5" name="Poraštės vietos rezervavimo ženklas 4">
            <a:extLst>
              <a:ext uri="{FF2B5EF4-FFF2-40B4-BE49-F238E27FC236}">
                <a16:creationId xmlns:a16="http://schemas.microsoft.com/office/drawing/2014/main" id="{1C5DDA92-5EEB-09D5-0E04-FFC5FA37951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2CA99F97-583B-7AD3-DC00-1CCB3FAC1A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74F052-FA69-4019-8142-BA189A1EF313}" type="slidenum">
              <a:rPr lang="lt-LT" smtClean="0"/>
              <a:pPr/>
              <a:t>‹#›</a:t>
            </a:fld>
            <a:endParaRPr lang="lt-LT"/>
          </a:p>
        </p:txBody>
      </p:sp>
    </p:spTree>
    <p:extLst>
      <p:ext uri="{BB962C8B-B14F-4D97-AF65-F5344CB8AC3E}">
        <p14:creationId xmlns:p14="http://schemas.microsoft.com/office/powerpoint/2010/main" val="722418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t-L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zz.l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3321" y="640080"/>
            <a:ext cx="4688333" cy="3566160"/>
          </a:xfrm>
        </p:spPr>
        <p:txBody>
          <a:bodyPr anchor="b">
            <a:normAutofit/>
          </a:bodyPr>
          <a:lstStyle/>
          <a:p>
            <a:pPr algn="l"/>
            <a:r>
              <a:rPr lang="lt-LT" sz="4300" dirty="0"/>
              <a:t>Leksikos pasirinkimas:</a:t>
            </a:r>
            <a:br>
              <a:rPr lang="lt-LT" sz="4300" dirty="0"/>
            </a:br>
            <a:r>
              <a:rPr lang="lt-LT" sz="4300" dirty="0"/>
              <a:t>skoliniai, </a:t>
            </a:r>
            <a:r>
              <a:rPr lang="lt-LT" sz="4300" dirty="0" err="1"/>
              <a:t>tarmybės</a:t>
            </a:r>
            <a:r>
              <a:rPr lang="lt-LT" sz="4300" dirty="0"/>
              <a:t>, tarptautiniai žodžiai</a:t>
            </a:r>
          </a:p>
        </p:txBody>
      </p:sp>
      <p:sp>
        <p:nvSpPr>
          <p:cNvPr id="3" name="Subtitle 2"/>
          <p:cNvSpPr>
            <a:spLocks noGrp="1"/>
          </p:cNvSpPr>
          <p:nvPr>
            <p:ph type="subTitle" idx="1"/>
          </p:nvPr>
        </p:nvSpPr>
        <p:spPr>
          <a:xfrm>
            <a:off x="3973320" y="4725144"/>
            <a:ext cx="4919160" cy="1483632"/>
          </a:xfrm>
        </p:spPr>
        <p:txBody>
          <a:bodyPr>
            <a:normAutofit/>
          </a:bodyPr>
          <a:lstStyle/>
          <a:p>
            <a:pPr algn="l">
              <a:lnSpc>
                <a:spcPct val="90000"/>
              </a:lnSpc>
            </a:pPr>
            <a:r>
              <a:rPr lang="lt-LT" sz="2000" dirty="0"/>
              <a:t>Parengė mokytoja Edita Gudžiūnienė</a:t>
            </a:r>
          </a:p>
          <a:p>
            <a:pPr algn="l">
              <a:lnSpc>
                <a:spcPct val="90000"/>
              </a:lnSpc>
            </a:pPr>
            <a:r>
              <a:rPr lang="en-US" sz="2000" dirty="0"/>
              <a:t>2023 </a:t>
            </a:r>
            <a:r>
              <a:rPr lang="en-US" sz="2000" dirty="0" err="1"/>
              <a:t>lapkritis</a:t>
            </a:r>
            <a:endParaRPr lang="lt-LT" sz="2000" dirty="0"/>
          </a:p>
        </p:txBody>
      </p:sp>
      <p:pic>
        <p:nvPicPr>
          <p:cNvPr id="5" name="Picture 4">
            <a:extLst>
              <a:ext uri="{FF2B5EF4-FFF2-40B4-BE49-F238E27FC236}">
                <a16:creationId xmlns:a16="http://schemas.microsoft.com/office/drawing/2014/main" id="{05E73524-AC70-B1DF-DF16-1F6AAFD32F31}"/>
              </a:ext>
            </a:extLst>
          </p:cNvPr>
          <p:cNvPicPr>
            <a:picLocks noChangeAspect="1"/>
          </p:cNvPicPr>
          <p:nvPr/>
        </p:nvPicPr>
        <p:blipFill rotWithShape="1">
          <a:blip r:embed="rId2"/>
          <a:srcRect l="28449" r="33223"/>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32E8536-F1BB-F0AF-5D3C-553F4EE38B4E}"/>
              </a:ext>
            </a:extLst>
          </p:cNvPr>
          <p:cNvSpPr>
            <a:spLocks noGrp="1"/>
          </p:cNvSpPr>
          <p:nvPr>
            <p:ph type="title"/>
          </p:nvPr>
        </p:nvSpPr>
        <p:spPr/>
        <p:txBody>
          <a:bodyPr/>
          <a:lstStyle/>
          <a:p>
            <a:endParaRPr lang="lt-LT"/>
          </a:p>
        </p:txBody>
      </p:sp>
      <p:pic>
        <p:nvPicPr>
          <p:cNvPr id="1026" name="Picture 2" descr="PPT - Nevartotinos naujosios svetimyb ės (barbarizmai) PowerPoint ...">
            <a:extLst>
              <a:ext uri="{FF2B5EF4-FFF2-40B4-BE49-F238E27FC236}">
                <a16:creationId xmlns:a16="http://schemas.microsoft.com/office/drawing/2014/main" id="{A2E9BBD8-EF13-A530-0BBA-668BE9F3B8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560840" cy="567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32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125" y="1153572"/>
            <a:ext cx="2400300" cy="4461163"/>
          </a:xfrm>
        </p:spPr>
        <p:txBody>
          <a:bodyPr>
            <a:normAutofit/>
          </a:bodyPr>
          <a:lstStyle/>
          <a:p>
            <a:r>
              <a:rPr lang="lt-LT" sz="3400">
                <a:solidFill>
                  <a:srgbClr val="FFFFFF"/>
                </a:solidFill>
              </a:rPr>
              <a:t>Tarptautiniai žodžiai</a:t>
            </a:r>
          </a:p>
        </p:txBody>
      </p:sp>
      <p:sp>
        <p:nvSpPr>
          <p:cNvPr id="3" name="Content Placeholder 2"/>
          <p:cNvSpPr>
            <a:spLocks noGrp="1"/>
          </p:cNvSpPr>
          <p:nvPr>
            <p:ph idx="1"/>
          </p:nvPr>
        </p:nvSpPr>
        <p:spPr>
          <a:xfrm>
            <a:off x="683568" y="591344"/>
            <a:ext cx="7831781" cy="5585619"/>
          </a:xfrm>
        </p:spPr>
        <p:txBody>
          <a:bodyPr anchor="ctr">
            <a:normAutofit/>
          </a:bodyPr>
          <a:lstStyle/>
          <a:p>
            <a:pPr algn="just">
              <a:lnSpc>
                <a:spcPct val="90000"/>
              </a:lnSpc>
              <a:buNone/>
            </a:pPr>
            <a:r>
              <a:rPr lang="lt-LT" sz="3200" b="1" u="sng" dirty="0"/>
              <a:t>Tarptautiniai žodžiai </a:t>
            </a:r>
            <a:r>
              <a:rPr lang="lt-LT" sz="3200" dirty="0"/>
              <a:t>- svetimžodžiai, kurie vartojami daugelyje pasaulio kalbų.</a:t>
            </a:r>
          </a:p>
          <a:p>
            <a:pPr algn="just">
              <a:lnSpc>
                <a:spcPct val="90000"/>
              </a:lnSpc>
              <a:buNone/>
            </a:pPr>
            <a:r>
              <a:rPr lang="lt-LT" sz="3200" dirty="0"/>
              <a:t> Tarptautiniai žodžiai yra dvejopi: </a:t>
            </a:r>
          </a:p>
          <a:p>
            <a:pPr marL="514350" indent="-514350" algn="just">
              <a:lnSpc>
                <a:spcPct val="90000"/>
              </a:lnSpc>
              <a:buAutoNum type="alphaLcParenR"/>
            </a:pPr>
            <a:r>
              <a:rPr lang="lt-LT" sz="3200" dirty="0"/>
              <a:t>negalimi pakeisti savais, nes tie tarptautiniai žodžiai yra vieninteliai sąvokų pavadinimai, pvz.: </a:t>
            </a:r>
            <a:r>
              <a:rPr lang="lt-LT" sz="3200" i="1" dirty="0"/>
              <a:t>konspektas, fakultetas, istorija, institutas, respublika,</a:t>
            </a:r>
            <a:r>
              <a:rPr lang="lt-LT" sz="3200" dirty="0"/>
              <a:t> </a:t>
            </a:r>
            <a:r>
              <a:rPr lang="lt-LT" sz="3200" i="1" dirty="0"/>
              <a:t>funkcija, biologija, atomas, rentgenas;</a:t>
            </a:r>
            <a:r>
              <a:rPr lang="lt-LT" sz="3200" dirty="0"/>
              <a:t> </a:t>
            </a:r>
          </a:p>
          <a:p>
            <a:pPr marL="514350" indent="-514350" algn="just">
              <a:lnSpc>
                <a:spcPct val="90000"/>
              </a:lnSpc>
              <a:buAutoNum type="alphaLcParenR"/>
            </a:pPr>
            <a:r>
              <a:rPr lang="lt-LT" sz="3200" dirty="0"/>
              <a:t> galimi pakeisti savais, pvz.: </a:t>
            </a:r>
            <a:r>
              <a:rPr lang="lt-LT" sz="3200" i="1" dirty="0"/>
              <a:t>pneumonija (plaučių uždegimas), kontinentas (žemynas), akcentuoti (pabrėžti)</a:t>
            </a:r>
            <a:r>
              <a:rPr lang="lt-LT" sz="3200" dirty="0"/>
              <a:t>.</a:t>
            </a:r>
            <a:br>
              <a:rPr lang="lt-LT" sz="2200" dirty="0"/>
            </a:br>
            <a:endParaRPr lang="lt-LT"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15 Moais at Ahu Tongariki - Easter Isalnd">
            <a:extLst>
              <a:ext uri="{FF2B5EF4-FFF2-40B4-BE49-F238E27FC236}">
                <a16:creationId xmlns:a16="http://schemas.microsoft.com/office/drawing/2014/main" id="{9DAE4C9D-11FA-6881-33AE-CE6ED085A639}"/>
              </a:ext>
            </a:extLst>
          </p:cNvPr>
          <p:cNvPicPr>
            <a:picLocks noChangeAspect="1"/>
          </p:cNvPicPr>
          <p:nvPr/>
        </p:nvPicPr>
        <p:blipFill rotWithShape="1">
          <a:blip r:embed="rId2"/>
          <a:srcRect t="21934" b="779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urinio vietos rezervavimo ženklas 2">
            <a:extLst>
              <a:ext uri="{FF2B5EF4-FFF2-40B4-BE49-F238E27FC236}">
                <a16:creationId xmlns:a16="http://schemas.microsoft.com/office/drawing/2014/main" id="{8B4F9F4A-0D5F-9F90-6D12-F6A4C29F5186}"/>
              </a:ext>
            </a:extLst>
          </p:cNvPr>
          <p:cNvSpPr>
            <a:spLocks noGrp="1"/>
          </p:cNvSpPr>
          <p:nvPr>
            <p:ph idx="1"/>
          </p:nvPr>
        </p:nvSpPr>
        <p:spPr>
          <a:xfrm>
            <a:off x="1043608" y="3752850"/>
            <a:ext cx="7738438" cy="2452687"/>
          </a:xfrm>
        </p:spPr>
        <p:txBody>
          <a:bodyPr anchor="ctr">
            <a:normAutofit/>
          </a:bodyPr>
          <a:lstStyle/>
          <a:p>
            <a:r>
              <a:rPr lang="en-US" sz="1600" dirty="0" err="1"/>
              <a:t>Skaitome</a:t>
            </a:r>
            <a:r>
              <a:rPr lang="en-US" sz="1600" dirty="0"/>
              <a:t> </a:t>
            </a:r>
            <a:r>
              <a:rPr lang="en-US" sz="1600" dirty="0" err="1"/>
              <a:t>garsiai</a:t>
            </a:r>
            <a:r>
              <a:rPr lang="en-US" sz="1600" dirty="0"/>
              <a:t> 58 </a:t>
            </a:r>
            <a:r>
              <a:rPr lang="en-US" sz="1600" dirty="0" err="1"/>
              <a:t>psl</a:t>
            </a:r>
            <a:r>
              <a:rPr lang="en-US" sz="1600" dirty="0"/>
              <a:t>. </a:t>
            </a:r>
          </a:p>
          <a:p>
            <a:endParaRPr lang="en-US" sz="1600" dirty="0"/>
          </a:p>
          <a:p>
            <a:r>
              <a:rPr lang="lt-LT" sz="1600" dirty="0"/>
              <a:t>Vadovėlis, pratimas </a:t>
            </a:r>
            <a:r>
              <a:rPr lang="en-US" sz="1600" dirty="0"/>
              <a:t>59 </a:t>
            </a:r>
            <a:r>
              <a:rPr lang="en-US" sz="1600" dirty="0" err="1"/>
              <a:t>psl</a:t>
            </a:r>
            <a:r>
              <a:rPr lang="en-US" sz="1600" dirty="0"/>
              <a:t>. 12.3</a:t>
            </a:r>
          </a:p>
          <a:p>
            <a:endParaRPr lang="en-US" sz="1600" dirty="0"/>
          </a:p>
          <a:p>
            <a:r>
              <a:rPr lang="lt-LT" sz="1600" dirty="0">
                <a:hlinkClick r:id="rId3"/>
              </a:rPr>
              <a:t>Tarptautinių žodžių žodynas (</a:t>
            </a:r>
            <a:r>
              <a:rPr lang="lt-LT" sz="1600" dirty="0" err="1">
                <a:hlinkClick r:id="rId3"/>
              </a:rPr>
              <a:t>tzz.lt</a:t>
            </a:r>
            <a:r>
              <a:rPr lang="lt-LT" sz="1600" dirty="0">
                <a:hlinkClick r:id="rId3"/>
              </a:rPr>
              <a:t>)</a:t>
            </a:r>
            <a:r>
              <a:rPr lang="en-US" sz="1600" dirty="0"/>
              <a:t> (</a:t>
            </a:r>
            <a:r>
              <a:rPr lang="en-US" sz="1600" dirty="0" err="1"/>
              <a:t>elektroninis</a:t>
            </a:r>
            <a:r>
              <a:rPr lang="en-US" sz="1600" dirty="0"/>
              <a:t>).</a:t>
            </a:r>
          </a:p>
          <a:p>
            <a:endParaRPr lang="en-US" sz="1600" dirty="0"/>
          </a:p>
          <a:p>
            <a:endParaRPr lang="lt-LT" sz="1600" dirty="0"/>
          </a:p>
        </p:txBody>
      </p:sp>
    </p:spTree>
    <p:extLst>
      <p:ext uri="{BB962C8B-B14F-4D97-AF65-F5344CB8AC3E}">
        <p14:creationId xmlns:p14="http://schemas.microsoft.com/office/powerpoint/2010/main" val="175080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rrow pointing right">
            <a:extLst>
              <a:ext uri="{FF2B5EF4-FFF2-40B4-BE49-F238E27FC236}">
                <a16:creationId xmlns:a16="http://schemas.microsoft.com/office/drawing/2014/main" id="{6B6F8D39-2E84-6892-4D41-9FAA6BF79F12}"/>
              </a:ext>
            </a:extLst>
          </p:cNvPr>
          <p:cNvPicPr>
            <a:picLocks noChangeAspect="1"/>
          </p:cNvPicPr>
          <p:nvPr/>
        </p:nvPicPr>
        <p:blipFill rotWithShape="1">
          <a:blip r:embed="rId2">
            <a:alphaModFix amt="50000"/>
          </a:blip>
          <a:srcRect r="11666" b="-1"/>
          <a:stretch/>
        </p:blipFill>
        <p:spPr>
          <a:xfrm>
            <a:off x="20" y="1"/>
            <a:ext cx="9143980" cy="6857999"/>
          </a:xfrm>
          <a:prstGeom prst="rect">
            <a:avLst/>
          </a:prstGeom>
        </p:spPr>
      </p:pic>
      <p:sp>
        <p:nvSpPr>
          <p:cNvPr id="2" name="Pavadinimas 1">
            <a:extLst>
              <a:ext uri="{FF2B5EF4-FFF2-40B4-BE49-F238E27FC236}">
                <a16:creationId xmlns:a16="http://schemas.microsoft.com/office/drawing/2014/main" id="{528C191F-2D81-AFD9-1AC2-E2EE70F09370}"/>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600" b="1" dirty="0">
                <a:solidFill>
                  <a:srgbClr val="FFFFFF"/>
                </a:solidFill>
              </a:rPr>
              <a:t>E </a:t>
            </a:r>
            <a:r>
              <a:rPr lang="en-US" sz="6600" b="1" dirty="0" err="1">
                <a:solidFill>
                  <a:srgbClr val="FFFFFF"/>
                </a:solidFill>
              </a:rPr>
              <a:t>ir</a:t>
            </a:r>
            <a:r>
              <a:rPr lang="en-US" sz="6600" b="1" dirty="0">
                <a:solidFill>
                  <a:srgbClr val="FFFFFF"/>
                </a:solidFill>
              </a:rPr>
              <a:t> (</a:t>
            </a:r>
            <a:r>
              <a:rPr lang="en-US" sz="6600" b="1" dirty="0" err="1">
                <a:solidFill>
                  <a:srgbClr val="FFFFFF"/>
                </a:solidFill>
              </a:rPr>
              <a:t>i</a:t>
            </a:r>
            <a:r>
              <a:rPr lang="en-US" sz="6600" b="1" dirty="0">
                <a:solidFill>
                  <a:srgbClr val="FFFFFF"/>
                </a:solidFill>
              </a:rPr>
              <a:t>) a </a:t>
            </a:r>
            <a:r>
              <a:rPr lang="en-US" sz="6600" b="1" dirty="0" err="1">
                <a:solidFill>
                  <a:srgbClr val="FFFFFF"/>
                </a:solidFill>
              </a:rPr>
              <a:t>rašyba</a:t>
            </a:r>
            <a:r>
              <a:rPr lang="en-US" sz="6600" b="1" dirty="0">
                <a:solidFill>
                  <a:srgbClr val="FFFFFF"/>
                </a:solidFill>
              </a:rPr>
              <a:t> </a:t>
            </a:r>
            <a:r>
              <a:rPr lang="en-US" sz="6600" b="1" dirty="0" err="1">
                <a:solidFill>
                  <a:srgbClr val="FFFFFF"/>
                </a:solidFill>
              </a:rPr>
              <a:t>tarptautiniuose</a:t>
            </a:r>
            <a:r>
              <a:rPr lang="en-US" sz="6600" b="1" dirty="0">
                <a:solidFill>
                  <a:srgbClr val="FFFFFF"/>
                </a:solidFill>
              </a:rPr>
              <a:t> </a:t>
            </a:r>
            <a:r>
              <a:rPr lang="en-US" sz="6600" b="1" dirty="0" err="1">
                <a:solidFill>
                  <a:srgbClr val="FFFFFF"/>
                </a:solidFill>
              </a:rPr>
              <a:t>žodžiuose</a:t>
            </a:r>
            <a:endParaRPr lang="en-US" sz="6600" b="1" dirty="0">
              <a:solidFill>
                <a:srgbClr val="FFFFFF"/>
              </a:solidFill>
            </a:endParaRPr>
          </a:p>
        </p:txBody>
      </p:sp>
    </p:spTree>
    <p:extLst>
      <p:ext uri="{BB962C8B-B14F-4D97-AF65-F5344CB8AC3E}">
        <p14:creationId xmlns:p14="http://schemas.microsoft.com/office/powerpoint/2010/main" val="12754569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31F0CD09-9A74-4707-5C22-1C4DBB8AA92B}"/>
              </a:ext>
            </a:extLst>
          </p:cNvPr>
          <p:cNvSpPr>
            <a:spLocks noGrp="1"/>
          </p:cNvSpPr>
          <p:nvPr>
            <p:ph idx="1"/>
          </p:nvPr>
        </p:nvSpPr>
        <p:spPr>
          <a:xfrm>
            <a:off x="628650" y="764704"/>
            <a:ext cx="8119814" cy="5688632"/>
          </a:xfrm>
        </p:spPr>
        <p:txBody>
          <a:bodyPr>
            <a:normAutofit/>
          </a:bodyPr>
          <a:lstStyle/>
          <a:p>
            <a:pPr algn="just"/>
            <a:r>
              <a:rPr lang="lt-LT" sz="2800" dirty="0"/>
              <a:t>Tarptautinių žodžių rašyba sunkesnė, nes nėra kaip jos patikrinti ar pritaikyti aiškią taisyklę. Tad belieka įsidėmėti. </a:t>
            </a:r>
          </a:p>
          <a:p>
            <a:pPr algn="just"/>
            <a:endParaRPr lang="lt-LT" sz="2800" dirty="0"/>
          </a:p>
          <a:p>
            <a:pPr algn="just"/>
            <a:r>
              <a:rPr lang="lt-LT" sz="2800" dirty="0"/>
              <a:t>Lietuviškų žodžių šaknyse po minkštųjų priebalsių rašome e: ledas, senas, geras, žemė. </a:t>
            </a:r>
          </a:p>
          <a:p>
            <a:pPr algn="just"/>
            <a:r>
              <a:rPr lang="lt-LT" sz="2800" dirty="0"/>
              <a:t>Primenu: minkštieji priebalsiai tie, po kurių eina balsės: e, ė, ę, y, i, į, </a:t>
            </a:r>
            <a:r>
              <a:rPr lang="lt-LT" sz="2800" dirty="0" err="1"/>
              <a:t>ie</a:t>
            </a:r>
            <a:r>
              <a:rPr lang="lt-LT" sz="2800" dirty="0"/>
              <a:t>.</a:t>
            </a:r>
          </a:p>
          <a:p>
            <a:pPr algn="just"/>
            <a:r>
              <a:rPr lang="lt-LT" sz="2800" dirty="0"/>
              <a:t>Tarptautiniuose žodžiuose po minkštųjų priebalsių rašome (i)a: aliarmas, girlianda, pliažas. </a:t>
            </a:r>
            <a:endParaRPr lang="en-US" sz="2800" dirty="0"/>
          </a:p>
          <a:p>
            <a:pPr algn="just"/>
            <a:r>
              <a:rPr lang="en-US" sz="2800" b="1" dirty="0" err="1"/>
              <a:t>Vadov</a:t>
            </a:r>
            <a:r>
              <a:rPr lang="lt-LT" sz="2800" b="1" dirty="0" err="1"/>
              <a:t>ėlis</a:t>
            </a:r>
            <a:r>
              <a:rPr lang="lt-LT" sz="2800" b="1" dirty="0"/>
              <a:t> </a:t>
            </a:r>
            <a:r>
              <a:rPr lang="en-US" sz="2800" b="1" dirty="0"/>
              <a:t>60 </a:t>
            </a:r>
            <a:r>
              <a:rPr lang="en-US" sz="2800" b="1" dirty="0" err="1"/>
              <a:t>psl</a:t>
            </a:r>
            <a:r>
              <a:rPr lang="en-US" sz="2800" b="1" dirty="0"/>
              <a:t>. 13.1. </a:t>
            </a:r>
            <a:endParaRPr lang="lt-LT" sz="2800" b="1" dirty="0"/>
          </a:p>
        </p:txBody>
      </p:sp>
    </p:spTree>
    <p:extLst>
      <p:ext uri="{BB962C8B-B14F-4D97-AF65-F5344CB8AC3E}">
        <p14:creationId xmlns:p14="http://schemas.microsoft.com/office/powerpoint/2010/main" val="319006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urinio vietos rezervavimo ženklas 4" descr="Paveikslėlis, kuriame yra tekstas, knyga, dokumentas, popierius&#10;&#10;Automatiškai sugeneruotas aprašymas">
            <a:extLst>
              <a:ext uri="{FF2B5EF4-FFF2-40B4-BE49-F238E27FC236}">
                <a16:creationId xmlns:a16="http://schemas.microsoft.com/office/drawing/2014/main" id="{21847583-A4AF-DDF6-63D6-98AB7DACD62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2600" y="1987487"/>
            <a:ext cx="8178799" cy="2883026"/>
          </a:xfrm>
          <a:prstGeom prst="rect">
            <a:avLst/>
          </a:prstGeom>
        </p:spPr>
      </p:pic>
    </p:spTree>
    <p:extLst>
      <p:ext uri="{BB962C8B-B14F-4D97-AF65-F5344CB8AC3E}">
        <p14:creationId xmlns:p14="http://schemas.microsoft.com/office/powerpoint/2010/main" val="87503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rect">
            <a:extLst>
              <a:ext uri="{FF2B5EF4-FFF2-40B4-BE49-F238E27FC236}">
                <a16:creationId xmlns:a16="http://schemas.microsoft.com/office/drawing/2014/main" id="{CD9FC054-1B02-BCE5-C440-A9D13BA97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6632"/>
            <a:ext cx="2486025"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AB94694E-B3D9-B30B-57A4-9AA94C14D257}"/>
              </a:ext>
            </a:extLst>
          </p:cNvPr>
          <p:cNvSpPr>
            <a:spLocks noGrp="1"/>
          </p:cNvSpPr>
          <p:nvPr>
            <p:ph type="title"/>
          </p:nvPr>
        </p:nvSpPr>
        <p:spPr>
          <a:xfrm>
            <a:off x="141759" y="1118463"/>
            <a:ext cx="7886700" cy="1325563"/>
          </a:xfrm>
        </p:spPr>
        <p:txBody>
          <a:bodyPr/>
          <a:lstStyle/>
          <a:p>
            <a:pPr algn="ctr"/>
            <a:r>
              <a:rPr lang="lt-LT" b="1" dirty="0"/>
              <a:t>Atsakymai</a:t>
            </a:r>
          </a:p>
        </p:txBody>
      </p:sp>
      <p:pic>
        <p:nvPicPr>
          <p:cNvPr id="5" name="Turinio vietos rezervavimo ženklas 4">
            <a:extLst>
              <a:ext uri="{FF2B5EF4-FFF2-40B4-BE49-F238E27FC236}">
                <a16:creationId xmlns:a16="http://schemas.microsoft.com/office/drawing/2014/main" id="{53B9D5A0-4939-E8D2-93C8-709AFFC6FA62}"/>
              </a:ext>
            </a:extLst>
          </p:cNvPr>
          <p:cNvPicPr>
            <a:picLocks noGrp="1" noChangeAspect="1"/>
          </p:cNvPicPr>
          <p:nvPr>
            <p:ph idx="1"/>
          </p:nvPr>
        </p:nvPicPr>
        <p:blipFill>
          <a:blip r:embed="rId3"/>
          <a:stretch>
            <a:fillRect/>
          </a:stretch>
        </p:blipFill>
        <p:spPr>
          <a:xfrm>
            <a:off x="141759" y="2718325"/>
            <a:ext cx="8608736" cy="3244341"/>
          </a:xfrm>
        </p:spPr>
      </p:pic>
    </p:spTree>
    <p:extLst>
      <p:ext uri="{BB962C8B-B14F-4D97-AF65-F5344CB8AC3E}">
        <p14:creationId xmlns:p14="http://schemas.microsoft.com/office/powerpoint/2010/main" val="95410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a:extLst>
              <a:ext uri="{FF2B5EF4-FFF2-40B4-BE49-F238E27FC236}">
                <a16:creationId xmlns:a16="http://schemas.microsoft.com/office/drawing/2014/main" id="{FAA48934-7245-CE4A-BAFC-184D51B46847}"/>
              </a:ext>
            </a:extLst>
          </p:cNvPr>
          <p:cNvSpPr>
            <a:spLocks noGrp="1"/>
          </p:cNvSpPr>
          <p:nvPr>
            <p:ph type="title"/>
          </p:nvPr>
        </p:nvSpPr>
        <p:spPr>
          <a:xfrm>
            <a:off x="683568" y="1052736"/>
            <a:ext cx="7848872" cy="1193138"/>
          </a:xfrm>
        </p:spPr>
        <p:txBody>
          <a:bodyPr vert="horz" lIns="91440" tIns="45720" rIns="91440" bIns="45720" rtlCol="0" anchor="b">
            <a:noAutofit/>
          </a:bodyPr>
          <a:lstStyle/>
          <a:p>
            <a:pPr algn="ctr" defTabSz="914400"/>
            <a:r>
              <a:rPr lang="en-US" sz="4400" b="1" dirty="0" err="1"/>
              <a:t>Priebalsio</a:t>
            </a:r>
            <a:r>
              <a:rPr lang="en-US" sz="4400" b="1" dirty="0"/>
              <a:t> [j] </a:t>
            </a:r>
            <a:r>
              <a:rPr lang="en-US" sz="4400" b="1" dirty="0" err="1"/>
              <a:t>tarimas</a:t>
            </a:r>
            <a:r>
              <a:rPr lang="en-US" sz="4400" b="1" dirty="0"/>
              <a:t> </a:t>
            </a:r>
            <a:r>
              <a:rPr lang="en-US" sz="4400" b="1" dirty="0" err="1"/>
              <a:t>ir</a:t>
            </a:r>
            <a:r>
              <a:rPr lang="en-US" sz="4400" b="1" dirty="0"/>
              <a:t> </a:t>
            </a:r>
            <a:r>
              <a:rPr lang="en-US" sz="4400" b="1" dirty="0" err="1"/>
              <a:t>rašyba</a:t>
            </a:r>
            <a:r>
              <a:rPr lang="en-US" sz="4400" b="1" dirty="0"/>
              <a:t> </a:t>
            </a:r>
            <a:r>
              <a:rPr lang="en-US" sz="4400" b="1" dirty="0" err="1"/>
              <a:t>tarptautiniuose</a:t>
            </a:r>
            <a:r>
              <a:rPr lang="en-US" sz="4400" b="1" dirty="0"/>
              <a:t> </a:t>
            </a:r>
            <a:r>
              <a:rPr lang="en-US" sz="4400" b="1" dirty="0" err="1"/>
              <a:t>žodžiuose</a:t>
            </a:r>
            <a:endParaRPr lang="en-US" sz="4400" b="1" dirty="0"/>
          </a:p>
        </p:txBody>
      </p:sp>
      <p:pic>
        <p:nvPicPr>
          <p:cNvPr id="4" name="Picture 3" descr="Close-up of a colourful coral in aquarium reef tank">
            <a:extLst>
              <a:ext uri="{FF2B5EF4-FFF2-40B4-BE49-F238E27FC236}">
                <a16:creationId xmlns:a16="http://schemas.microsoft.com/office/drawing/2014/main" id="{85173649-4A8B-82B0-DD43-6F2BCD77EEF8}"/>
              </a:ext>
            </a:extLst>
          </p:cNvPr>
          <p:cNvPicPr>
            <a:picLocks noChangeAspect="1"/>
          </p:cNvPicPr>
          <p:nvPr/>
        </p:nvPicPr>
        <p:blipFill rotWithShape="1">
          <a:blip r:embed="rId2"/>
          <a:srcRect b="15490"/>
          <a:stretch/>
        </p:blipFill>
        <p:spPr>
          <a:xfrm>
            <a:off x="1232066" y="2564904"/>
            <a:ext cx="667758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1133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37C36D4-2E92-34E4-E19A-D34C067543F6}"/>
              </a:ext>
            </a:extLst>
          </p:cNvPr>
          <p:cNvSpPr>
            <a:spLocks noGrp="1"/>
          </p:cNvSpPr>
          <p:nvPr>
            <p:ph idx="1"/>
          </p:nvPr>
        </p:nvSpPr>
        <p:spPr>
          <a:xfrm>
            <a:off x="628650" y="404664"/>
            <a:ext cx="7886700" cy="5772299"/>
          </a:xfrm>
        </p:spPr>
        <p:txBody>
          <a:bodyPr>
            <a:normAutofit/>
          </a:bodyPr>
          <a:lstStyle/>
          <a:p>
            <a:pPr algn="just"/>
            <a:r>
              <a:rPr lang="lt-LT" b="0" i="0" dirty="0">
                <a:solidFill>
                  <a:srgbClr val="000000"/>
                </a:solidFill>
                <a:effectLst/>
                <a:latin typeface="Arial" panose="020B0604020202020204" pitchFamily="34" charset="0"/>
              </a:rPr>
              <a:t>1. Lietuviškuose žodžiuose priebalsis </a:t>
            </a:r>
            <a:r>
              <a:rPr lang="lt-LT" b="1" i="0" dirty="0">
                <a:solidFill>
                  <a:srgbClr val="000000"/>
                </a:solidFill>
                <a:effectLst/>
                <a:latin typeface="Arial" panose="020B0604020202020204" pitchFamily="34" charset="0"/>
              </a:rPr>
              <a:t>j </a:t>
            </a:r>
            <a:r>
              <a:rPr lang="lt-LT" b="0" i="0" dirty="0">
                <a:solidFill>
                  <a:srgbClr val="000000"/>
                </a:solidFill>
                <a:effectLst/>
                <a:latin typeface="Arial" panose="020B0604020202020204" pitchFamily="34" charset="0"/>
              </a:rPr>
              <a:t>dažniausiai rašoma pagal taisyklingą tarimą. Pvz.: </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avai</a:t>
            </a:r>
            <a:r>
              <a:rPr lang="lt-LT" b="1" i="1" dirty="0">
                <a:solidFill>
                  <a:srgbClr val="000000"/>
                </a:solidFill>
                <a:effectLst/>
                <a:latin typeface="Arial" panose="020B0604020202020204" pitchFamily="34" charset="0"/>
              </a:rPr>
              <a:t>, j</a:t>
            </a:r>
            <a:r>
              <a:rPr lang="lt-LT" b="0" i="1" dirty="0">
                <a:solidFill>
                  <a:srgbClr val="000000"/>
                </a:solidFill>
                <a:effectLst/>
                <a:latin typeface="Arial" panose="020B0604020202020204" pitchFamily="34" charset="0"/>
              </a:rPr>
              <a:t>au</a:t>
            </a:r>
            <a:r>
              <a:rPr lang="lt-LT" b="1" i="1" dirty="0">
                <a:solidFill>
                  <a:srgbClr val="000000"/>
                </a:solidFill>
                <a:effectLst/>
                <a:latin typeface="Arial" panose="020B0604020202020204" pitchFamily="34" charset="0"/>
              </a:rPr>
              <a:t>, J</a:t>
            </a:r>
            <a:r>
              <a:rPr lang="lt-LT" b="0" i="1" dirty="0">
                <a:solidFill>
                  <a:srgbClr val="000000"/>
                </a:solidFill>
                <a:effectLst/>
                <a:latin typeface="Arial" panose="020B0604020202020204" pitchFamily="34" charset="0"/>
              </a:rPr>
              <a:t>onas</a:t>
            </a:r>
            <a:r>
              <a:rPr lang="lt-LT" b="1" i="1" dirty="0">
                <a:solidFill>
                  <a:srgbClr val="000000"/>
                </a:solidFill>
                <a:effectLst/>
                <a:latin typeface="Arial" panose="020B0604020202020204" pitchFamily="34" charset="0"/>
              </a:rPr>
              <a:t>, </a:t>
            </a:r>
            <a:r>
              <a:rPr lang="lt-LT" b="0" i="1" dirty="0">
                <a:solidFill>
                  <a:srgbClr val="000000"/>
                </a:solidFill>
                <a:effectLst/>
                <a:latin typeface="Arial" panose="020B0604020202020204" pitchFamily="34" charset="0"/>
              </a:rPr>
              <a:t>sp</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auti</a:t>
            </a:r>
            <a:r>
              <a:rPr lang="lt-LT" b="1" i="1" dirty="0">
                <a:solidFill>
                  <a:srgbClr val="000000"/>
                </a:solidFill>
                <a:effectLst/>
                <a:latin typeface="Arial" panose="020B0604020202020204" pitchFamily="34" charset="0"/>
              </a:rPr>
              <a:t>, </a:t>
            </a:r>
            <a:r>
              <a:rPr lang="lt-LT" b="0" i="1" dirty="0">
                <a:solidFill>
                  <a:srgbClr val="000000"/>
                </a:solidFill>
                <a:effectLst/>
                <a:latin typeface="Arial" panose="020B0604020202020204" pitchFamily="34" charset="0"/>
              </a:rPr>
              <a:t>p</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auti</a:t>
            </a:r>
            <a:r>
              <a:rPr lang="lt-LT" b="0" i="0" dirty="0">
                <a:solidFill>
                  <a:srgbClr val="000000"/>
                </a:solidFill>
                <a:effectLst/>
                <a:latin typeface="Arial" panose="020B0604020202020204" pitchFamily="34" charset="0"/>
              </a:rPr>
              <a:t>(fonetinė rašyba).</a:t>
            </a:r>
          </a:p>
          <a:p>
            <a:pPr algn="just"/>
            <a:r>
              <a:rPr lang="lt-LT" b="0" i="0" dirty="0">
                <a:solidFill>
                  <a:srgbClr val="000000"/>
                </a:solidFill>
                <a:effectLst/>
                <a:latin typeface="Arial" panose="020B0604020202020204" pitchFamily="34" charset="0"/>
              </a:rPr>
              <a:t>2. Kai kuriuos lietuviškus žodžius, kuriuose priebalsis </a:t>
            </a:r>
            <a:r>
              <a:rPr lang="lt-LT" b="1" i="0" dirty="0">
                <a:solidFill>
                  <a:srgbClr val="000000"/>
                </a:solidFill>
                <a:effectLst/>
                <a:latin typeface="Arial" panose="020B0604020202020204" pitchFamily="34" charset="0"/>
              </a:rPr>
              <a:t>j </a:t>
            </a:r>
            <a:r>
              <a:rPr lang="lt-LT" b="0" i="0" dirty="0">
                <a:solidFill>
                  <a:srgbClr val="000000"/>
                </a:solidFill>
                <a:effectLst/>
                <a:latin typeface="Arial" panose="020B0604020202020204" pitchFamily="34" charset="0"/>
              </a:rPr>
              <a:t>tariamas, bet raidė nerašoma. Pvz.: </a:t>
            </a:r>
            <a:r>
              <a:rPr lang="lt-LT" b="0" i="1" dirty="0">
                <a:solidFill>
                  <a:srgbClr val="000000"/>
                </a:solidFill>
                <a:effectLst/>
                <a:latin typeface="Arial" panose="020B0604020202020204" pitchFamily="34" charset="0"/>
              </a:rPr>
              <a:t>Ieva, iešmas, iena, ieškoti</a:t>
            </a:r>
            <a:r>
              <a:rPr lang="lt-LT" dirty="0">
                <a:solidFill>
                  <a:srgbClr val="000000"/>
                </a:solidFill>
                <a:latin typeface="Arial" panose="020B0604020202020204" pitchFamily="34" charset="0"/>
              </a:rPr>
              <a:t>.</a:t>
            </a:r>
          </a:p>
          <a:p>
            <a:pPr algn="just"/>
            <a:r>
              <a:rPr lang="lt-LT" b="0" i="0" dirty="0">
                <a:solidFill>
                  <a:srgbClr val="000000"/>
                </a:solidFill>
                <a:effectLst/>
                <a:latin typeface="Arial" panose="020B0604020202020204" pitchFamily="34" charset="0"/>
              </a:rPr>
              <a:t>3. Senesniuose skoliniuose priebalsis </a:t>
            </a:r>
            <a:r>
              <a:rPr lang="lt-LT" b="1" i="0" dirty="0">
                <a:solidFill>
                  <a:srgbClr val="000000"/>
                </a:solidFill>
                <a:effectLst/>
                <a:latin typeface="Arial" panose="020B0604020202020204" pitchFamily="34" charset="0"/>
              </a:rPr>
              <a:t>j </a:t>
            </a:r>
            <a:r>
              <a:rPr lang="lt-LT" b="0" i="0" dirty="0">
                <a:solidFill>
                  <a:srgbClr val="000000"/>
                </a:solidFill>
                <a:effectLst/>
                <a:latin typeface="Arial" panose="020B0604020202020204" pitchFamily="34" charset="0"/>
              </a:rPr>
              <a:t>tariamas ir rašomas (dažniausiai prieš ilgai tariamą </a:t>
            </a:r>
            <a:r>
              <a:rPr lang="lt-LT" b="1" i="1" dirty="0">
                <a:solidFill>
                  <a:srgbClr val="000000"/>
                </a:solidFill>
                <a:effectLst/>
                <a:latin typeface="Arial" panose="020B0604020202020204" pitchFamily="34" charset="0"/>
              </a:rPr>
              <a:t>o</a:t>
            </a:r>
            <a:r>
              <a:rPr lang="lt-LT" b="0" i="0" dirty="0">
                <a:solidFill>
                  <a:srgbClr val="000000"/>
                </a:solidFill>
                <a:effectLst/>
                <a:latin typeface="Arial" panose="020B0604020202020204" pitchFamily="34" charset="0"/>
              </a:rPr>
              <a:t>), o naujesniuose tarptautiniuose žodžiuose tariamas, bet nerašomas.. Pvz.: </a:t>
            </a:r>
            <a:r>
              <a:rPr lang="lt-LT" b="0" i="1" dirty="0">
                <a:solidFill>
                  <a:srgbClr val="000000"/>
                </a:solidFill>
                <a:effectLst/>
                <a:latin typeface="Arial" panose="020B0604020202020204" pitchFamily="34" charset="0"/>
              </a:rPr>
              <a:t>ali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ošius, fortepi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onas, mili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ardas, mili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onas, vol</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eras,</a:t>
            </a:r>
            <a:r>
              <a:rPr lang="lt-LT" b="0" i="0" dirty="0">
                <a:solidFill>
                  <a:srgbClr val="000000"/>
                </a:solidFill>
                <a:effectLst/>
                <a:latin typeface="Arial" panose="020B0604020202020204" pitchFamily="34" charset="0"/>
              </a:rPr>
              <a:t> </a:t>
            </a:r>
            <a:r>
              <a:rPr lang="lt-LT" b="0" i="1" dirty="0">
                <a:solidFill>
                  <a:srgbClr val="000000"/>
                </a:solidFill>
                <a:effectLst/>
                <a:latin typeface="Arial" panose="020B0604020202020204" pitchFamily="34" charset="0"/>
              </a:rPr>
              <a:t>bet amon</a:t>
            </a:r>
            <a:r>
              <a:rPr lang="lt-LT" b="1" i="1" dirty="0">
                <a:solidFill>
                  <a:srgbClr val="000000"/>
                </a:solidFill>
                <a:effectLst/>
                <a:latin typeface="Arial" panose="020B0604020202020204" pitchFamily="34" charset="0"/>
              </a:rPr>
              <a:t>ia</a:t>
            </a:r>
            <a:r>
              <a:rPr lang="lt-LT" b="0" i="1" dirty="0">
                <a:solidFill>
                  <a:srgbClr val="000000"/>
                </a:solidFill>
                <a:effectLst/>
                <a:latin typeface="Arial" panose="020B0604020202020204" pitchFamily="34" charset="0"/>
              </a:rPr>
              <a:t>kas, b</a:t>
            </a:r>
            <a:r>
              <a:rPr lang="lt-LT" b="1" i="1" dirty="0">
                <a:solidFill>
                  <a:srgbClr val="000000"/>
                </a:solidFill>
                <a:effectLst/>
                <a:latin typeface="Arial" panose="020B0604020202020204" pitchFamily="34" charset="0"/>
              </a:rPr>
              <a:t>io</a:t>
            </a:r>
            <a:r>
              <a:rPr lang="lt-LT" b="0" i="1" dirty="0">
                <a:solidFill>
                  <a:srgbClr val="000000"/>
                </a:solidFill>
                <a:effectLst/>
                <a:latin typeface="Arial" panose="020B0604020202020204" pitchFamily="34" charset="0"/>
              </a:rPr>
              <a:t>logija, b</a:t>
            </a:r>
            <a:r>
              <a:rPr lang="lt-LT" b="1" i="1" dirty="0">
                <a:solidFill>
                  <a:srgbClr val="000000"/>
                </a:solidFill>
                <a:effectLst/>
                <a:latin typeface="Arial" panose="020B0604020202020204" pitchFamily="34" charset="0"/>
              </a:rPr>
              <a:t>ia</a:t>
            </a:r>
            <a:r>
              <a:rPr lang="lt-LT" b="0" i="1" dirty="0">
                <a:solidFill>
                  <a:srgbClr val="000000"/>
                </a:solidFill>
                <a:effectLst/>
                <a:latin typeface="Arial" panose="020B0604020202020204" pitchFamily="34" charset="0"/>
              </a:rPr>
              <a:t>tlonas, bil</a:t>
            </a:r>
            <a:r>
              <a:rPr lang="lt-LT" b="1" i="1" dirty="0">
                <a:solidFill>
                  <a:srgbClr val="000000"/>
                </a:solidFill>
                <a:effectLst/>
                <a:latin typeface="Arial" panose="020B0604020202020204" pitchFamily="34" charset="0"/>
              </a:rPr>
              <a:t>ia</a:t>
            </a:r>
            <a:r>
              <a:rPr lang="lt-LT" b="0" i="1" dirty="0">
                <a:solidFill>
                  <a:srgbClr val="000000"/>
                </a:solidFill>
                <a:effectLst/>
                <a:latin typeface="Arial" panose="020B0604020202020204" pitchFamily="34" charset="0"/>
              </a:rPr>
              <a:t>rdas, kl</a:t>
            </a:r>
            <a:r>
              <a:rPr lang="lt-LT" b="1" i="1" dirty="0">
                <a:solidFill>
                  <a:srgbClr val="000000"/>
                </a:solidFill>
                <a:effectLst/>
                <a:latin typeface="Arial" panose="020B0604020202020204" pitchFamily="34" charset="0"/>
              </a:rPr>
              <a:t>ie</a:t>
            </a:r>
            <a:r>
              <a:rPr lang="lt-LT" b="0" i="1" dirty="0">
                <a:solidFill>
                  <a:srgbClr val="000000"/>
                </a:solidFill>
                <a:effectLst/>
                <a:latin typeface="Arial" panose="020B0604020202020204" pitchFamily="34" charset="0"/>
              </a:rPr>
              <a:t>ntas, komp</a:t>
            </a:r>
            <a:r>
              <a:rPr lang="lt-LT" b="1" i="1" dirty="0">
                <a:solidFill>
                  <a:srgbClr val="000000"/>
                </a:solidFill>
                <a:effectLst/>
                <a:latin typeface="Arial" panose="020B0604020202020204" pitchFamily="34" charset="0"/>
              </a:rPr>
              <a:t>iu</a:t>
            </a:r>
            <a:r>
              <a:rPr lang="lt-LT" b="0" i="1" dirty="0">
                <a:solidFill>
                  <a:srgbClr val="000000"/>
                </a:solidFill>
                <a:effectLst/>
                <a:latin typeface="Arial" panose="020B0604020202020204" pitchFamily="34" charset="0"/>
              </a:rPr>
              <a:t>teris, mak</a:t>
            </a:r>
            <a:r>
              <a:rPr lang="lt-LT" b="1" i="1" dirty="0">
                <a:solidFill>
                  <a:srgbClr val="000000"/>
                </a:solidFill>
                <a:effectLst/>
                <a:latin typeface="Arial" panose="020B0604020202020204" pitchFamily="34" charset="0"/>
              </a:rPr>
              <a:t>ia</a:t>
            </a:r>
            <a:r>
              <a:rPr lang="lt-LT" b="0" i="1" dirty="0">
                <a:solidFill>
                  <a:srgbClr val="000000"/>
                </a:solidFill>
                <a:effectLst/>
                <a:latin typeface="Arial" panose="020B0604020202020204" pitchFamily="34" charset="0"/>
              </a:rPr>
              <a:t>žas, olimp</a:t>
            </a:r>
            <a:r>
              <a:rPr lang="lt-LT" b="1" i="1" dirty="0">
                <a:solidFill>
                  <a:srgbClr val="000000"/>
                </a:solidFill>
                <a:effectLst/>
                <a:latin typeface="Arial" panose="020B0604020202020204" pitchFamily="34" charset="0"/>
              </a:rPr>
              <a:t>ia</a:t>
            </a:r>
            <a:r>
              <a:rPr lang="lt-LT" b="0" i="1" dirty="0">
                <a:solidFill>
                  <a:srgbClr val="000000"/>
                </a:solidFill>
                <a:effectLst/>
                <a:latin typeface="Arial" panose="020B0604020202020204" pitchFamily="34" charset="0"/>
              </a:rPr>
              <a:t>da, patr</a:t>
            </a:r>
            <a:r>
              <a:rPr lang="lt-LT" b="1" i="1" dirty="0">
                <a:solidFill>
                  <a:srgbClr val="000000"/>
                </a:solidFill>
                <a:effectLst/>
                <a:latin typeface="Arial" panose="020B0604020202020204" pitchFamily="34" charset="0"/>
              </a:rPr>
              <a:t>io</a:t>
            </a:r>
            <a:r>
              <a:rPr lang="lt-LT" b="0" i="1" dirty="0">
                <a:solidFill>
                  <a:srgbClr val="000000"/>
                </a:solidFill>
                <a:effectLst/>
                <a:latin typeface="Arial" panose="020B0604020202020204" pitchFamily="34" charset="0"/>
              </a:rPr>
              <a:t>tas, p</a:t>
            </a:r>
            <a:r>
              <a:rPr lang="lt-LT" b="1" i="1" dirty="0">
                <a:solidFill>
                  <a:srgbClr val="000000"/>
                </a:solidFill>
                <a:effectLst/>
                <a:latin typeface="Arial" panose="020B0604020202020204" pitchFamily="34" charset="0"/>
              </a:rPr>
              <a:t>ia</a:t>
            </a:r>
            <a:r>
              <a:rPr lang="lt-LT" b="0" i="1" dirty="0">
                <a:solidFill>
                  <a:srgbClr val="000000"/>
                </a:solidFill>
                <a:effectLst/>
                <a:latin typeface="Arial" panose="020B0604020202020204" pitchFamily="34" charset="0"/>
              </a:rPr>
              <a:t>ninas, stad</a:t>
            </a:r>
            <a:r>
              <a:rPr lang="lt-LT" b="1" i="1" dirty="0">
                <a:solidFill>
                  <a:srgbClr val="000000"/>
                </a:solidFill>
                <a:effectLst/>
                <a:latin typeface="Arial" panose="020B0604020202020204" pitchFamily="34" charset="0"/>
              </a:rPr>
              <a:t>io</a:t>
            </a:r>
            <a:r>
              <a:rPr lang="lt-LT" b="0" i="1" dirty="0">
                <a:solidFill>
                  <a:srgbClr val="000000"/>
                </a:solidFill>
                <a:effectLst/>
                <a:latin typeface="Arial" panose="020B0604020202020204" pitchFamily="34" charset="0"/>
              </a:rPr>
              <a:t>nas, var</a:t>
            </a:r>
            <a:r>
              <a:rPr lang="lt-LT" b="1" i="1" dirty="0">
                <a:solidFill>
                  <a:srgbClr val="000000"/>
                </a:solidFill>
                <a:effectLst/>
                <a:latin typeface="Arial" panose="020B0604020202020204" pitchFamily="34" charset="0"/>
              </a:rPr>
              <a:t>ia</a:t>
            </a:r>
            <a:r>
              <a:rPr lang="lt-LT" b="0" i="1" dirty="0">
                <a:solidFill>
                  <a:srgbClr val="000000"/>
                </a:solidFill>
                <a:effectLst/>
                <a:latin typeface="Arial" panose="020B0604020202020204" pitchFamily="34" charset="0"/>
              </a:rPr>
              <a:t>ntas.</a:t>
            </a:r>
          </a:p>
          <a:p>
            <a:pPr algn="just"/>
            <a:r>
              <a:rPr lang="lt-LT" b="0" i="0" dirty="0">
                <a:solidFill>
                  <a:srgbClr val="000000"/>
                </a:solidFill>
                <a:effectLst/>
                <a:latin typeface="Arial" panose="020B0604020202020204" pitchFamily="34" charset="0"/>
              </a:rPr>
              <a:t>4. Kai kuriuose sudurtinius nelietuviškos kilmės žodžius, kuriuose </a:t>
            </a:r>
            <a:r>
              <a:rPr lang="lt-LT" b="1" i="0" dirty="0">
                <a:solidFill>
                  <a:srgbClr val="000000"/>
                </a:solidFill>
                <a:effectLst/>
                <a:latin typeface="Arial" panose="020B0604020202020204" pitchFamily="34" charset="0"/>
              </a:rPr>
              <a:t>j</a:t>
            </a:r>
            <a:r>
              <a:rPr lang="lt-LT" b="0" i="0" dirty="0">
                <a:solidFill>
                  <a:srgbClr val="000000"/>
                </a:solidFill>
                <a:effectLst/>
                <a:latin typeface="Arial" panose="020B0604020202020204" pitchFamily="34" charset="0"/>
              </a:rPr>
              <a:t> tariamas ir rašomas. Pvz.: </a:t>
            </a:r>
            <a:r>
              <a:rPr lang="lt-LT" b="0" i="1" dirty="0">
                <a:solidFill>
                  <a:srgbClr val="000000"/>
                </a:solidFill>
                <a:effectLst/>
                <a:latin typeface="Arial" panose="020B0604020202020204" pitchFamily="34" charset="0"/>
              </a:rPr>
              <a:t>ani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onas, kati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onas</a:t>
            </a:r>
            <a:r>
              <a:rPr lang="lt-LT" dirty="0">
                <a:solidFill>
                  <a:srgbClr val="000000"/>
                </a:solidFill>
                <a:latin typeface="Arial" panose="020B0604020202020204" pitchFamily="34" charset="0"/>
              </a:rPr>
              <a:t>.</a:t>
            </a:r>
            <a:endParaRPr lang="lt-LT" dirty="0"/>
          </a:p>
        </p:txBody>
      </p:sp>
    </p:spTree>
    <p:extLst>
      <p:ext uri="{BB962C8B-B14F-4D97-AF65-F5344CB8AC3E}">
        <p14:creationId xmlns:p14="http://schemas.microsoft.com/office/powerpoint/2010/main" val="263015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99424BE1-CB80-A334-1D36-CB4D338C08F0}"/>
              </a:ext>
            </a:extLst>
          </p:cNvPr>
          <p:cNvSpPr>
            <a:spLocks noGrp="1"/>
          </p:cNvSpPr>
          <p:nvPr>
            <p:ph idx="1"/>
          </p:nvPr>
        </p:nvSpPr>
        <p:spPr>
          <a:xfrm>
            <a:off x="628650" y="476672"/>
            <a:ext cx="7886700" cy="5700291"/>
          </a:xfrm>
        </p:spPr>
        <p:txBody>
          <a:bodyPr/>
          <a:lstStyle/>
          <a:p>
            <a:pPr algn="just"/>
            <a:r>
              <a:rPr lang="lt-LT" b="0" i="0" dirty="0">
                <a:solidFill>
                  <a:srgbClr val="000000"/>
                </a:solidFill>
                <a:effectLst/>
                <a:latin typeface="Arial" panose="020B0604020202020204" pitchFamily="34" charset="0"/>
              </a:rPr>
              <a:t>5. Reikėtų įsiminti sudurtinių tarptautinių žodžių pirmojo sando </a:t>
            </a:r>
            <a:r>
              <a:rPr lang="lt-LT" b="1" i="0" dirty="0" err="1">
                <a:solidFill>
                  <a:srgbClr val="000000"/>
                </a:solidFill>
                <a:effectLst/>
                <a:latin typeface="Arial" panose="020B0604020202020204" pitchFamily="34" charset="0"/>
              </a:rPr>
              <a:t>avia</a:t>
            </a:r>
            <a:r>
              <a:rPr lang="lt-LT" b="1" i="0" dirty="0">
                <a:solidFill>
                  <a:srgbClr val="000000"/>
                </a:solidFill>
                <a:effectLst/>
                <a:latin typeface="Arial" panose="020B0604020202020204" pitchFamily="34" charset="0"/>
              </a:rPr>
              <a:t>- </a:t>
            </a:r>
            <a:r>
              <a:rPr lang="lt-LT" b="1" i="0" dirty="0" err="1">
                <a:solidFill>
                  <a:srgbClr val="000000"/>
                </a:solidFill>
                <a:effectLst/>
                <a:latin typeface="Arial" panose="020B0604020202020204" pitchFamily="34" charset="0"/>
              </a:rPr>
              <a:t>radio</a:t>
            </a:r>
            <a:r>
              <a:rPr lang="lt-LT" b="0" i="0" dirty="0">
                <a:solidFill>
                  <a:srgbClr val="000000"/>
                </a:solidFill>
                <a:effectLst/>
                <a:latin typeface="Arial" panose="020B0604020202020204" pitchFamily="34" charset="0"/>
              </a:rPr>
              <a:t>, </a:t>
            </a:r>
            <a:r>
              <a:rPr lang="lt-LT" b="1" i="0" dirty="0" err="1">
                <a:solidFill>
                  <a:srgbClr val="000000"/>
                </a:solidFill>
                <a:effectLst/>
                <a:latin typeface="Arial" panose="020B0604020202020204" pitchFamily="34" charset="0"/>
              </a:rPr>
              <a:t>video</a:t>
            </a:r>
            <a:r>
              <a:rPr lang="lt-LT" b="1" i="0" dirty="0">
                <a:solidFill>
                  <a:srgbClr val="000000"/>
                </a:solidFill>
                <a:effectLst/>
                <a:latin typeface="Arial" panose="020B0604020202020204" pitchFamily="34" charset="0"/>
              </a:rPr>
              <a:t>- </a:t>
            </a:r>
            <a:r>
              <a:rPr lang="lt-LT" b="0" i="0" dirty="0">
                <a:solidFill>
                  <a:srgbClr val="000000"/>
                </a:solidFill>
                <a:effectLst/>
                <a:latin typeface="Arial" panose="020B0604020202020204" pitchFamily="34" charset="0"/>
              </a:rPr>
              <a:t>rašybą</a:t>
            </a:r>
            <a:r>
              <a:rPr lang="lt-LT" b="1" i="0" dirty="0">
                <a:solidFill>
                  <a:srgbClr val="000000"/>
                </a:solidFill>
                <a:effectLst/>
                <a:latin typeface="Arial" panose="020B0604020202020204" pitchFamily="34" charset="0"/>
              </a:rPr>
              <a:t>:</a:t>
            </a:r>
            <a:r>
              <a:rPr lang="lt-LT" b="0" i="0" dirty="0">
                <a:solidFill>
                  <a:srgbClr val="000000"/>
                </a:solidFill>
                <a:effectLst/>
                <a:latin typeface="Arial" panose="020B0604020202020204" pitchFamily="34" charset="0"/>
              </a:rPr>
              <a:t> </a:t>
            </a:r>
            <a:r>
              <a:rPr lang="lt-LT" b="1" i="1" dirty="0">
                <a:solidFill>
                  <a:srgbClr val="000000"/>
                </a:solidFill>
                <a:effectLst/>
                <a:latin typeface="Arial" panose="020B0604020202020204" pitchFamily="34" charset="0"/>
              </a:rPr>
              <a:t>avia</a:t>
            </a:r>
            <a:r>
              <a:rPr lang="lt-LT" b="0" i="1" dirty="0">
                <a:solidFill>
                  <a:srgbClr val="000000"/>
                </a:solidFill>
                <a:effectLst/>
                <a:latin typeface="Arial" panose="020B0604020202020204" pitchFamily="34" charset="0"/>
              </a:rPr>
              <a:t>cija, </a:t>
            </a:r>
            <a:r>
              <a:rPr lang="lt-LT" b="1" i="1" dirty="0">
                <a:solidFill>
                  <a:srgbClr val="000000"/>
                </a:solidFill>
                <a:effectLst/>
                <a:latin typeface="Arial" panose="020B0604020202020204" pitchFamily="34" charset="0"/>
              </a:rPr>
              <a:t>radio</a:t>
            </a:r>
            <a:r>
              <a:rPr lang="lt-LT" b="0" i="1" dirty="0">
                <a:solidFill>
                  <a:srgbClr val="000000"/>
                </a:solidFill>
                <a:effectLst/>
                <a:latin typeface="Arial" panose="020B0604020202020204" pitchFamily="34" charset="0"/>
              </a:rPr>
              <a:t>technika,</a:t>
            </a:r>
            <a:r>
              <a:rPr lang="lt-LT" b="1" i="1" dirty="0">
                <a:solidFill>
                  <a:srgbClr val="000000"/>
                </a:solidFill>
                <a:effectLst/>
                <a:latin typeface="Arial" panose="020B0604020202020204" pitchFamily="34" charset="0"/>
              </a:rPr>
              <a:t> video</a:t>
            </a:r>
            <a:r>
              <a:rPr lang="lt-LT" b="0" i="1" dirty="0">
                <a:solidFill>
                  <a:srgbClr val="000000"/>
                </a:solidFill>
                <a:effectLst/>
                <a:latin typeface="Arial" panose="020B0604020202020204" pitchFamily="34" charset="0"/>
              </a:rPr>
              <a:t>filmas</a:t>
            </a:r>
            <a:r>
              <a:rPr lang="lt-LT" b="0" i="0" dirty="0">
                <a:solidFill>
                  <a:srgbClr val="000000"/>
                </a:solidFill>
                <a:effectLst/>
                <a:latin typeface="Arial" panose="020B0604020202020204" pitchFamily="34" charset="0"/>
              </a:rPr>
              <a:t> (tradicinė rašyba).</a:t>
            </a:r>
          </a:p>
          <a:p>
            <a:pPr algn="just"/>
            <a:r>
              <a:rPr lang="lt-LT" b="0" i="0" dirty="0">
                <a:solidFill>
                  <a:srgbClr val="000000"/>
                </a:solidFill>
                <a:effectLst/>
                <a:latin typeface="Arial" panose="020B0604020202020204" pitchFamily="34" charset="0"/>
              </a:rPr>
              <a:t>6. Kai kuriuose nelietuviškos kilmės žodžiuose </a:t>
            </a:r>
            <a:r>
              <a:rPr lang="lt-LT" b="1" i="0" dirty="0">
                <a:solidFill>
                  <a:srgbClr val="000000"/>
                </a:solidFill>
                <a:effectLst/>
                <a:latin typeface="Arial" panose="020B0604020202020204" pitchFamily="34" charset="0"/>
              </a:rPr>
              <a:t>j </a:t>
            </a:r>
            <a:r>
              <a:rPr lang="lt-LT" b="0" i="0" dirty="0">
                <a:solidFill>
                  <a:srgbClr val="000000"/>
                </a:solidFill>
                <a:effectLst/>
                <a:latin typeface="Arial" panose="020B0604020202020204" pitchFamily="34" charset="0"/>
              </a:rPr>
              <a:t>tarp balsių tariamas ir rašomas. Pvz.: </a:t>
            </a:r>
            <a:r>
              <a:rPr lang="lt-LT" b="0" i="1" dirty="0">
                <a:solidFill>
                  <a:srgbClr val="000000"/>
                </a:solidFill>
                <a:effectLst/>
                <a:latin typeface="Arial" panose="020B0604020202020204" pitchFamily="34" charset="0"/>
              </a:rPr>
              <a:t>a</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eras, ma</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onezas, so</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a:t>
            </a:r>
            <a:r>
              <a:rPr lang="lt-LT" b="0" i="0" dirty="0">
                <a:solidFill>
                  <a:srgbClr val="000000"/>
                </a:solidFill>
                <a:effectLst/>
                <a:latin typeface="Arial" panose="020B0604020202020204" pitchFamily="34" charset="0"/>
              </a:rPr>
              <a:t>(tradicinė rašyba).</a:t>
            </a:r>
          </a:p>
          <a:p>
            <a:pPr algn="just"/>
            <a:r>
              <a:rPr lang="lt-LT" b="0" i="0" dirty="0">
                <a:solidFill>
                  <a:srgbClr val="000000"/>
                </a:solidFill>
                <a:effectLst/>
                <a:latin typeface="Arial" panose="020B0604020202020204" pitchFamily="34" charset="0"/>
              </a:rPr>
              <a:t>7. Tarptautiniuose žodžiuose prieš lietuviškas galūnes ir priesagas priebalsis </a:t>
            </a:r>
            <a:r>
              <a:rPr lang="lt-LT" b="1" i="0" dirty="0">
                <a:solidFill>
                  <a:srgbClr val="000000"/>
                </a:solidFill>
                <a:effectLst/>
                <a:latin typeface="Arial" panose="020B0604020202020204" pitchFamily="34" charset="0"/>
              </a:rPr>
              <a:t>j </a:t>
            </a:r>
            <a:r>
              <a:rPr lang="lt-LT" b="0" i="0" dirty="0">
                <a:solidFill>
                  <a:srgbClr val="000000"/>
                </a:solidFill>
                <a:effectLst/>
                <a:latin typeface="Arial" panose="020B0604020202020204" pitchFamily="34" charset="0"/>
              </a:rPr>
              <a:t>tariamas </a:t>
            </a:r>
            <a:r>
              <a:rPr lang="lt-LT" b="0" i="0" dirty="0" err="1">
                <a:solidFill>
                  <a:srgbClr val="000000"/>
                </a:solidFill>
                <a:effectLst/>
                <a:latin typeface="Arial" panose="020B0604020202020204" pitchFamily="34" charset="0"/>
              </a:rPr>
              <a:t>irrašomas</a:t>
            </a:r>
            <a:r>
              <a:rPr lang="lt-LT" b="0" i="0" dirty="0">
                <a:solidFill>
                  <a:srgbClr val="000000"/>
                </a:solidFill>
                <a:effectLst/>
                <a:latin typeface="Arial" panose="020B0604020202020204" pitchFamily="34" charset="0"/>
              </a:rPr>
              <a:t>, o prieš nelietuviškas priesagas – tariamas, bet nerašomas. Pvz.: </a:t>
            </a:r>
            <a:r>
              <a:rPr lang="lt-LT" b="0" i="1" dirty="0">
                <a:solidFill>
                  <a:srgbClr val="000000"/>
                </a:solidFill>
                <a:effectLst/>
                <a:latin typeface="Arial" panose="020B0604020202020204" pitchFamily="34" charset="0"/>
              </a:rPr>
              <a:t>atel</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ė, fo</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ė, loteri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 radi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as, muzie</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us, jubilie</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inis, archa</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inis, hero</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iškas, hero</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inis, inici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uoti, inici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avimas, kopi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avimas, kopi</a:t>
            </a:r>
            <a:r>
              <a:rPr lang="lt-LT" b="1" i="1" dirty="0">
                <a:solidFill>
                  <a:srgbClr val="000000"/>
                </a:solidFill>
                <a:effectLst/>
                <a:latin typeface="Arial" panose="020B0604020202020204" pitchFamily="34" charset="0"/>
              </a:rPr>
              <a:t>j</a:t>
            </a:r>
            <a:r>
              <a:rPr lang="lt-LT" b="0" i="1" dirty="0">
                <a:solidFill>
                  <a:srgbClr val="000000"/>
                </a:solidFill>
                <a:effectLst/>
                <a:latin typeface="Arial" panose="020B0604020202020204" pitchFamily="34" charset="0"/>
              </a:rPr>
              <a:t>uoti, bet archa</a:t>
            </a:r>
            <a:r>
              <a:rPr lang="lt-LT" b="1" i="1" dirty="0">
                <a:solidFill>
                  <a:srgbClr val="000000"/>
                </a:solidFill>
                <a:effectLst/>
                <a:latin typeface="Arial" panose="020B0604020202020204" pitchFamily="34" charset="0"/>
              </a:rPr>
              <a:t>izm</a:t>
            </a:r>
            <a:r>
              <a:rPr lang="lt-LT" b="0" i="1" dirty="0">
                <a:solidFill>
                  <a:srgbClr val="000000"/>
                </a:solidFill>
                <a:effectLst/>
                <a:latin typeface="Arial" panose="020B0604020202020204" pitchFamily="34" charset="0"/>
              </a:rPr>
              <a:t>as, diferenc</a:t>
            </a:r>
            <a:r>
              <a:rPr lang="lt-LT" b="1" i="1" dirty="0">
                <a:solidFill>
                  <a:srgbClr val="000000"/>
                </a:solidFill>
                <a:effectLst/>
                <a:latin typeface="Arial" panose="020B0604020202020204" pitchFamily="34" charset="0"/>
              </a:rPr>
              <a:t>iacij</a:t>
            </a:r>
            <a:r>
              <a:rPr lang="lt-LT" b="0" i="1" dirty="0">
                <a:solidFill>
                  <a:srgbClr val="000000"/>
                </a:solidFill>
                <a:effectLst/>
                <a:latin typeface="Arial" panose="020B0604020202020204" pitchFamily="34" charset="0"/>
              </a:rPr>
              <a:t>a, diferenc</a:t>
            </a:r>
            <a:r>
              <a:rPr lang="lt-LT" b="1" i="1" dirty="0">
                <a:solidFill>
                  <a:srgbClr val="000000"/>
                </a:solidFill>
                <a:effectLst/>
                <a:latin typeface="Arial" panose="020B0604020202020204" pitchFamily="34" charset="0"/>
              </a:rPr>
              <a:t>ial</a:t>
            </a:r>
            <a:r>
              <a:rPr lang="lt-LT" b="0" i="1" dirty="0">
                <a:solidFill>
                  <a:srgbClr val="000000"/>
                </a:solidFill>
                <a:effectLst/>
                <a:latin typeface="Arial" panose="020B0604020202020204" pitchFamily="34" charset="0"/>
              </a:rPr>
              <a:t>as, hero</a:t>
            </a:r>
            <a:r>
              <a:rPr lang="lt-LT" b="1" i="1" dirty="0">
                <a:solidFill>
                  <a:srgbClr val="000000"/>
                </a:solidFill>
                <a:effectLst/>
                <a:latin typeface="Arial" panose="020B0604020202020204" pitchFamily="34" charset="0"/>
              </a:rPr>
              <a:t>ik</a:t>
            </a:r>
            <a:r>
              <a:rPr lang="lt-LT" b="0" i="1" dirty="0">
                <a:solidFill>
                  <a:srgbClr val="000000"/>
                </a:solidFill>
                <a:effectLst/>
                <a:latin typeface="Arial" panose="020B0604020202020204" pitchFamily="34" charset="0"/>
              </a:rPr>
              <a:t>a, gen</a:t>
            </a:r>
            <a:r>
              <a:rPr lang="lt-LT" b="1" i="1" dirty="0">
                <a:solidFill>
                  <a:srgbClr val="000000"/>
                </a:solidFill>
                <a:effectLst/>
                <a:latin typeface="Arial" panose="020B0604020202020204" pitchFamily="34" charset="0"/>
              </a:rPr>
              <a:t>ial</a:t>
            </a:r>
            <a:r>
              <a:rPr lang="lt-LT" b="0" i="1" dirty="0">
                <a:solidFill>
                  <a:srgbClr val="000000"/>
                </a:solidFill>
                <a:effectLst/>
                <a:latin typeface="Arial" panose="020B0604020202020204" pitchFamily="34" charset="0"/>
              </a:rPr>
              <a:t>us, kolon</a:t>
            </a:r>
            <a:r>
              <a:rPr lang="lt-LT" b="1" i="1" dirty="0">
                <a:solidFill>
                  <a:srgbClr val="000000"/>
                </a:solidFill>
                <a:effectLst/>
                <a:latin typeface="Arial" panose="020B0604020202020204" pitchFamily="34" charset="0"/>
              </a:rPr>
              <a:t>ial</a:t>
            </a:r>
            <a:r>
              <a:rPr lang="lt-LT" b="0" i="1" dirty="0">
                <a:solidFill>
                  <a:srgbClr val="000000"/>
                </a:solidFill>
                <a:effectLst/>
                <a:latin typeface="Arial" panose="020B0604020202020204" pitchFamily="34" charset="0"/>
              </a:rPr>
              <a:t>izmas</a:t>
            </a:r>
            <a:r>
              <a:rPr lang="lt-LT" b="0" i="0" dirty="0">
                <a:solidFill>
                  <a:srgbClr val="000000"/>
                </a:solidFill>
                <a:effectLst/>
                <a:latin typeface="Arial" panose="020B0604020202020204" pitchFamily="34" charset="0"/>
              </a:rPr>
              <a:t> (fonetinė, morfologinė, tradicinė rašyba).</a:t>
            </a:r>
          </a:p>
          <a:p>
            <a:endParaRPr lang="lt-LT" dirty="0"/>
          </a:p>
        </p:txBody>
      </p:sp>
    </p:spTree>
    <p:extLst>
      <p:ext uri="{BB962C8B-B14F-4D97-AF65-F5344CB8AC3E}">
        <p14:creationId xmlns:p14="http://schemas.microsoft.com/office/powerpoint/2010/main" val="325876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6095AC6-02C2-0A2C-511D-C811EA85851B}"/>
              </a:ext>
            </a:extLst>
          </p:cNvPr>
          <p:cNvSpPr>
            <a:spLocks noGrp="1"/>
          </p:cNvSpPr>
          <p:nvPr>
            <p:ph type="title"/>
          </p:nvPr>
        </p:nvSpPr>
        <p:spPr>
          <a:xfrm>
            <a:off x="1035575" y="428662"/>
            <a:ext cx="3992787" cy="516190"/>
          </a:xfrm>
        </p:spPr>
        <p:txBody>
          <a:bodyPr anchor="b">
            <a:normAutofit fontScale="90000"/>
          </a:bodyPr>
          <a:lstStyle/>
          <a:p>
            <a:r>
              <a:rPr lang="lt-LT" sz="3500" dirty="0"/>
              <a:t>Kas yra leksika?</a:t>
            </a:r>
          </a:p>
        </p:txBody>
      </p:sp>
      <p:sp>
        <p:nvSpPr>
          <p:cNvPr id="3" name="Turinio vietos rezervavimo ženklas 2">
            <a:extLst>
              <a:ext uri="{FF2B5EF4-FFF2-40B4-BE49-F238E27FC236}">
                <a16:creationId xmlns:a16="http://schemas.microsoft.com/office/drawing/2014/main" id="{A5C0566F-0CE7-B445-5584-C004736EE18D}"/>
              </a:ext>
            </a:extLst>
          </p:cNvPr>
          <p:cNvSpPr>
            <a:spLocks noGrp="1"/>
          </p:cNvSpPr>
          <p:nvPr>
            <p:ph idx="1"/>
          </p:nvPr>
        </p:nvSpPr>
        <p:spPr>
          <a:xfrm>
            <a:off x="467544" y="1700808"/>
            <a:ext cx="5040560" cy="4240169"/>
          </a:xfrm>
        </p:spPr>
        <p:txBody>
          <a:bodyPr anchor="t">
            <a:noAutofit/>
          </a:bodyPr>
          <a:lstStyle/>
          <a:p>
            <a:pPr algn="just"/>
            <a:r>
              <a:rPr lang="lt-LT" sz="2400" b="1" dirty="0"/>
              <a:t>Leksika</a:t>
            </a:r>
            <a:r>
              <a:rPr lang="lt-LT" sz="2400" dirty="0"/>
              <a:t> (sen. </a:t>
            </a:r>
            <a:r>
              <a:rPr lang="lt-LT" sz="2400" dirty="0" err="1"/>
              <a:t>gr</a:t>
            </a:r>
            <a:r>
              <a:rPr lang="lt-LT" sz="2400" dirty="0"/>
              <a:t>. </a:t>
            </a:r>
            <a:r>
              <a:rPr lang="lt-LT" sz="2400" dirty="0" err="1"/>
              <a:t>lexikos</a:t>
            </a:r>
            <a:r>
              <a:rPr lang="lt-LT" sz="2400" dirty="0"/>
              <a:t> – žodinis) – kalbos žodžių visuma. Terminas „leksika“ dar vartojamas kalbos lygmens ar funkcinio stiliaus (pvz., literatūrinės kalbos, publicistikos), tarmės ar jos dalies, socialinės žmonių grupės, kurio nors vieno žmogaus ar leidinio žodžių visumai pavadinti. Leksika pateikiama įvairiuose žodynuose. Mokslas, tiriantis leksiką, vadinamas leksikologija.</a:t>
            </a:r>
          </a:p>
        </p:txBody>
      </p:sp>
      <p:pic>
        <p:nvPicPr>
          <p:cNvPr id="5" name="Picture 4" descr="Desert sand dune wave pattern">
            <a:extLst>
              <a:ext uri="{FF2B5EF4-FFF2-40B4-BE49-F238E27FC236}">
                <a16:creationId xmlns:a16="http://schemas.microsoft.com/office/drawing/2014/main" id="{C786101A-9916-9908-A11D-792C95C598E2}"/>
              </a:ext>
            </a:extLst>
          </p:cNvPr>
          <p:cNvPicPr>
            <a:picLocks noChangeAspect="1"/>
          </p:cNvPicPr>
          <p:nvPr/>
        </p:nvPicPr>
        <p:blipFill rotWithShape="1">
          <a:blip r:embed="rId2"/>
          <a:srcRect l="19362" r="49805" b="-1"/>
          <a:stretch/>
        </p:blipFill>
        <p:spPr>
          <a:xfrm>
            <a:off x="5699574" y="909081"/>
            <a:ext cx="2342698" cy="5071731"/>
          </a:xfrm>
          <a:prstGeom prst="rect">
            <a:avLst/>
          </a:prstGeom>
        </p:spPr>
      </p:pic>
    </p:spTree>
    <p:extLst>
      <p:ext uri="{BB962C8B-B14F-4D97-AF65-F5344CB8AC3E}">
        <p14:creationId xmlns:p14="http://schemas.microsoft.com/office/powerpoint/2010/main" val="202858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6639DAC-4708-BDF3-BE20-8500078526F1}"/>
              </a:ext>
            </a:extLst>
          </p:cNvPr>
          <p:cNvSpPr>
            <a:spLocks noGrp="1"/>
          </p:cNvSpPr>
          <p:nvPr>
            <p:ph type="title"/>
          </p:nvPr>
        </p:nvSpPr>
        <p:spPr/>
        <p:txBody>
          <a:bodyPr/>
          <a:lstStyle/>
          <a:p>
            <a:endParaRPr lang="lt-LT" dirty="0"/>
          </a:p>
        </p:txBody>
      </p:sp>
      <p:graphicFrame>
        <p:nvGraphicFramePr>
          <p:cNvPr id="5" name="Turinio vietos rezervavimo ženklas 2">
            <a:extLst>
              <a:ext uri="{FF2B5EF4-FFF2-40B4-BE49-F238E27FC236}">
                <a16:creationId xmlns:a16="http://schemas.microsoft.com/office/drawing/2014/main" id="{C90AFDCF-B27A-CDD2-A8B7-261108700CCA}"/>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39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EF6A19B-A880-228A-8ED8-DF99D52A4BC6}"/>
              </a:ext>
            </a:extLst>
          </p:cNvPr>
          <p:cNvSpPr>
            <a:spLocks noGrp="1"/>
          </p:cNvSpPr>
          <p:nvPr>
            <p:ph type="title"/>
          </p:nvPr>
        </p:nvSpPr>
        <p:spPr/>
        <p:txBody>
          <a:bodyPr/>
          <a:lstStyle/>
          <a:p>
            <a:endParaRPr lang="lt-LT"/>
          </a:p>
        </p:txBody>
      </p:sp>
      <p:pic>
        <p:nvPicPr>
          <p:cNvPr id="5" name="Turinio vietos rezervavimo ženklas 4" descr="Paveikslėlis, kuriame yra tekstas, laiškas, popierius, Šriftas&#10;&#10;Automatiškai sugeneruotas aprašymas">
            <a:extLst>
              <a:ext uri="{FF2B5EF4-FFF2-40B4-BE49-F238E27FC236}">
                <a16:creationId xmlns:a16="http://schemas.microsoft.com/office/drawing/2014/main" id="{FF56B007-1F07-7A40-A275-D650F71B41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88640"/>
            <a:ext cx="5760640" cy="6601693"/>
          </a:xfrm>
        </p:spPr>
      </p:pic>
    </p:spTree>
    <p:extLst>
      <p:ext uri="{BB962C8B-B14F-4D97-AF65-F5344CB8AC3E}">
        <p14:creationId xmlns:p14="http://schemas.microsoft.com/office/powerpoint/2010/main" val="361496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F46A0EC-1DF6-2D68-C015-3CE93A074E6F}"/>
              </a:ext>
            </a:extLst>
          </p:cNvPr>
          <p:cNvSpPr>
            <a:spLocks noGrp="1"/>
          </p:cNvSpPr>
          <p:nvPr>
            <p:ph type="title"/>
          </p:nvPr>
        </p:nvSpPr>
        <p:spPr/>
        <p:txBody>
          <a:bodyPr/>
          <a:lstStyle/>
          <a:p>
            <a:endParaRPr lang="lt-LT"/>
          </a:p>
        </p:txBody>
      </p:sp>
      <p:pic>
        <p:nvPicPr>
          <p:cNvPr id="5" name="Turinio vietos rezervavimo ženklas 4">
            <a:extLst>
              <a:ext uri="{FF2B5EF4-FFF2-40B4-BE49-F238E27FC236}">
                <a16:creationId xmlns:a16="http://schemas.microsoft.com/office/drawing/2014/main" id="{B997FBA4-B5D8-3CFC-3ABC-6787D12D8F56}"/>
              </a:ext>
            </a:extLst>
          </p:cNvPr>
          <p:cNvPicPr>
            <a:picLocks noGrp="1" noChangeAspect="1"/>
          </p:cNvPicPr>
          <p:nvPr>
            <p:ph idx="1"/>
          </p:nvPr>
        </p:nvPicPr>
        <p:blipFill>
          <a:blip r:embed="rId2"/>
          <a:stretch>
            <a:fillRect/>
          </a:stretch>
        </p:blipFill>
        <p:spPr>
          <a:xfrm>
            <a:off x="384916" y="774541"/>
            <a:ext cx="8579572" cy="3755611"/>
          </a:xfrm>
        </p:spPr>
      </p:pic>
      <p:pic>
        <p:nvPicPr>
          <p:cNvPr id="7" name="Paveikslėlis 6">
            <a:extLst>
              <a:ext uri="{FF2B5EF4-FFF2-40B4-BE49-F238E27FC236}">
                <a16:creationId xmlns:a16="http://schemas.microsoft.com/office/drawing/2014/main" id="{87A03420-EDBE-3519-8817-FFC2610232F7}"/>
              </a:ext>
            </a:extLst>
          </p:cNvPr>
          <p:cNvPicPr>
            <a:picLocks noChangeAspect="1"/>
          </p:cNvPicPr>
          <p:nvPr/>
        </p:nvPicPr>
        <p:blipFill>
          <a:blip r:embed="rId3"/>
          <a:stretch>
            <a:fillRect/>
          </a:stretch>
        </p:blipFill>
        <p:spPr>
          <a:xfrm>
            <a:off x="251520" y="4540969"/>
            <a:ext cx="3240360" cy="2137259"/>
          </a:xfrm>
          <a:prstGeom prst="rect">
            <a:avLst/>
          </a:prstGeom>
        </p:spPr>
      </p:pic>
      <p:sp>
        <p:nvSpPr>
          <p:cNvPr id="8" name="TextBox 7">
            <a:extLst>
              <a:ext uri="{FF2B5EF4-FFF2-40B4-BE49-F238E27FC236}">
                <a16:creationId xmlns:a16="http://schemas.microsoft.com/office/drawing/2014/main" id="{5CE507E3-CD84-B05E-56CF-FB15582758C4}"/>
              </a:ext>
            </a:extLst>
          </p:cNvPr>
          <p:cNvSpPr txBox="1"/>
          <p:nvPr/>
        </p:nvSpPr>
        <p:spPr>
          <a:xfrm>
            <a:off x="3923928" y="235760"/>
            <a:ext cx="4087366" cy="523220"/>
          </a:xfrm>
          <a:prstGeom prst="rect">
            <a:avLst/>
          </a:prstGeom>
          <a:noFill/>
        </p:spPr>
        <p:txBody>
          <a:bodyPr wrap="square" rtlCol="0">
            <a:spAutoFit/>
          </a:bodyPr>
          <a:lstStyle/>
          <a:p>
            <a:r>
              <a:rPr lang="lt-LT" sz="2800" dirty="0"/>
              <a:t>Atsakymai</a:t>
            </a:r>
          </a:p>
        </p:txBody>
      </p:sp>
    </p:spTree>
    <p:extLst>
      <p:ext uri="{BB962C8B-B14F-4D97-AF65-F5344CB8AC3E}">
        <p14:creationId xmlns:p14="http://schemas.microsoft.com/office/powerpoint/2010/main" val="79426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21417C7A-AA1B-C387-059E-23487059A29E}"/>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b="1" kern="1200">
                <a:solidFill>
                  <a:schemeClr val="bg1"/>
                </a:solidFill>
                <a:latin typeface="+mj-lt"/>
                <a:ea typeface="+mj-ea"/>
                <a:cs typeface="+mj-cs"/>
              </a:rPr>
              <a:t>Priebalsio J tarimas ir rašyba, atsakymai 3 pratimas</a:t>
            </a:r>
          </a:p>
        </p:txBody>
      </p:sp>
      <p:pic>
        <p:nvPicPr>
          <p:cNvPr id="5" name="Turinio vietos rezervavimo ženklas 4">
            <a:extLst>
              <a:ext uri="{FF2B5EF4-FFF2-40B4-BE49-F238E27FC236}">
                <a16:creationId xmlns:a16="http://schemas.microsoft.com/office/drawing/2014/main" id="{E929D9E2-400C-9ED4-F86C-DD194E7DFDEF}"/>
              </a:ext>
            </a:extLst>
          </p:cNvPr>
          <p:cNvPicPr>
            <a:picLocks noGrp="1" noChangeAspect="1"/>
          </p:cNvPicPr>
          <p:nvPr>
            <p:ph idx="1"/>
          </p:nvPr>
        </p:nvPicPr>
        <p:blipFill>
          <a:blip r:embed="rId2"/>
          <a:stretch>
            <a:fillRect/>
          </a:stretch>
        </p:blipFill>
        <p:spPr>
          <a:xfrm>
            <a:off x="129738" y="1988840"/>
            <a:ext cx="8761055" cy="4030086"/>
          </a:xfrm>
          <a:prstGeom prst="rect">
            <a:avLst/>
          </a:prstGeom>
        </p:spPr>
      </p:pic>
    </p:spTree>
    <p:extLst>
      <p:ext uri="{BB962C8B-B14F-4D97-AF65-F5344CB8AC3E}">
        <p14:creationId xmlns:p14="http://schemas.microsoft.com/office/powerpoint/2010/main" val="307238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pPr algn="l">
              <a:lnSpc>
                <a:spcPct val="90000"/>
              </a:lnSpc>
            </a:pPr>
            <a:r>
              <a:rPr lang="en-US" sz="5700" kern="1200">
                <a:solidFill>
                  <a:schemeClr val="tx1"/>
                </a:solidFill>
                <a:latin typeface="+mj-lt"/>
                <a:ea typeface="+mj-ea"/>
                <a:cs typeface="+mj-cs"/>
              </a:rPr>
              <a:t>Lietuvių kalbos leksika</a:t>
            </a:r>
          </a:p>
        </p:txBody>
      </p:sp>
      <p:pic>
        <p:nvPicPr>
          <p:cNvPr id="4" name="Content Placeholder 3" descr="http://ualgiman.dtiltas.lt/lietuv1.gif"/>
          <p:cNvPicPr>
            <a:picLocks noGrp="1"/>
          </p:cNvPicPr>
          <p:nvPr>
            <p:ph idx="1"/>
          </p:nvPr>
        </p:nvPicPr>
        <p:blipFill>
          <a:blip r:embed="rId2" cstate="print"/>
          <a:stretch>
            <a:fillRect/>
          </a:stretch>
        </p:blipFill>
        <p:spPr bwMode="auto">
          <a:xfrm>
            <a:off x="3490722" y="966183"/>
            <a:ext cx="5410962" cy="489820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ice fields in terraces">
            <a:extLst>
              <a:ext uri="{FF2B5EF4-FFF2-40B4-BE49-F238E27FC236}">
                <a16:creationId xmlns:a16="http://schemas.microsoft.com/office/drawing/2014/main" id="{BED8258F-1760-D1C5-2356-C59A119F5D61}"/>
              </a:ext>
            </a:extLst>
          </p:cNvPr>
          <p:cNvPicPr>
            <a:picLocks noChangeAspect="1"/>
          </p:cNvPicPr>
          <p:nvPr/>
        </p:nvPicPr>
        <p:blipFill rotWithShape="1">
          <a:blip r:embed="rId2"/>
          <a:srcRect l="18700" r="40847" b="-1"/>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15DB7D79-6BFA-A661-9C50-A41909DC8A70}"/>
              </a:ext>
            </a:extLst>
          </p:cNvPr>
          <p:cNvSpPr>
            <a:spLocks noGrp="1"/>
          </p:cNvSpPr>
          <p:nvPr>
            <p:ph type="title"/>
          </p:nvPr>
        </p:nvSpPr>
        <p:spPr>
          <a:xfrm>
            <a:off x="571350" y="328512"/>
            <a:ext cx="3583791" cy="1628970"/>
          </a:xfrm>
        </p:spPr>
        <p:txBody>
          <a:bodyPr anchor="ctr">
            <a:normAutofit/>
          </a:bodyPr>
          <a:lstStyle/>
          <a:p>
            <a:r>
              <a:rPr lang="lt-LT" sz="3500"/>
              <a:t>Kuo skiriasi </a:t>
            </a:r>
            <a:r>
              <a:rPr lang="lt-LT" sz="3500" b="1"/>
              <a:t>žargonas</a:t>
            </a:r>
            <a:r>
              <a:rPr lang="lt-LT" sz="3500"/>
              <a:t> nuo slengo?</a:t>
            </a:r>
          </a:p>
        </p:txBody>
      </p:sp>
      <p:sp>
        <p:nvSpPr>
          <p:cNvPr id="3" name="Turinio vietos rezervavimo ženklas 2">
            <a:extLst>
              <a:ext uri="{FF2B5EF4-FFF2-40B4-BE49-F238E27FC236}">
                <a16:creationId xmlns:a16="http://schemas.microsoft.com/office/drawing/2014/main" id="{3EBA494F-7581-0FDC-2A52-731F095B1B25}"/>
              </a:ext>
            </a:extLst>
          </p:cNvPr>
          <p:cNvSpPr>
            <a:spLocks noGrp="1"/>
          </p:cNvSpPr>
          <p:nvPr>
            <p:ph idx="1"/>
          </p:nvPr>
        </p:nvSpPr>
        <p:spPr>
          <a:xfrm>
            <a:off x="395536" y="2348880"/>
            <a:ext cx="3960440" cy="4032447"/>
          </a:xfrm>
        </p:spPr>
        <p:txBody>
          <a:bodyPr anchor="ctr">
            <a:normAutofit/>
          </a:bodyPr>
          <a:lstStyle/>
          <a:p>
            <a:pPr algn="just"/>
            <a:r>
              <a:rPr lang="lt-LT" sz="1600" b="1" i="0" dirty="0" err="1">
                <a:effectLst/>
                <a:latin typeface="Palemonas"/>
              </a:rPr>
              <a:t>žargònas</a:t>
            </a:r>
            <a:r>
              <a:rPr lang="lt-LT" sz="1600" b="0" i="0" dirty="0">
                <a:effectLst/>
                <a:latin typeface="Palemonas"/>
              </a:rPr>
              <a:t> (</a:t>
            </a:r>
            <a:r>
              <a:rPr lang="lt-LT" sz="1600" b="0" i="0" dirty="0" err="1">
                <a:effectLst/>
                <a:latin typeface="Palemonas"/>
              </a:rPr>
              <a:t>pranc</a:t>
            </a:r>
            <a:r>
              <a:rPr lang="lt-LT" sz="1600" b="0" i="0" dirty="0">
                <a:effectLst/>
                <a:latin typeface="Palemonas"/>
              </a:rPr>
              <a:t>. </a:t>
            </a:r>
            <a:r>
              <a:rPr lang="lt-LT" sz="1600" b="1" i="0" dirty="0" err="1">
                <a:effectLst/>
                <a:latin typeface="Palemonas"/>
              </a:rPr>
              <a:t>jargon</a:t>
            </a:r>
            <a:r>
              <a:rPr lang="lt-LT" sz="1600" b="0" i="0" dirty="0">
                <a:effectLst/>
                <a:latin typeface="Palemonas"/>
              </a:rPr>
              <a:t>), šnekamosios kalbos socialinė atmaina, vartojama nedidelės visuomenės grupės (tam tikros profesijos, amžiaus, socialinio sluoksnio žmonių). Žargonas greitai kinta, nes jo elementų vartosena yra pagrįsta naujumu, neįprastumu.</a:t>
            </a:r>
          </a:p>
          <a:p>
            <a:pPr marL="0" indent="0" algn="just">
              <a:buNone/>
            </a:pPr>
            <a:r>
              <a:rPr lang="lt-LT" sz="1600" b="1" i="0" dirty="0">
                <a:effectLst/>
                <a:latin typeface="palemonas"/>
              </a:rPr>
              <a:t>Lietuvių kalbos žargonas</a:t>
            </a:r>
          </a:p>
          <a:p>
            <a:pPr algn="just"/>
            <a:r>
              <a:rPr lang="lt-LT" sz="1600" b="0" i="0" dirty="0">
                <a:effectLst/>
                <a:latin typeface="Palemonas"/>
              </a:rPr>
              <a:t>Lietuvių kalboje žargonai nėra ryškiai susiformavę. Žargono elementų yra mokinių, studentų, kai kurių visuomenės sluoksnių (vagių, kalinių, alkoholikų, narkomanų) šnekoje.</a:t>
            </a:r>
          </a:p>
          <a:p>
            <a:endParaRPr lang="lt-LT" sz="1600" dirty="0"/>
          </a:p>
        </p:txBody>
      </p:sp>
    </p:spTree>
    <p:extLst>
      <p:ext uri="{BB962C8B-B14F-4D97-AF65-F5344CB8AC3E}">
        <p14:creationId xmlns:p14="http://schemas.microsoft.com/office/powerpoint/2010/main" val="59171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DBB893D-B38B-3AF2-A874-0FB3C0B05A98}"/>
              </a:ext>
            </a:extLst>
          </p:cNvPr>
          <p:cNvSpPr>
            <a:spLocks noGrp="1"/>
          </p:cNvSpPr>
          <p:nvPr>
            <p:ph type="title"/>
          </p:nvPr>
        </p:nvSpPr>
        <p:spPr/>
        <p:txBody>
          <a:bodyPr/>
          <a:lstStyle/>
          <a:p>
            <a:r>
              <a:rPr lang="lt-LT" dirty="0"/>
              <a:t>Kuo skiriasi žargonas nuo </a:t>
            </a:r>
            <a:r>
              <a:rPr lang="lt-LT" b="1" dirty="0"/>
              <a:t>slengo</a:t>
            </a:r>
            <a:r>
              <a:rPr lang="lt-LT" dirty="0"/>
              <a:t>?</a:t>
            </a:r>
          </a:p>
        </p:txBody>
      </p:sp>
      <p:sp>
        <p:nvSpPr>
          <p:cNvPr id="3" name="Turinio vietos rezervavimo ženklas 2">
            <a:extLst>
              <a:ext uri="{FF2B5EF4-FFF2-40B4-BE49-F238E27FC236}">
                <a16:creationId xmlns:a16="http://schemas.microsoft.com/office/drawing/2014/main" id="{B4C7315B-88F6-1064-3BD4-679ACD64499B}"/>
              </a:ext>
            </a:extLst>
          </p:cNvPr>
          <p:cNvSpPr>
            <a:spLocks noGrp="1"/>
          </p:cNvSpPr>
          <p:nvPr>
            <p:ph idx="1"/>
          </p:nvPr>
        </p:nvSpPr>
        <p:spPr>
          <a:xfrm>
            <a:off x="628650" y="1556792"/>
            <a:ext cx="7886700" cy="4620171"/>
          </a:xfrm>
        </p:spPr>
        <p:txBody>
          <a:bodyPr>
            <a:normAutofit/>
          </a:bodyPr>
          <a:lstStyle/>
          <a:p>
            <a:pPr algn="just"/>
            <a:r>
              <a:rPr lang="lt-LT" b="1" i="0" dirty="0" err="1">
                <a:solidFill>
                  <a:srgbClr val="A44E4C"/>
                </a:solidFill>
                <a:effectLst/>
                <a:latin typeface="Palemonas"/>
              </a:rPr>
              <a:t>sleñgas</a:t>
            </a:r>
            <a:r>
              <a:rPr lang="lt-LT" b="0" i="0" dirty="0">
                <a:effectLst/>
                <a:latin typeface="Palemonas"/>
              </a:rPr>
              <a:t> (angl. </a:t>
            </a:r>
            <a:r>
              <a:rPr lang="lt-LT" b="1" i="0" dirty="0" err="1">
                <a:solidFill>
                  <a:srgbClr val="A44E4C"/>
                </a:solidFill>
                <a:effectLst/>
                <a:latin typeface="Palemonas"/>
              </a:rPr>
              <a:t>slang</a:t>
            </a:r>
            <a:r>
              <a:rPr lang="lt-LT" b="0" i="0" dirty="0">
                <a:effectLst/>
                <a:latin typeface="Palemonas"/>
              </a:rPr>
              <a:t>), </a:t>
            </a:r>
            <a:r>
              <a:rPr lang="lt-LT" b="0" i="0" dirty="0" err="1">
                <a:effectLst/>
                <a:latin typeface="Palemonas"/>
              </a:rPr>
              <a:t>žargoniški</a:t>
            </a:r>
            <a:r>
              <a:rPr lang="lt-LT" b="0" i="0" dirty="0">
                <a:effectLst/>
                <a:latin typeface="Palemonas"/>
              </a:rPr>
              <a:t> žodžiai ir posakiai, peržengę vienos socialinės ar profesinės grupės ribas ir vartojami visos tautos šnekamojoje kalboje (ar bent jau visų žinomi). Pvz., lietuvių slengu laikytini tokie leksikos vienetai: </a:t>
            </a:r>
            <a:r>
              <a:rPr lang="lt-LT" b="0" i="1" dirty="0">
                <a:effectLst/>
                <a:latin typeface="Palemonas"/>
              </a:rPr>
              <a:t>audinė</a:t>
            </a:r>
            <a:r>
              <a:rPr lang="lt-LT" b="0" i="0" dirty="0">
                <a:effectLst/>
                <a:latin typeface="Palemonas"/>
              </a:rPr>
              <a:t> ,,Audi markės automobilis“, </a:t>
            </a:r>
            <a:r>
              <a:rPr lang="lt-LT" b="0" i="1" dirty="0" err="1">
                <a:effectLst/>
                <a:latin typeface="Palemonas"/>
              </a:rPr>
              <a:t>kaifas</a:t>
            </a:r>
            <a:r>
              <a:rPr lang="lt-LT" b="0" i="0" dirty="0">
                <a:effectLst/>
                <a:latin typeface="Palemonas"/>
              </a:rPr>
              <a:t> ,,malonumas</a:t>
            </a:r>
            <a:r>
              <a:rPr lang="lt-LT" dirty="0">
                <a:latin typeface="Palemonas"/>
              </a:rPr>
              <a:t>“</a:t>
            </a:r>
            <a:r>
              <a:rPr lang="lt-LT" b="0" i="0" dirty="0">
                <a:effectLst/>
                <a:latin typeface="Palemonas"/>
              </a:rPr>
              <a:t>, </a:t>
            </a:r>
            <a:r>
              <a:rPr lang="lt-LT" b="0" i="1" dirty="0">
                <a:effectLst/>
                <a:latin typeface="Palemonas"/>
              </a:rPr>
              <a:t>kirvis</a:t>
            </a:r>
            <a:r>
              <a:rPr lang="lt-LT" b="0" i="0" dirty="0">
                <a:effectLst/>
                <a:latin typeface="Palemonas"/>
              </a:rPr>
              <a:t> ,,griežtas dėstytojas“, </a:t>
            </a:r>
            <a:r>
              <a:rPr lang="lt-LT" b="0" i="1" dirty="0" err="1">
                <a:effectLst/>
                <a:latin typeface="Palemonas"/>
              </a:rPr>
              <a:t>mentūra</a:t>
            </a:r>
            <a:r>
              <a:rPr lang="lt-LT" b="0" i="0" dirty="0">
                <a:effectLst/>
                <a:latin typeface="Palemonas"/>
              </a:rPr>
              <a:t> ,,policija“, </a:t>
            </a:r>
            <a:r>
              <a:rPr lang="lt-LT" b="0" i="1" dirty="0">
                <a:effectLst/>
                <a:latin typeface="Palemonas"/>
              </a:rPr>
              <a:t>rašalas</a:t>
            </a:r>
            <a:r>
              <a:rPr lang="lt-LT" b="0" i="0" dirty="0">
                <a:effectLst/>
                <a:latin typeface="Palemonas"/>
              </a:rPr>
              <a:t> ,,prastas vynas“, </a:t>
            </a:r>
            <a:r>
              <a:rPr lang="lt-LT" b="0" i="1" dirty="0">
                <a:effectLst/>
                <a:latin typeface="Palemonas"/>
              </a:rPr>
              <a:t>šakės</a:t>
            </a:r>
            <a:r>
              <a:rPr lang="lt-LT" b="0" i="0" dirty="0">
                <a:effectLst/>
                <a:latin typeface="Palemonas"/>
              </a:rPr>
              <a:t> ,,galas“, </a:t>
            </a:r>
            <a:r>
              <a:rPr lang="lt-LT" b="0" i="1" dirty="0">
                <a:effectLst/>
                <a:latin typeface="Palemonas"/>
              </a:rPr>
              <a:t>sutirštinti spalvas</a:t>
            </a:r>
            <a:r>
              <a:rPr lang="lt-LT" b="0" i="0" dirty="0">
                <a:effectLst/>
                <a:latin typeface="Palemonas"/>
              </a:rPr>
              <a:t> ,,pernelyg išryškinti“, </a:t>
            </a:r>
            <a:r>
              <a:rPr lang="lt-LT" b="0" i="1" dirty="0">
                <a:effectLst/>
                <a:latin typeface="Palemonas"/>
              </a:rPr>
              <a:t>viskas dzin</a:t>
            </a:r>
            <a:r>
              <a:rPr lang="lt-LT" b="0" i="0" dirty="0">
                <a:effectLst/>
                <a:latin typeface="Palemonas"/>
              </a:rPr>
              <a:t> ,,niekas nerūpi“, </a:t>
            </a:r>
            <a:r>
              <a:rPr lang="lt-LT" b="0" i="1" dirty="0">
                <a:effectLst/>
                <a:latin typeface="Palemonas"/>
              </a:rPr>
              <a:t>makaronus ant ausų kabinti</a:t>
            </a:r>
            <a:r>
              <a:rPr lang="lt-LT" b="0" i="0" dirty="0">
                <a:effectLst/>
                <a:latin typeface="Palemonas"/>
              </a:rPr>
              <a:t> ,,nesakyti teisybės, meluoti, apgaudinėti“. </a:t>
            </a:r>
          </a:p>
          <a:p>
            <a:pPr algn="just"/>
            <a:endParaRPr lang="lt-LT" dirty="0">
              <a:latin typeface="Palemonas"/>
            </a:endParaRPr>
          </a:p>
          <a:p>
            <a:pPr algn="just"/>
            <a:r>
              <a:rPr lang="lt-LT" b="0" i="0" dirty="0">
                <a:effectLst/>
                <a:latin typeface="Palemonas"/>
              </a:rPr>
              <a:t>Reikia išsamesnių socialinių tyrimų, kad būtų galima nustatyti, kada </a:t>
            </a:r>
            <a:r>
              <a:rPr lang="lt-LT" b="0" i="0" strike="noStrike" dirty="0">
                <a:solidFill>
                  <a:srgbClr val="C16B69"/>
                </a:solidFill>
                <a:effectLst/>
                <a:latin typeface="Palemonas"/>
              </a:rPr>
              <a:t>žargonas</a:t>
            </a:r>
            <a:r>
              <a:rPr lang="lt-LT" b="0" i="0" dirty="0">
                <a:effectLst/>
                <a:latin typeface="Palemonas"/>
              </a:rPr>
              <a:t> virsta slengu. Jis visada lieka už bendrinės kalbos ribų, bet šnekamajai kalbai suteikia gyvumo ir įtaigumo.</a:t>
            </a:r>
            <a:endParaRPr lang="lt-LT" dirty="0"/>
          </a:p>
        </p:txBody>
      </p:sp>
    </p:spTree>
    <p:extLst>
      <p:ext uri="{BB962C8B-B14F-4D97-AF65-F5344CB8AC3E}">
        <p14:creationId xmlns:p14="http://schemas.microsoft.com/office/powerpoint/2010/main" val="368735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545" y="1070800"/>
            <a:ext cx="2954766" cy="5583126"/>
          </a:xfrm>
        </p:spPr>
        <p:txBody>
          <a:bodyPr>
            <a:normAutofit/>
          </a:bodyPr>
          <a:lstStyle/>
          <a:p>
            <a:pPr algn="ctr"/>
            <a:r>
              <a:rPr lang="lt-LT" sz="4900" dirty="0"/>
              <a:t>Tarminė leksika (</a:t>
            </a:r>
            <a:r>
              <a:rPr lang="lt-LT" sz="4900" dirty="0" err="1"/>
              <a:t>tarmybės</a:t>
            </a:r>
            <a:r>
              <a:rPr lang="lt-LT" sz="4900" dirty="0"/>
              <a:t>)</a:t>
            </a:r>
          </a:p>
        </p:txBody>
      </p:sp>
      <p:graphicFrame>
        <p:nvGraphicFramePr>
          <p:cNvPr id="5" name="Content Placeholder 2">
            <a:extLst>
              <a:ext uri="{FF2B5EF4-FFF2-40B4-BE49-F238E27FC236}">
                <a16:creationId xmlns:a16="http://schemas.microsoft.com/office/drawing/2014/main" id="{F9E38324-08F5-EB44-23B2-90318C98F867}"/>
              </a:ext>
            </a:extLst>
          </p:cNvPr>
          <p:cNvGraphicFramePr>
            <a:graphicFrameLocks noGrp="1"/>
          </p:cNvGraphicFramePr>
          <p:nvPr>
            <p:ph idx="1"/>
            <p:extLst>
              <p:ext uri="{D42A27DB-BD31-4B8C-83A1-F6EECF244321}">
                <p14:modId xmlns:p14="http://schemas.microsoft.com/office/powerpoint/2010/main" val="1370292965"/>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125" y="1153572"/>
            <a:ext cx="2400300" cy="4461163"/>
          </a:xfrm>
        </p:spPr>
        <p:txBody>
          <a:bodyPr>
            <a:normAutofit/>
          </a:bodyPr>
          <a:lstStyle/>
          <a:p>
            <a:r>
              <a:rPr lang="lt-LT" sz="3700">
                <a:solidFill>
                  <a:srgbClr val="FFFFFF"/>
                </a:solidFill>
              </a:rPr>
              <a:t>Tarmiškų žodžių atitikmenys</a:t>
            </a:r>
          </a:p>
        </p:txBody>
      </p:sp>
      <p:sp>
        <p:nvSpPr>
          <p:cNvPr id="3" name="Content Placeholder 2"/>
          <p:cNvSpPr>
            <a:spLocks noGrp="1"/>
          </p:cNvSpPr>
          <p:nvPr>
            <p:ph idx="1"/>
          </p:nvPr>
        </p:nvSpPr>
        <p:spPr>
          <a:xfrm>
            <a:off x="755576" y="591344"/>
            <a:ext cx="7992888" cy="5789984"/>
          </a:xfrm>
        </p:spPr>
        <p:txBody>
          <a:bodyPr anchor="ctr">
            <a:normAutofit lnSpcReduction="10000"/>
          </a:bodyPr>
          <a:lstStyle/>
          <a:p>
            <a:pPr>
              <a:lnSpc>
                <a:spcPct val="90000"/>
              </a:lnSpc>
              <a:buNone/>
            </a:pPr>
            <a:r>
              <a:rPr lang="lt-LT" sz="1300" i="1" dirty="0" err="1"/>
              <a:t>traila</a:t>
            </a:r>
            <a:r>
              <a:rPr lang="lt-LT" sz="1300" dirty="0"/>
              <a:t> - plepys,</a:t>
            </a:r>
          </a:p>
          <a:p>
            <a:pPr>
              <a:lnSpc>
                <a:spcPct val="90000"/>
              </a:lnSpc>
              <a:buNone/>
            </a:pPr>
            <a:r>
              <a:rPr lang="lt-LT" sz="1300" i="1" dirty="0" err="1"/>
              <a:t>sūtrauka</a:t>
            </a:r>
            <a:r>
              <a:rPr lang="lt-LT" sz="1300" dirty="0"/>
              <a:t> - susitraukęs daiktas, žmogus, </a:t>
            </a:r>
          </a:p>
          <a:p>
            <a:pPr>
              <a:lnSpc>
                <a:spcPct val="90000"/>
              </a:lnSpc>
              <a:buNone/>
            </a:pPr>
            <a:r>
              <a:rPr lang="lt-LT" sz="1300" i="1" dirty="0"/>
              <a:t>papūta</a:t>
            </a:r>
            <a:r>
              <a:rPr lang="lt-LT" sz="1300" dirty="0"/>
              <a:t> - vėjo pagairė, </a:t>
            </a:r>
          </a:p>
          <a:p>
            <a:pPr>
              <a:lnSpc>
                <a:spcPct val="90000"/>
              </a:lnSpc>
              <a:buNone/>
            </a:pPr>
            <a:r>
              <a:rPr lang="lt-LT" sz="1300" i="1" dirty="0"/>
              <a:t>skinkis</a:t>
            </a:r>
            <a:r>
              <a:rPr lang="lt-LT" sz="1300" dirty="0"/>
              <a:t> - silpnas alus, gira; prasta sriuba,    </a:t>
            </a:r>
          </a:p>
          <a:p>
            <a:pPr>
              <a:lnSpc>
                <a:spcPct val="90000"/>
              </a:lnSpc>
              <a:buNone/>
            </a:pPr>
            <a:r>
              <a:rPr lang="lt-LT" sz="1300" i="1" dirty="0"/>
              <a:t>varčia</a:t>
            </a:r>
            <a:r>
              <a:rPr lang="lt-LT" sz="1300" dirty="0"/>
              <a:t> - vartų stulpas,</a:t>
            </a:r>
          </a:p>
          <a:p>
            <a:pPr>
              <a:lnSpc>
                <a:spcPct val="90000"/>
              </a:lnSpc>
              <a:buNone/>
            </a:pPr>
            <a:r>
              <a:rPr lang="lt-LT" sz="1300" i="1" dirty="0" err="1"/>
              <a:t>pluja</a:t>
            </a:r>
            <a:r>
              <a:rPr lang="lt-LT" sz="1300" dirty="0"/>
              <a:t> - bastūnas, valkata; niektauza, </a:t>
            </a:r>
          </a:p>
          <a:p>
            <a:pPr>
              <a:lnSpc>
                <a:spcPct val="90000"/>
              </a:lnSpc>
              <a:buNone/>
            </a:pPr>
            <a:r>
              <a:rPr lang="lt-LT" sz="1300" i="1" dirty="0"/>
              <a:t>gerkliūgas</a:t>
            </a:r>
            <a:r>
              <a:rPr lang="lt-LT" sz="1300" dirty="0"/>
              <a:t> – rėksnys,  </a:t>
            </a:r>
          </a:p>
          <a:p>
            <a:pPr>
              <a:lnSpc>
                <a:spcPct val="90000"/>
              </a:lnSpc>
              <a:buNone/>
            </a:pPr>
            <a:r>
              <a:rPr lang="lt-LT" sz="1300" i="1" dirty="0"/>
              <a:t>žalga</a:t>
            </a:r>
            <a:r>
              <a:rPr lang="lt-LT" sz="1300" dirty="0"/>
              <a:t> - lanksti kartelė, didelė vytis; nepatogumas; aukštas, ištįsęs žmogus,  </a:t>
            </a:r>
          </a:p>
          <a:p>
            <a:pPr>
              <a:lnSpc>
                <a:spcPct val="90000"/>
              </a:lnSpc>
              <a:buNone/>
            </a:pPr>
            <a:r>
              <a:rPr lang="lt-LT" sz="1300" i="1" dirty="0" err="1"/>
              <a:t>ledžinga</a:t>
            </a:r>
            <a:r>
              <a:rPr lang="lt-LT" sz="1300" i="1" dirty="0"/>
              <a:t> - </a:t>
            </a:r>
            <a:r>
              <a:rPr lang="lt-LT" sz="1300" dirty="0"/>
              <a:t> pasaga; pačiūža, </a:t>
            </a:r>
          </a:p>
          <a:p>
            <a:pPr>
              <a:lnSpc>
                <a:spcPct val="90000"/>
              </a:lnSpc>
              <a:buNone/>
            </a:pPr>
            <a:r>
              <a:rPr lang="lt-LT" sz="1300" i="1" dirty="0"/>
              <a:t>kramė</a:t>
            </a:r>
            <a:r>
              <a:rPr lang="lt-LT" sz="1300" dirty="0"/>
              <a:t> -gyvatės, varlės, silkės galva, žmogaus galva (niekinamąja reikšme), </a:t>
            </a:r>
          </a:p>
          <a:p>
            <a:pPr>
              <a:lnSpc>
                <a:spcPct val="90000"/>
              </a:lnSpc>
              <a:buNone/>
            </a:pPr>
            <a:r>
              <a:rPr lang="lt-LT" sz="1300" i="1" dirty="0"/>
              <a:t>agnus</a:t>
            </a:r>
            <a:r>
              <a:rPr lang="lt-LT" sz="1300" dirty="0"/>
              <a:t> - smarkus, judrus, energingas,  </a:t>
            </a:r>
          </a:p>
          <a:p>
            <a:pPr>
              <a:lnSpc>
                <a:spcPct val="90000"/>
              </a:lnSpc>
              <a:buNone/>
            </a:pPr>
            <a:r>
              <a:rPr lang="lt-LT" sz="1300" i="1" dirty="0"/>
              <a:t>plustinti</a:t>
            </a:r>
            <a:r>
              <a:rPr lang="lt-LT" sz="1300" dirty="0"/>
              <a:t> - judinti, kratyti, purtyti, </a:t>
            </a:r>
          </a:p>
          <a:p>
            <a:pPr>
              <a:lnSpc>
                <a:spcPct val="90000"/>
              </a:lnSpc>
              <a:buNone/>
            </a:pPr>
            <a:r>
              <a:rPr lang="lt-LT" sz="1300" i="1" dirty="0"/>
              <a:t>vašoklis – </a:t>
            </a:r>
            <a:r>
              <a:rPr lang="lt-LT" sz="1300" dirty="0"/>
              <a:t>serbentas,</a:t>
            </a:r>
            <a:r>
              <a:rPr lang="lt-LT" sz="1300" i="1" dirty="0"/>
              <a:t>  </a:t>
            </a:r>
          </a:p>
          <a:p>
            <a:pPr>
              <a:lnSpc>
                <a:spcPct val="90000"/>
              </a:lnSpc>
              <a:buNone/>
            </a:pPr>
            <a:r>
              <a:rPr lang="lt-LT" sz="1300" i="1" dirty="0"/>
              <a:t>raitoti – </a:t>
            </a:r>
            <a:r>
              <a:rPr lang="lt-LT" sz="1300" dirty="0"/>
              <a:t>godžiai valgyti, įveikiant mušti</a:t>
            </a:r>
            <a:r>
              <a:rPr lang="lt-LT" sz="1300" i="1" dirty="0"/>
              <a:t>,</a:t>
            </a:r>
          </a:p>
          <a:p>
            <a:pPr>
              <a:lnSpc>
                <a:spcPct val="90000"/>
              </a:lnSpc>
              <a:buNone/>
            </a:pPr>
            <a:r>
              <a:rPr lang="lt-LT" sz="1300" i="1" dirty="0"/>
              <a:t>delnyti -  galąsti,</a:t>
            </a:r>
          </a:p>
          <a:p>
            <a:pPr>
              <a:lnSpc>
                <a:spcPct val="90000"/>
              </a:lnSpc>
              <a:buNone/>
            </a:pPr>
            <a:r>
              <a:rPr lang="lt-LT" sz="1300" i="1" dirty="0" err="1"/>
              <a:t>šuplė</a:t>
            </a:r>
            <a:r>
              <a:rPr lang="lt-LT" sz="1300" i="1" dirty="0"/>
              <a:t> – </a:t>
            </a:r>
            <a:r>
              <a:rPr lang="lt-LT" sz="1300" i="1" dirty="0" err="1"/>
              <a:t>spita</a:t>
            </a:r>
            <a:r>
              <a:rPr lang="lt-LT" sz="1300" i="1" dirty="0"/>
              <a:t>, lentyna,</a:t>
            </a:r>
          </a:p>
          <a:p>
            <a:pPr>
              <a:lnSpc>
                <a:spcPct val="90000"/>
              </a:lnSpc>
              <a:buNone/>
            </a:pPr>
            <a:r>
              <a:rPr lang="lt-LT" sz="1300" i="1" dirty="0"/>
              <a:t>grobai  - žarnos,</a:t>
            </a:r>
          </a:p>
          <a:p>
            <a:pPr>
              <a:lnSpc>
                <a:spcPct val="90000"/>
              </a:lnSpc>
              <a:buNone/>
            </a:pPr>
            <a:r>
              <a:rPr lang="lt-LT" sz="1300" i="1" dirty="0"/>
              <a:t>kūtė – tvartas, daržinė,</a:t>
            </a:r>
          </a:p>
          <a:p>
            <a:pPr>
              <a:lnSpc>
                <a:spcPct val="90000"/>
              </a:lnSpc>
              <a:buNone/>
            </a:pPr>
            <a:r>
              <a:rPr lang="lt-LT" sz="1300" i="1" dirty="0"/>
              <a:t>blezdinga – kregždė,</a:t>
            </a:r>
          </a:p>
          <a:p>
            <a:pPr>
              <a:lnSpc>
                <a:spcPct val="90000"/>
              </a:lnSpc>
              <a:buNone/>
            </a:pPr>
            <a:r>
              <a:rPr lang="lt-LT" sz="1300" i="1" dirty="0"/>
              <a:t>kuisis – uodas,</a:t>
            </a:r>
          </a:p>
          <a:p>
            <a:pPr>
              <a:lnSpc>
                <a:spcPct val="90000"/>
              </a:lnSpc>
              <a:buNone/>
            </a:pPr>
            <a:r>
              <a:rPr lang="lt-LT" sz="1300" i="1" dirty="0"/>
              <a:t>kriokti - verkti</a:t>
            </a:r>
          </a:p>
          <a:p>
            <a:pPr>
              <a:lnSpc>
                <a:spcPct val="90000"/>
              </a:lnSpc>
              <a:buNone/>
            </a:pPr>
            <a:endParaRPr lang="lt-LT"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617" y="188640"/>
            <a:ext cx="2954766" cy="2232248"/>
          </a:xfrm>
        </p:spPr>
        <p:txBody>
          <a:bodyPr>
            <a:normAutofit fontScale="90000"/>
          </a:bodyPr>
          <a:lstStyle/>
          <a:p>
            <a:pPr algn="r"/>
            <a:r>
              <a:rPr lang="lt-LT" sz="6500" dirty="0"/>
              <a:t>Skoliniai</a:t>
            </a:r>
            <a:br>
              <a:rPr lang="lt-LT" sz="6500" dirty="0"/>
            </a:br>
            <a:br>
              <a:rPr lang="lt-LT" sz="6500" dirty="0"/>
            </a:br>
            <a:r>
              <a:rPr lang="lt-LT" sz="6500" dirty="0"/>
              <a:t> </a:t>
            </a:r>
          </a:p>
        </p:txBody>
      </p:sp>
      <p:graphicFrame>
        <p:nvGraphicFramePr>
          <p:cNvPr id="5" name="Content Placeholder 2">
            <a:extLst>
              <a:ext uri="{FF2B5EF4-FFF2-40B4-BE49-F238E27FC236}">
                <a16:creationId xmlns:a16="http://schemas.microsoft.com/office/drawing/2014/main" id="{E2588A97-831E-7A87-8D14-0372B8150D23}"/>
              </a:ext>
            </a:extLst>
          </p:cNvPr>
          <p:cNvGraphicFramePr>
            <a:graphicFrameLocks noGrp="1"/>
          </p:cNvGraphicFramePr>
          <p:nvPr>
            <p:ph idx="1"/>
            <p:extLst>
              <p:ext uri="{D42A27DB-BD31-4B8C-83A1-F6EECF244321}">
                <p14:modId xmlns:p14="http://schemas.microsoft.com/office/powerpoint/2010/main" val="3559827973"/>
              </p:ext>
            </p:extLst>
          </p:nvPr>
        </p:nvGraphicFramePr>
        <p:xfrm>
          <a:off x="395536" y="1044222"/>
          <a:ext cx="8136904"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ULES VERNE SCHOOL: SEXTO- SEVENTH GRADE: Invasiones Bárbaras">
            <a:extLst>
              <a:ext uri="{FF2B5EF4-FFF2-40B4-BE49-F238E27FC236}">
                <a16:creationId xmlns:a16="http://schemas.microsoft.com/office/drawing/2014/main" id="{C2516115-5AB0-F88D-D625-48A166EBD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365104"/>
            <a:ext cx="1545472" cy="2448272"/>
          </a:xfrm>
          <a:prstGeom prst="rect">
            <a:avLst/>
          </a:prstGeom>
          <a:noFill/>
          <a:extLst>
            <a:ext uri="{909E8E84-426E-40DD-AFC4-6F175D3DCCD1}">
              <a14:hiddenFill xmlns:a14="http://schemas.microsoft.com/office/drawing/2010/main">
                <a:solidFill>
                  <a:srgbClr val="FFFFFF"/>
                </a:solidFill>
              </a14:hiddenFill>
            </a:ext>
          </a:extLst>
        </p:spPr>
      </p:pic>
      <p:sp>
        <p:nvSpPr>
          <p:cNvPr id="2" name="Pavadinimas 1">
            <a:extLst>
              <a:ext uri="{FF2B5EF4-FFF2-40B4-BE49-F238E27FC236}">
                <a16:creationId xmlns:a16="http://schemas.microsoft.com/office/drawing/2014/main" id="{9A19459E-7C3D-A363-B62D-8866323F0EA9}"/>
              </a:ext>
            </a:extLst>
          </p:cNvPr>
          <p:cNvSpPr>
            <a:spLocks noGrp="1"/>
          </p:cNvSpPr>
          <p:nvPr>
            <p:ph type="title"/>
          </p:nvPr>
        </p:nvSpPr>
        <p:spPr>
          <a:xfrm>
            <a:off x="3419872" y="44624"/>
            <a:ext cx="7886700" cy="1325563"/>
          </a:xfrm>
        </p:spPr>
        <p:txBody>
          <a:bodyPr/>
          <a:lstStyle/>
          <a:p>
            <a:r>
              <a:rPr lang="lt-LT" b="1" dirty="0">
                <a:solidFill>
                  <a:srgbClr val="272B2E"/>
                </a:solidFill>
                <a:latin typeface="Palemonas"/>
              </a:rPr>
              <a:t>B</a:t>
            </a:r>
            <a:r>
              <a:rPr lang="lt-LT" b="1" i="0" dirty="0">
                <a:solidFill>
                  <a:srgbClr val="272B2E"/>
                </a:solidFill>
                <a:effectLst/>
                <a:latin typeface="Palemonas"/>
              </a:rPr>
              <a:t>arbarizmai</a:t>
            </a:r>
            <a:br>
              <a:rPr lang="lt-LT" b="1" i="0" dirty="0">
                <a:solidFill>
                  <a:srgbClr val="272B2E"/>
                </a:solidFill>
                <a:effectLst/>
                <a:latin typeface="Palemonas"/>
              </a:rPr>
            </a:br>
            <a:endParaRPr lang="lt-LT" dirty="0"/>
          </a:p>
        </p:txBody>
      </p:sp>
      <p:sp>
        <p:nvSpPr>
          <p:cNvPr id="3" name="Turinio vietos rezervavimo ženklas 2">
            <a:extLst>
              <a:ext uri="{FF2B5EF4-FFF2-40B4-BE49-F238E27FC236}">
                <a16:creationId xmlns:a16="http://schemas.microsoft.com/office/drawing/2014/main" id="{F40833D2-3889-C556-C8C2-0F99BC846D46}"/>
              </a:ext>
            </a:extLst>
          </p:cNvPr>
          <p:cNvSpPr>
            <a:spLocks noGrp="1"/>
          </p:cNvSpPr>
          <p:nvPr>
            <p:ph idx="1"/>
          </p:nvPr>
        </p:nvSpPr>
        <p:spPr>
          <a:xfrm>
            <a:off x="323528" y="908720"/>
            <a:ext cx="8496944" cy="5268243"/>
          </a:xfrm>
        </p:spPr>
        <p:txBody>
          <a:bodyPr>
            <a:normAutofit/>
          </a:bodyPr>
          <a:lstStyle/>
          <a:p>
            <a:pPr algn="just"/>
            <a:r>
              <a:rPr lang="lt-LT" dirty="0"/>
              <a:t>barbarizmai (</a:t>
            </a:r>
            <a:r>
              <a:rPr lang="lt-LT" dirty="0" err="1"/>
              <a:t>gr</a:t>
            </a:r>
            <a:r>
              <a:rPr lang="lt-LT" dirty="0"/>
              <a:t>. </a:t>
            </a:r>
            <a:r>
              <a:rPr lang="lt-LT" dirty="0" err="1"/>
              <a:t>barbarismos</a:t>
            </a:r>
            <a:r>
              <a:rPr lang="lt-LT" dirty="0"/>
              <a:t> – negraikiškas posakis), </a:t>
            </a:r>
            <a:r>
              <a:rPr lang="lt-LT" dirty="0" err="1"/>
              <a:t>svetimýbės</a:t>
            </a:r>
            <a:r>
              <a:rPr lang="lt-LT" dirty="0"/>
              <a:t>, nenorminiai skoliniai. Dažnai taip vadinami bendrinėje kalboje nepageidaujami svetimos kilmės žodžiai. Tautos politinio ir kultūrinio savarankiškumo augimas paprastai stiprina barbarizmų vengimo tendenciją. </a:t>
            </a:r>
          </a:p>
          <a:p>
            <a:pPr algn="just"/>
            <a:r>
              <a:rPr lang="lt-LT" dirty="0"/>
              <a:t>Neabejotini barbarizmai lietuvių bendrinės kalbos </a:t>
            </a:r>
            <a:r>
              <a:rPr lang="lt-LT" dirty="0" err="1"/>
              <a:t>normintojams</a:t>
            </a:r>
            <a:r>
              <a:rPr lang="lt-LT" dirty="0"/>
              <a:t> dabar nedaug kelia rūpesčių – jų raštingi žmonės privengia. </a:t>
            </a:r>
          </a:p>
          <a:p>
            <a:pPr algn="just"/>
            <a:r>
              <a:rPr lang="lt-LT" dirty="0"/>
              <a:t>Iš senųjų skolinių tik keliolika barbarizmų dar pavartojama bendrinėje kalboje (</a:t>
            </a:r>
            <a:r>
              <a:rPr lang="lt-LT" dirty="0" err="1"/>
              <a:t>ãlinti</a:t>
            </a:r>
            <a:r>
              <a:rPr lang="lt-LT" dirty="0"/>
              <a:t> ‘laisinti (žemę); niokoti, naikinti; varginti, kamuoti’, anūkas ‘vaikaitis’, </a:t>
            </a:r>
            <a:r>
              <a:rPr lang="lt-LT" dirty="0" err="1"/>
              <a:t>balanà</a:t>
            </a:r>
            <a:r>
              <a:rPr lang="lt-LT" dirty="0"/>
              <a:t> ‘skala’, </a:t>
            </a:r>
            <a:r>
              <a:rPr lang="lt-LT" dirty="0" err="1"/>
              <a:t>bujóti</a:t>
            </a:r>
            <a:r>
              <a:rPr lang="lt-LT" dirty="0"/>
              <a:t> ‘klestėti, tarpti, vešėti’, gūsis ‘kartas, protarpis; (vėjo) protrūkis, </a:t>
            </a:r>
            <a:r>
              <a:rPr lang="lt-LT" dirty="0" err="1"/>
              <a:t>atsiūba</a:t>
            </a:r>
            <a:r>
              <a:rPr lang="lt-LT" dirty="0"/>
              <a:t>, </a:t>
            </a:r>
            <a:r>
              <a:rPr lang="lt-LT" dirty="0" err="1"/>
              <a:t>pūkšnis</a:t>
            </a:r>
            <a:r>
              <a:rPr lang="lt-LT" dirty="0"/>
              <a:t>’). </a:t>
            </a:r>
          </a:p>
          <a:p>
            <a:pPr algn="just"/>
            <a:r>
              <a:rPr lang="lt-LT" dirty="0"/>
              <a:t>Grožinėje literatūroje barbarizmai kartais pavartojami kaip meninė priemonė.</a:t>
            </a:r>
          </a:p>
        </p:txBody>
      </p:sp>
    </p:spTree>
    <p:extLst>
      <p:ext uri="{BB962C8B-B14F-4D97-AF65-F5344CB8AC3E}">
        <p14:creationId xmlns:p14="http://schemas.microsoft.com/office/powerpoint/2010/main" val="2013304864"/>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TotalTime>
  <Words>1226</Words>
  <Application>Microsoft Office PowerPoint</Application>
  <PresentationFormat>Demonstracija ekrane (4:3)</PresentationFormat>
  <Paragraphs>83</Paragraphs>
  <Slides>23</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23</vt:i4>
      </vt:variant>
    </vt:vector>
  </HeadingPairs>
  <TitlesOfParts>
    <vt:vector size="29" baseType="lpstr">
      <vt:lpstr>Arial</vt:lpstr>
      <vt:lpstr>Calibri</vt:lpstr>
      <vt:lpstr>Calibri Light</vt:lpstr>
      <vt:lpstr>Palemonas</vt:lpstr>
      <vt:lpstr>Palemonas</vt:lpstr>
      <vt:lpstr>„Office“ tema</vt:lpstr>
      <vt:lpstr>Leksikos pasirinkimas: skoliniai, tarmybės, tarptautiniai žodžiai</vt:lpstr>
      <vt:lpstr>Kas yra leksika?</vt:lpstr>
      <vt:lpstr>Lietuvių kalbos leksika</vt:lpstr>
      <vt:lpstr>Kuo skiriasi žargonas nuo slengo?</vt:lpstr>
      <vt:lpstr>Kuo skiriasi žargonas nuo slengo?</vt:lpstr>
      <vt:lpstr>Tarminė leksika (tarmybės)</vt:lpstr>
      <vt:lpstr>Tarmiškų žodžių atitikmenys</vt:lpstr>
      <vt:lpstr>Skoliniai   </vt:lpstr>
      <vt:lpstr>Barbarizmai </vt:lpstr>
      <vt:lpstr>„PowerPoint“ pateiktis</vt:lpstr>
      <vt:lpstr>Tarptautiniai žodžiai</vt:lpstr>
      <vt:lpstr>„PowerPoint“ pateiktis</vt:lpstr>
      <vt:lpstr>E ir (i) a rašyba tarptautiniuose žodžiuose</vt:lpstr>
      <vt:lpstr>„PowerPoint“ pateiktis</vt:lpstr>
      <vt:lpstr>„PowerPoint“ pateiktis</vt:lpstr>
      <vt:lpstr>Atsakymai</vt:lpstr>
      <vt:lpstr>Priebalsio [j] tarimas ir rašyba tarptautiniuose žodžiuose</vt:lpstr>
      <vt:lpstr>„PowerPoint“ pateiktis</vt:lpstr>
      <vt:lpstr>„PowerPoint“ pateiktis</vt:lpstr>
      <vt:lpstr>„PowerPoint“ pateiktis</vt:lpstr>
      <vt:lpstr>„PowerPoint“ pateiktis</vt:lpstr>
      <vt:lpstr>„PowerPoint“ pateiktis</vt:lpstr>
      <vt:lpstr>Priebalsio J tarimas ir rašyba, atsakymai 3 pratimas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Leksikos pasirinkimas: skoliniai, tarmybės, tarptautiniai žodžiai</dc:title>
  <dc:creator>Jurgita</dc:creator>
  <cp:lastModifiedBy>Edita  Gudžiūnienė</cp:lastModifiedBy>
  <cp:revision>47</cp:revision>
  <dcterms:created xsi:type="dcterms:W3CDTF">2012-11-12T15:55:13Z</dcterms:created>
  <dcterms:modified xsi:type="dcterms:W3CDTF">2023-11-20T12:43:06Z</dcterms:modified>
</cp:coreProperties>
</file>