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85A2E-5ED9-4F9D-888C-62E5A31149B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566D82C-D2B7-4825-8CA9-5157030A5B57}">
      <dgm:prSet/>
      <dgm:spPr/>
      <dgm:t>
        <a:bodyPr/>
        <a:lstStyle/>
        <a:p>
          <a:r>
            <a:rPr lang="lt-LT" b="0" i="0"/>
            <a:t>Prisiminkite!</a:t>
          </a:r>
          <a:endParaRPr lang="en-US"/>
        </a:p>
      </dgm:t>
    </dgm:pt>
    <dgm:pt modelId="{58BD4738-8EE7-4C5B-81A3-6AE69D2A9B09}" type="parTrans" cxnId="{AE6DC196-0992-4E4D-97EC-EA45FE67994F}">
      <dgm:prSet/>
      <dgm:spPr/>
      <dgm:t>
        <a:bodyPr/>
        <a:lstStyle/>
        <a:p>
          <a:endParaRPr lang="en-US"/>
        </a:p>
      </dgm:t>
    </dgm:pt>
    <dgm:pt modelId="{0D26DE22-787B-48B2-984B-04BF57FE7CBF}" type="sibTrans" cxnId="{AE6DC196-0992-4E4D-97EC-EA45FE67994F}">
      <dgm:prSet/>
      <dgm:spPr/>
      <dgm:t>
        <a:bodyPr/>
        <a:lstStyle/>
        <a:p>
          <a:endParaRPr lang="en-US"/>
        </a:p>
      </dgm:t>
    </dgm:pt>
    <dgm:pt modelId="{92D49459-917B-40DF-A16C-194140B4F41C}">
      <dgm:prSet/>
      <dgm:spPr/>
      <dgm:t>
        <a:bodyPr/>
        <a:lstStyle/>
        <a:p>
          <a:r>
            <a:rPr lang="lt-LT" b="0" i="0"/>
            <a:t>Kirčiuoti vienbalsiai </a:t>
          </a:r>
          <a:r>
            <a:rPr lang="lt-LT" b="0" i="1"/>
            <a:t>a, e</a:t>
          </a:r>
          <a:r>
            <a:rPr lang="lt-LT" b="0" i="0"/>
            <a:t> dažniausiai yra ilgieji ir žymimi riestiniu kirčio ženklu.</a:t>
          </a:r>
          <a:endParaRPr lang="en-US"/>
        </a:p>
      </dgm:t>
    </dgm:pt>
    <dgm:pt modelId="{4AEFDF45-DA42-4D96-A54C-0F11F5303D88}" type="parTrans" cxnId="{281B7F7F-0139-41DA-850E-DBDA2A1B300E}">
      <dgm:prSet/>
      <dgm:spPr/>
      <dgm:t>
        <a:bodyPr/>
        <a:lstStyle/>
        <a:p>
          <a:endParaRPr lang="en-US"/>
        </a:p>
      </dgm:t>
    </dgm:pt>
    <dgm:pt modelId="{DB937772-BD50-4DCD-9224-E69F6960692E}" type="sibTrans" cxnId="{281B7F7F-0139-41DA-850E-DBDA2A1B300E}">
      <dgm:prSet/>
      <dgm:spPr/>
      <dgm:t>
        <a:bodyPr/>
        <a:lstStyle/>
        <a:p>
          <a:endParaRPr lang="en-US"/>
        </a:p>
      </dgm:t>
    </dgm:pt>
    <dgm:pt modelId="{9E845739-C3E3-4A00-B159-4FD4430B03B5}" type="pres">
      <dgm:prSet presAssocID="{D8F85A2E-5ED9-4F9D-888C-62E5A31149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3E922E-4DAD-46DC-8D64-F271FA4ABC8C}" type="pres">
      <dgm:prSet presAssocID="{2566D82C-D2B7-4825-8CA9-5157030A5B57}" presName="hierRoot1" presStyleCnt="0"/>
      <dgm:spPr/>
    </dgm:pt>
    <dgm:pt modelId="{A988214D-A7C9-4B4A-905C-5302D81314EB}" type="pres">
      <dgm:prSet presAssocID="{2566D82C-D2B7-4825-8CA9-5157030A5B57}" presName="composite" presStyleCnt="0"/>
      <dgm:spPr/>
    </dgm:pt>
    <dgm:pt modelId="{B069EB62-3048-4132-ABF2-96C2D99CF92D}" type="pres">
      <dgm:prSet presAssocID="{2566D82C-D2B7-4825-8CA9-5157030A5B57}" presName="background" presStyleLbl="node0" presStyleIdx="0" presStyleCnt="2"/>
      <dgm:spPr/>
    </dgm:pt>
    <dgm:pt modelId="{482E0459-0CC5-4014-A8F9-7E1F132AAE7B}" type="pres">
      <dgm:prSet presAssocID="{2566D82C-D2B7-4825-8CA9-5157030A5B57}" presName="text" presStyleLbl="fgAcc0" presStyleIdx="0" presStyleCnt="2">
        <dgm:presLayoutVars>
          <dgm:chPref val="3"/>
        </dgm:presLayoutVars>
      </dgm:prSet>
      <dgm:spPr/>
    </dgm:pt>
    <dgm:pt modelId="{1F3AAD14-0F3B-4F64-A10F-B5434B7C3CCF}" type="pres">
      <dgm:prSet presAssocID="{2566D82C-D2B7-4825-8CA9-5157030A5B57}" presName="hierChild2" presStyleCnt="0"/>
      <dgm:spPr/>
    </dgm:pt>
    <dgm:pt modelId="{9FC72030-9C86-4FA5-9339-BD6191706985}" type="pres">
      <dgm:prSet presAssocID="{92D49459-917B-40DF-A16C-194140B4F41C}" presName="hierRoot1" presStyleCnt="0"/>
      <dgm:spPr/>
    </dgm:pt>
    <dgm:pt modelId="{0273834A-F97C-4D3A-82FF-3F0C4F5DD2C5}" type="pres">
      <dgm:prSet presAssocID="{92D49459-917B-40DF-A16C-194140B4F41C}" presName="composite" presStyleCnt="0"/>
      <dgm:spPr/>
    </dgm:pt>
    <dgm:pt modelId="{6520AD54-2105-4F5D-A7F5-40E956A1479D}" type="pres">
      <dgm:prSet presAssocID="{92D49459-917B-40DF-A16C-194140B4F41C}" presName="background" presStyleLbl="node0" presStyleIdx="1" presStyleCnt="2"/>
      <dgm:spPr/>
    </dgm:pt>
    <dgm:pt modelId="{93F0E5A2-76A3-4212-8527-2A0CE0D6EDA8}" type="pres">
      <dgm:prSet presAssocID="{92D49459-917B-40DF-A16C-194140B4F41C}" presName="text" presStyleLbl="fgAcc0" presStyleIdx="1" presStyleCnt="2">
        <dgm:presLayoutVars>
          <dgm:chPref val="3"/>
        </dgm:presLayoutVars>
      </dgm:prSet>
      <dgm:spPr/>
    </dgm:pt>
    <dgm:pt modelId="{C4798CBB-09D5-41E1-AE1B-1BE0E7D7955E}" type="pres">
      <dgm:prSet presAssocID="{92D49459-917B-40DF-A16C-194140B4F41C}" presName="hierChild2" presStyleCnt="0"/>
      <dgm:spPr/>
    </dgm:pt>
  </dgm:ptLst>
  <dgm:cxnLst>
    <dgm:cxn modelId="{A77E1211-C53B-4A54-8666-1719FA1FFEEF}" type="presOf" srcId="{D8F85A2E-5ED9-4F9D-888C-62E5A31149BB}" destId="{9E845739-C3E3-4A00-B159-4FD4430B03B5}" srcOrd="0" destOrd="0" presId="urn:microsoft.com/office/officeart/2005/8/layout/hierarchy1"/>
    <dgm:cxn modelId="{281B7F7F-0139-41DA-850E-DBDA2A1B300E}" srcId="{D8F85A2E-5ED9-4F9D-888C-62E5A31149BB}" destId="{92D49459-917B-40DF-A16C-194140B4F41C}" srcOrd="1" destOrd="0" parTransId="{4AEFDF45-DA42-4D96-A54C-0F11F5303D88}" sibTransId="{DB937772-BD50-4DCD-9224-E69F6960692E}"/>
    <dgm:cxn modelId="{FC67DA89-EB17-47F1-B5D9-F1A15ADA520F}" type="presOf" srcId="{92D49459-917B-40DF-A16C-194140B4F41C}" destId="{93F0E5A2-76A3-4212-8527-2A0CE0D6EDA8}" srcOrd="0" destOrd="0" presId="urn:microsoft.com/office/officeart/2005/8/layout/hierarchy1"/>
    <dgm:cxn modelId="{AE6DC196-0992-4E4D-97EC-EA45FE67994F}" srcId="{D8F85A2E-5ED9-4F9D-888C-62E5A31149BB}" destId="{2566D82C-D2B7-4825-8CA9-5157030A5B57}" srcOrd="0" destOrd="0" parTransId="{58BD4738-8EE7-4C5B-81A3-6AE69D2A9B09}" sibTransId="{0D26DE22-787B-48B2-984B-04BF57FE7CBF}"/>
    <dgm:cxn modelId="{692CD1E4-7D52-44F7-A2D9-E9499671F142}" type="presOf" srcId="{2566D82C-D2B7-4825-8CA9-5157030A5B57}" destId="{482E0459-0CC5-4014-A8F9-7E1F132AAE7B}" srcOrd="0" destOrd="0" presId="urn:microsoft.com/office/officeart/2005/8/layout/hierarchy1"/>
    <dgm:cxn modelId="{EB063E27-8C08-40D4-A1E5-C50BFD52DA0F}" type="presParOf" srcId="{9E845739-C3E3-4A00-B159-4FD4430B03B5}" destId="{7D3E922E-4DAD-46DC-8D64-F271FA4ABC8C}" srcOrd="0" destOrd="0" presId="urn:microsoft.com/office/officeart/2005/8/layout/hierarchy1"/>
    <dgm:cxn modelId="{1B76A9E8-3764-4A56-9F15-8759DBA6B3A3}" type="presParOf" srcId="{7D3E922E-4DAD-46DC-8D64-F271FA4ABC8C}" destId="{A988214D-A7C9-4B4A-905C-5302D81314EB}" srcOrd="0" destOrd="0" presId="urn:microsoft.com/office/officeart/2005/8/layout/hierarchy1"/>
    <dgm:cxn modelId="{CC78A423-2736-4D72-B99C-02420D2B4339}" type="presParOf" srcId="{A988214D-A7C9-4B4A-905C-5302D81314EB}" destId="{B069EB62-3048-4132-ABF2-96C2D99CF92D}" srcOrd="0" destOrd="0" presId="urn:microsoft.com/office/officeart/2005/8/layout/hierarchy1"/>
    <dgm:cxn modelId="{8F603D90-4429-4DA3-AED1-12DF7BB5EED7}" type="presParOf" srcId="{A988214D-A7C9-4B4A-905C-5302D81314EB}" destId="{482E0459-0CC5-4014-A8F9-7E1F132AAE7B}" srcOrd="1" destOrd="0" presId="urn:microsoft.com/office/officeart/2005/8/layout/hierarchy1"/>
    <dgm:cxn modelId="{51AA2FBF-9236-4B51-8098-C2041B120B92}" type="presParOf" srcId="{7D3E922E-4DAD-46DC-8D64-F271FA4ABC8C}" destId="{1F3AAD14-0F3B-4F64-A10F-B5434B7C3CCF}" srcOrd="1" destOrd="0" presId="urn:microsoft.com/office/officeart/2005/8/layout/hierarchy1"/>
    <dgm:cxn modelId="{46589ED6-EFC6-4243-AB0D-7B9F32D0BF18}" type="presParOf" srcId="{9E845739-C3E3-4A00-B159-4FD4430B03B5}" destId="{9FC72030-9C86-4FA5-9339-BD6191706985}" srcOrd="1" destOrd="0" presId="urn:microsoft.com/office/officeart/2005/8/layout/hierarchy1"/>
    <dgm:cxn modelId="{38CCF46C-5A2F-468C-83ED-40E236E6053D}" type="presParOf" srcId="{9FC72030-9C86-4FA5-9339-BD6191706985}" destId="{0273834A-F97C-4D3A-82FF-3F0C4F5DD2C5}" srcOrd="0" destOrd="0" presId="urn:microsoft.com/office/officeart/2005/8/layout/hierarchy1"/>
    <dgm:cxn modelId="{7689E86B-B645-4E11-9B48-DE2DDAB196F3}" type="presParOf" srcId="{0273834A-F97C-4D3A-82FF-3F0C4F5DD2C5}" destId="{6520AD54-2105-4F5D-A7F5-40E956A1479D}" srcOrd="0" destOrd="0" presId="urn:microsoft.com/office/officeart/2005/8/layout/hierarchy1"/>
    <dgm:cxn modelId="{FD25CBED-6403-4FF4-9FE5-F6110B51C16C}" type="presParOf" srcId="{0273834A-F97C-4D3A-82FF-3F0C4F5DD2C5}" destId="{93F0E5A2-76A3-4212-8527-2A0CE0D6EDA8}" srcOrd="1" destOrd="0" presId="urn:microsoft.com/office/officeart/2005/8/layout/hierarchy1"/>
    <dgm:cxn modelId="{DEE82D76-6FF5-4260-A662-85ACD900CD69}" type="presParOf" srcId="{9FC72030-9C86-4FA5-9339-BD6191706985}" destId="{C4798CBB-09D5-41E1-AE1B-1BE0E7D795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9EB62-3048-4132-ABF2-96C2D99CF92D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E0459-0CC5-4014-A8F9-7E1F132AAE7B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400" b="0" i="0" kern="1200"/>
            <a:t>Prisiminkite!</a:t>
          </a:r>
          <a:endParaRPr lang="en-US" sz="3400" kern="1200"/>
        </a:p>
      </dsp:txBody>
      <dsp:txXfrm>
        <a:off x="696297" y="538547"/>
        <a:ext cx="4171627" cy="2590157"/>
      </dsp:txXfrm>
    </dsp:sp>
    <dsp:sp modelId="{6520AD54-2105-4F5D-A7F5-40E956A1479D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0E5A2-76A3-4212-8527-2A0CE0D6EDA8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400" b="0" i="0" kern="1200"/>
            <a:t>Kirčiuoti vienbalsiai </a:t>
          </a:r>
          <a:r>
            <a:rPr lang="lt-LT" sz="3400" b="0" i="1" kern="1200"/>
            <a:t>a, e</a:t>
          </a:r>
          <a:r>
            <a:rPr lang="lt-LT" sz="3400" b="0" i="0" kern="1200"/>
            <a:t> dažniausiai yra ilgieji ir žymimi riestiniu kirčio ženklu.</a:t>
          </a:r>
          <a:endParaRPr lang="en-US" sz="3400" kern="1200"/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D207B79-BBF6-CA1C-C0E0-BC89ADE01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ED0F8D6E-E52B-9160-0273-60D42E3D3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67F41BA-D46D-35DA-B735-5CA592B5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68F6273-8F41-5393-F748-BCF20D8C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7CD365F-075F-3A42-CC31-197E076B5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717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221EAFC-3650-5A72-C85B-036D51D5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86BD43EC-8EAD-C2C6-EBD7-21B5F1E5B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DF25AF9-56ED-FA37-0EE1-D4C0DFAA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72D7159-F6B8-2D92-6F4C-590C6DC2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0CDF447-E210-5FDA-163E-1A09E419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425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8C30F568-B6A3-D251-54AE-056A75B33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B14AAB13-4CDF-0E7E-ED19-C8CA298F3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6F8706C-ADCD-B920-02C7-F4F885C7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DF6315E-815C-A279-BA61-203FD2EF1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10BA917-F656-6C21-23FB-F4A66ECE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422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2764E81-111E-27C7-C1ED-C293AE36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D9B162E-EE92-A871-FE09-53B91D363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9825F82-2247-618A-788F-9F945879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39FE21F-E26F-3CF8-97AC-376DD86A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9A296AD-74AB-928A-0284-9E42070E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95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158B8FB-695E-0601-ED1E-FC29BA618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7D11632-8803-9B0B-95A4-A387BB04A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2A2C801-ED5A-514D-F5A9-AB9B5BC4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A50C484-EB7A-98C0-5E88-2BA00AE4C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C5EF0F7-6778-88D4-D951-DD4D61C3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315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F78DF6F-96AC-7766-8699-133EFD821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F764D51-37D8-A0C4-1F24-8A816E1F9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4A1544D-7930-53D0-A494-5E316FE0C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D7FC1947-DDF4-4308-2F45-C9F22AEB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F212F6E9-5B8B-691A-2895-FFCC91E1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47425C5-C3C3-CE36-8327-562CC3D9D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96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96A16F-935C-C735-A683-321D5689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0AF43879-B41C-CDD0-ADE0-A9B42795E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D459BA32-C375-45FD-FDC0-985808CE2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A9650F73-A7FB-29EC-31FC-CE741794F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FBF27685-83D1-611E-66E0-AD060928C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812F85F2-BC2F-C387-E4E9-62FCB56A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52EED0F5-0E01-911E-1542-872B0911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F42733A8-93CD-B11D-6A89-B2B729F5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966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415C389-09AF-FEE9-C92C-360E2B09F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6BAAF4AB-A6C9-A8CD-9761-359E5D7C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C702B72B-05C6-A1EC-BE48-E9BF9573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C6CC7CB7-4018-C8C7-007F-6C3F44CE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12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1C59A738-63AF-992A-615B-366375B0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1FDBA276-176A-C200-C0DD-05BB46801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52DDFC9A-0BC1-4B30-F39C-DB02CFB4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125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3111CE-FA5E-6161-C986-FF9F8594D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648AA09-D3E8-495B-AE9A-CCE905ED9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E5EAB4C-E150-1D03-5A9F-B8526F166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046F67F-7EDE-34F9-F276-3A167B7B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4B89811-6D16-7E74-0689-419C11F4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DB61FA8-3B7F-01A4-35F0-472E32F1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48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A6DF512-D97F-E89C-B494-C222A4D2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42F6E7A2-B80B-9F86-B29F-EFCCC09A1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39C66A90-C69A-3DF8-4F74-15EBEA2E6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7FC4B066-722B-4EB6-A579-AB999C033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4AD7504E-68F9-15AA-71F7-17365A95C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593E240-B923-1E10-93DC-FCA654F7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208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69192A8B-CF15-D9C2-F4B3-93C75115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F214DDE-7157-50EE-D83A-147D16A9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6553AD5-F401-5FCD-3BB7-6E935A986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A542-6AB9-42B9-ACF0-8DFB2FDF0354}" type="datetimeFigureOut">
              <a:rPr lang="lt-LT" smtClean="0"/>
              <a:t>2023-11-16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EE90AB5-443C-CCE6-AF26-D283343AF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FC27972-C322-5059-97C6-6819607FA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C1442-7653-4AA9-90DB-DEE85370C1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796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A91B4B57-FE72-3893-BE3E-98A9A729E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lt-LT" sz="8100" b="0" i="0">
                <a:effectLst/>
                <a:latin typeface="Open Sans" panose="020B0606030504020204" pitchFamily="34" charset="0"/>
              </a:rPr>
              <a:t>Padėtinio ilgumo balsiai</a:t>
            </a:r>
            <a:br>
              <a:rPr lang="lt-LT" sz="8100" b="0" i="0">
                <a:effectLst/>
                <a:latin typeface="Open Sans" panose="020B0606030504020204" pitchFamily="34" charset="0"/>
              </a:rPr>
            </a:br>
            <a:endParaRPr lang="lt-LT" sz="810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3A7D480E-3A81-E7C7-B84A-A45939A6C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850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22D1770B-E85F-EE45-E622-CFB8F3B3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endParaRPr lang="lt-LT" sz="720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D9D8C38-0AC7-62CC-1616-51DBCDA28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lt-LT" sz="2400" b="0" i="0">
                <a:effectLst/>
                <a:latin typeface="Palemonas"/>
              </a:rPr>
              <a:t>Nekirčiuoti </a:t>
            </a:r>
            <a:r>
              <a:rPr lang="lt-LT" sz="2400" b="1" i="0">
                <a:effectLst/>
                <a:latin typeface="Palemonas"/>
              </a:rPr>
              <a:t>vienbalsiai </a:t>
            </a:r>
            <a:r>
              <a:rPr lang="lt-LT" sz="2400" b="0" i="0">
                <a:effectLst/>
                <a:latin typeface="Palemonas"/>
              </a:rPr>
              <a:t>(neįeina į dvigarsio ar dvibalsio sudėtį) </a:t>
            </a:r>
            <a:r>
              <a:rPr lang="lt-LT" sz="2400" b="1" i="1">
                <a:effectLst/>
                <a:latin typeface="Palemonas"/>
              </a:rPr>
              <a:t>a, e</a:t>
            </a:r>
            <a:r>
              <a:rPr lang="lt-LT" sz="2400" b="0" i="0">
                <a:effectLst/>
                <a:latin typeface="Palemonas"/>
              </a:rPr>
              <a:t> yra trumpieji. Tačiau, gavę kirtį, jie dažniausiai pailgėja (todėl vadinami padėtinio ilgumo balsiais) ir turi tvirtagalę priegaidę, pavyzdžiui, </a:t>
            </a:r>
            <a:r>
              <a:rPr lang="lt-LT" sz="2400" b="0" i="1">
                <a:effectLst/>
                <a:latin typeface="Palemonas"/>
              </a:rPr>
              <a:t>lãpas</a:t>
            </a:r>
            <a:r>
              <a:rPr lang="lt-LT" sz="2400" b="0" i="0">
                <a:effectLst/>
                <a:latin typeface="Palemonas"/>
              </a:rPr>
              <a:t> (bet </a:t>
            </a:r>
            <a:r>
              <a:rPr lang="lt-LT" sz="2400" b="0" i="1">
                <a:effectLst/>
                <a:latin typeface="Palemonas"/>
              </a:rPr>
              <a:t>lapù</a:t>
            </a:r>
            <a:r>
              <a:rPr lang="lt-LT" sz="2400" b="0" i="0">
                <a:effectLst/>
                <a:latin typeface="Palemonas"/>
              </a:rPr>
              <a:t>). </a:t>
            </a:r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234473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71A4560D-9583-9512-EA55-0ABEC5A0E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endParaRPr lang="lt-LT" sz="720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C4B50C0-D18D-75D8-DBC1-DB520AC71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lt-LT" sz="2400" b="0" i="0">
                <a:effectLst/>
                <a:latin typeface="Palemonas"/>
              </a:rPr>
              <a:t>Lengviau atpažinsite vienbalsius </a:t>
            </a:r>
            <a:r>
              <a:rPr lang="lt-LT" sz="2400" b="0" i="1">
                <a:effectLst/>
                <a:latin typeface="Palemonas"/>
              </a:rPr>
              <a:t>a, e</a:t>
            </a:r>
            <a:r>
              <a:rPr lang="lt-LT" sz="2400" b="0" i="0">
                <a:effectLst/>
                <a:latin typeface="Palemonas"/>
              </a:rPr>
              <a:t>, jei atkreipsite dėmesį į skiemenavimą. Pavyzdžiui, žodžiuose </a:t>
            </a:r>
            <a:r>
              <a:rPr lang="lt-LT" sz="2400" b="0" i="1">
                <a:effectLst/>
                <a:latin typeface="Palemonas"/>
              </a:rPr>
              <a:t>šal-to</a:t>
            </a:r>
            <a:r>
              <a:rPr lang="lt-LT" sz="2400" b="0" i="0">
                <a:effectLst/>
                <a:latin typeface="Palemonas"/>
              </a:rPr>
              <a:t> ir </a:t>
            </a:r>
            <a:r>
              <a:rPr lang="lt-LT" sz="2400" b="0" i="1">
                <a:effectLst/>
                <a:latin typeface="Palemonas"/>
              </a:rPr>
              <a:t>su-ša-lo</a:t>
            </a:r>
            <a:r>
              <a:rPr lang="lt-LT" sz="2400" b="0" i="0">
                <a:effectLst/>
                <a:latin typeface="Palemonas"/>
              </a:rPr>
              <a:t> kirčiuojame skiemenis su balsiu </a:t>
            </a:r>
            <a:r>
              <a:rPr lang="lt-LT" sz="2400" b="0" i="1">
                <a:effectLst/>
                <a:latin typeface="Palemonas"/>
              </a:rPr>
              <a:t>a</a:t>
            </a:r>
            <a:r>
              <a:rPr lang="lt-LT" sz="2400" b="0" i="0">
                <a:effectLst/>
                <a:latin typeface="Palemonas"/>
              </a:rPr>
              <a:t>. Gerai girdite, kad </a:t>
            </a:r>
            <a:r>
              <a:rPr lang="lt-LT" sz="2400" b="0" i="1">
                <a:effectLst/>
                <a:latin typeface="Palemonas"/>
              </a:rPr>
              <a:t>a</a:t>
            </a:r>
            <a:r>
              <a:rPr lang="lt-LT" sz="2400" b="0" i="0">
                <a:effectLst/>
                <a:latin typeface="Palemonas"/>
              </a:rPr>
              <a:t> panašaus ilgumo, bet </a:t>
            </a:r>
            <a:r>
              <a:rPr lang="lt-LT" sz="2400" b="0" i="1">
                <a:effectLst/>
                <a:latin typeface="Palemonas"/>
              </a:rPr>
              <a:t>šal-to </a:t>
            </a:r>
            <a:r>
              <a:rPr lang="lt-LT" sz="2400" b="0" i="0">
                <a:effectLst/>
                <a:latin typeface="Palemonas"/>
              </a:rPr>
              <a:t>turime dvigarsį (taigi priegaidė tvirtapradė), o žodyje </a:t>
            </a:r>
            <a:r>
              <a:rPr lang="lt-LT" sz="2400" b="0" i="1">
                <a:effectLst/>
                <a:latin typeface="Palemonas"/>
              </a:rPr>
              <a:t>su-ša-lo </a:t>
            </a:r>
            <a:r>
              <a:rPr lang="lt-LT" sz="2400" b="0" i="0">
                <a:effectLst/>
                <a:latin typeface="Palemonas"/>
              </a:rPr>
              <a:t>nėra dvigarsio. Vadinasi, turime tvirtagalį vienbalsį </a:t>
            </a:r>
            <a:r>
              <a:rPr lang="lt-LT" sz="2400" b="0" i="1">
                <a:effectLst/>
                <a:latin typeface="Palemonas"/>
              </a:rPr>
              <a:t>a</a:t>
            </a:r>
            <a:r>
              <a:rPr lang="lt-LT" sz="2400" b="0" i="0">
                <a:effectLst/>
                <a:latin typeface="Palemonas"/>
              </a:rPr>
              <a:t>.</a:t>
            </a:r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343132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A16CA53-55BB-4C15-15A8-02209BC4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873761"/>
            <a:ext cx="9331960" cy="48961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lt-LT" sz="2000" b="1" i="0" dirty="0">
                <a:effectLst/>
                <a:latin typeface="Palemonas"/>
              </a:rPr>
              <a:t>Lietuvių kalboje vienbalsiai </a:t>
            </a:r>
            <a:r>
              <a:rPr lang="lt-LT" sz="2000" b="1" i="1" dirty="0">
                <a:effectLst/>
                <a:latin typeface="Palemonas"/>
              </a:rPr>
              <a:t>a, e</a:t>
            </a:r>
            <a:r>
              <a:rPr lang="lt-LT" sz="2000" b="1" i="0" dirty="0">
                <a:effectLst/>
                <a:latin typeface="Palemonas"/>
              </a:rPr>
              <a:t>, gavę kirtį, išlieka trumpieji: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000" b="0" i="0" dirty="0">
                <a:effectLst/>
                <a:latin typeface="Palemonas"/>
              </a:rPr>
              <a:t>žodžio gale, pavyzdžiui, </a:t>
            </a:r>
            <a:r>
              <a:rPr lang="lt-LT" sz="2000" b="0" i="1" dirty="0" err="1">
                <a:effectLst/>
                <a:latin typeface="Palemonas"/>
              </a:rPr>
              <a:t>rankà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rankàs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gėlè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gėlès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arbà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benè</a:t>
            </a:r>
            <a:r>
              <a:rPr lang="lt-LT" sz="2000" b="0" i="0" dirty="0">
                <a:effectLst/>
                <a:latin typeface="Palemonas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000" b="0" i="0" dirty="0">
                <a:effectLst/>
                <a:latin typeface="Palemonas"/>
              </a:rPr>
              <a:t>vienskiemeniuose žodžiuose, pavyzdžiui,</a:t>
            </a:r>
            <a:r>
              <a:rPr lang="lt-LT" sz="2000" b="0" i="1" dirty="0">
                <a:effectLst/>
                <a:latin typeface="Palemonas"/>
              </a:rPr>
              <a:t> </a:t>
            </a:r>
            <a:r>
              <a:rPr lang="lt-LT" sz="2000" b="0" i="1" dirty="0" err="1">
                <a:effectLst/>
                <a:latin typeface="Palemonas"/>
              </a:rPr>
              <a:t>bèt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tàs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nèt</a:t>
            </a:r>
            <a:r>
              <a:rPr lang="lt-LT" sz="2000" b="0" i="0" dirty="0">
                <a:effectLst/>
                <a:latin typeface="Palemonas"/>
              </a:rPr>
              <a:t>(išimtis</a:t>
            </a:r>
            <a:r>
              <a:rPr lang="lt-LT" sz="2000" b="0" i="1" dirty="0">
                <a:effectLst/>
                <a:latin typeface="Palemonas"/>
              </a:rPr>
              <a:t> </a:t>
            </a:r>
            <a:r>
              <a:rPr lang="lt-LT" sz="2000" b="0" i="1" dirty="0" err="1">
                <a:effectLst/>
                <a:latin typeface="Palemonas"/>
              </a:rPr>
              <a:t>mẽs</a:t>
            </a:r>
            <a:r>
              <a:rPr lang="lt-LT" sz="2000" b="0" i="0" dirty="0">
                <a:effectLst/>
                <a:latin typeface="Palemonas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000" b="0" i="0" dirty="0">
                <a:effectLst/>
                <a:latin typeface="Palemonas"/>
              </a:rPr>
              <a:t>nepriesaginėse bendratyse ir iš jų padarytose formose, pavyzdžiui, </a:t>
            </a:r>
            <a:r>
              <a:rPr lang="lt-LT" sz="2000" b="0" i="1" dirty="0" err="1">
                <a:effectLst/>
                <a:latin typeface="Palemonas"/>
              </a:rPr>
              <a:t>kàsti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kàsdavo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kàstų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kàsk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kàsdavęs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kàsiąs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kàstinas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kàsdamas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kàsdavus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kàsiant</a:t>
            </a:r>
            <a:r>
              <a:rPr lang="lt-LT" sz="2000" b="0" i="0" dirty="0">
                <a:effectLst/>
                <a:latin typeface="Palemonas"/>
              </a:rPr>
              <a:t> (išimtis </a:t>
            </a:r>
            <a:r>
              <a:rPr lang="lt-LT" sz="2000" b="0" i="1" dirty="0" err="1">
                <a:effectLst/>
                <a:latin typeface="Palemonas"/>
              </a:rPr>
              <a:t>kãstas</a:t>
            </a:r>
            <a:r>
              <a:rPr lang="lt-LT" sz="2000" b="0" i="0" dirty="0">
                <a:effectLst/>
                <a:latin typeface="Palemonas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000" b="0" i="0" dirty="0">
                <a:effectLst/>
                <a:latin typeface="Palemonas"/>
              </a:rPr>
              <a:t>veiksmažodžių priešdėliuose, pavyzdžiui, </a:t>
            </a:r>
            <a:r>
              <a:rPr lang="lt-LT" sz="2000" b="0" i="1" dirty="0" err="1">
                <a:effectLst/>
                <a:latin typeface="Palemonas"/>
              </a:rPr>
              <a:t>àpkasa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àtkasa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nèkasa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nebèkasa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pàkasa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pràkasa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tebèkasa</a:t>
            </a:r>
            <a:r>
              <a:rPr lang="lt-LT" sz="2000" b="0" i="0" dirty="0">
                <a:effectLst/>
                <a:latin typeface="Palemonas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000" b="0" i="0" dirty="0">
                <a:effectLst/>
                <a:latin typeface="Palemonas"/>
              </a:rPr>
              <a:t>įvardžiuotinių formų vyriškosios giminės vienaskaitos vardininko galūnėje, pavyzdžiui, </a:t>
            </a:r>
            <a:r>
              <a:rPr lang="lt-LT" sz="2000" b="0" i="1" dirty="0" err="1">
                <a:effectLst/>
                <a:latin typeface="Palemonas"/>
              </a:rPr>
              <a:t>mažàsis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pirmàsis</a:t>
            </a:r>
            <a:r>
              <a:rPr lang="lt-LT" sz="2000" b="0" i="0" dirty="0">
                <a:effectLst/>
                <a:latin typeface="Palemonas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000" b="0" i="0" dirty="0">
                <a:effectLst/>
                <a:latin typeface="Palemonas"/>
              </a:rPr>
              <a:t>priesagose, pavyzdžiui, </a:t>
            </a:r>
            <a:r>
              <a:rPr lang="lt-LT" sz="2000" b="0" i="1" dirty="0" err="1">
                <a:effectLst/>
                <a:latin typeface="Palemonas"/>
              </a:rPr>
              <a:t>mažèsnis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mažėlèsnis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mažèsnio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mažėlèsnio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mažèsnį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mažėlèsnį</a:t>
            </a:r>
            <a:r>
              <a:rPr lang="lt-LT" sz="2000" b="0" i="0" dirty="0">
                <a:effectLst/>
                <a:latin typeface="Palemonas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000" b="0" i="0" dirty="0">
                <a:effectLst/>
                <a:latin typeface="Palemonas"/>
              </a:rPr>
              <a:t>įvardžiuose </a:t>
            </a:r>
            <a:r>
              <a:rPr lang="lt-LT" sz="2000" b="0" i="1" dirty="0" err="1">
                <a:effectLst/>
                <a:latin typeface="Palemonas"/>
              </a:rPr>
              <a:t>màno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tàvo</a:t>
            </a:r>
            <a:r>
              <a:rPr lang="lt-LT" sz="2000" b="0" i="1" dirty="0">
                <a:effectLst/>
                <a:latin typeface="Palemonas"/>
              </a:rPr>
              <a:t>, </a:t>
            </a:r>
            <a:r>
              <a:rPr lang="lt-LT" sz="2000" b="0" i="1" dirty="0" err="1">
                <a:effectLst/>
                <a:latin typeface="Palemonas"/>
              </a:rPr>
              <a:t>sàvo</a:t>
            </a:r>
            <a:r>
              <a:rPr lang="lt-LT" sz="2000" b="0" i="0" dirty="0">
                <a:effectLst/>
                <a:latin typeface="Palemonas"/>
              </a:rPr>
              <a:t>.</a:t>
            </a:r>
          </a:p>
          <a:p>
            <a:endParaRPr lang="lt-LT" sz="1300" dirty="0"/>
          </a:p>
        </p:txBody>
      </p:sp>
    </p:spTree>
    <p:extLst>
      <p:ext uri="{BB962C8B-B14F-4D97-AF65-F5344CB8AC3E}">
        <p14:creationId xmlns:p14="http://schemas.microsoft.com/office/powerpoint/2010/main" val="280902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urinio vietos rezervavimo ženklas 2">
            <a:extLst>
              <a:ext uri="{FF2B5EF4-FFF2-40B4-BE49-F238E27FC236}">
                <a16:creationId xmlns:a16="http://schemas.microsoft.com/office/drawing/2014/main" id="{75E8FB0A-AB46-0821-3345-8CAEC206C6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134"/>
              </p:ext>
            </p:extLst>
          </p:nvPr>
        </p:nvGraphicFramePr>
        <p:xfrm>
          <a:off x="731525" y="985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92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A6F95BA-DAF6-BD7B-E251-29F4F867D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93925"/>
            <a:ext cx="10515600" cy="1325563"/>
          </a:xfrm>
        </p:spPr>
        <p:txBody>
          <a:bodyPr/>
          <a:lstStyle/>
          <a:p>
            <a:r>
              <a:rPr lang="it-IT" b="0" i="0" dirty="0">
                <a:solidFill>
                  <a:srgbClr val="337AB7"/>
                </a:solidFill>
                <a:effectLst/>
                <a:latin typeface="Open Sans" panose="020B0606030504020204" pitchFamily="34" charset="0"/>
              </a:rPr>
              <a:t>Dvigarsiai su pirmuoju dėmeniu </a:t>
            </a:r>
            <a:r>
              <a:rPr lang="it-IT" b="0" i="1" dirty="0">
                <a:solidFill>
                  <a:srgbClr val="337AB7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it-IT" b="0" i="0" dirty="0">
                <a:solidFill>
                  <a:srgbClr val="337AB7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it-IT" b="0" i="1" dirty="0">
                <a:solidFill>
                  <a:srgbClr val="337AB7"/>
                </a:solidFill>
                <a:effectLst/>
                <a:latin typeface="Open Sans" panose="020B0606030504020204" pitchFamily="34" charset="0"/>
              </a:rPr>
              <a:t>u</a:t>
            </a:r>
            <a:br>
              <a:rPr lang="it-IT" b="0" i="0" dirty="0">
                <a:solidFill>
                  <a:srgbClr val="337AB7"/>
                </a:solidFill>
                <a:effectLst/>
                <a:latin typeface="Open Sans" panose="020B0606030504020204" pitchFamily="34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229EFA5-1F70-5852-5F2B-2342935F1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8862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2515E95-C105-B4C2-0143-DBD6C7B6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845C5CD-8B18-34D1-9638-BC8A45840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>
                <a:effectLst/>
              </a:rPr>
              <a:t>Dvibalsio </a:t>
            </a:r>
            <a:r>
              <a:rPr lang="lt-LT" i="1" dirty="0">
                <a:effectLst/>
              </a:rPr>
              <a:t>ui</a:t>
            </a:r>
            <a:r>
              <a:rPr lang="lt-LT" dirty="0">
                <a:effectLst/>
              </a:rPr>
              <a:t> ir dvigarsių su pirmaisiais dėmenimis </a:t>
            </a:r>
            <a:r>
              <a:rPr lang="lt-LT" i="1" dirty="0">
                <a:effectLst/>
              </a:rPr>
              <a:t>i,</a:t>
            </a:r>
            <a:r>
              <a:rPr lang="lt-LT" dirty="0">
                <a:effectLst/>
              </a:rPr>
              <a:t> </a:t>
            </a:r>
            <a:r>
              <a:rPr lang="lt-LT" i="1" dirty="0">
                <a:effectLst/>
              </a:rPr>
              <a:t>u</a:t>
            </a:r>
            <a:r>
              <a:rPr lang="lt-LT" dirty="0">
                <a:effectLst/>
              </a:rPr>
              <a:t> (</a:t>
            </a:r>
            <a:r>
              <a:rPr lang="lt-LT" i="1" dirty="0" err="1">
                <a:effectLst/>
              </a:rPr>
              <a:t>il</a:t>
            </a:r>
            <a:r>
              <a:rPr lang="lt-LT" i="1" dirty="0">
                <a:effectLst/>
              </a:rPr>
              <a:t>, </a:t>
            </a:r>
            <a:r>
              <a:rPr lang="lt-LT" i="1" dirty="0" err="1">
                <a:effectLst/>
              </a:rPr>
              <a:t>im</a:t>
            </a:r>
            <a:r>
              <a:rPr lang="lt-LT" i="1" dirty="0">
                <a:effectLst/>
              </a:rPr>
              <a:t>, </a:t>
            </a:r>
            <a:r>
              <a:rPr lang="lt-LT" i="1" dirty="0" err="1">
                <a:effectLst/>
              </a:rPr>
              <a:t>in</a:t>
            </a:r>
            <a:r>
              <a:rPr lang="lt-LT" i="1" dirty="0">
                <a:effectLst/>
              </a:rPr>
              <a:t>, ir, </a:t>
            </a:r>
            <a:r>
              <a:rPr lang="lt-LT" i="1" dirty="0" err="1">
                <a:effectLst/>
              </a:rPr>
              <a:t>ul</a:t>
            </a:r>
            <a:r>
              <a:rPr lang="lt-LT" i="1" dirty="0">
                <a:effectLst/>
              </a:rPr>
              <a:t>, </a:t>
            </a:r>
            <a:r>
              <a:rPr lang="lt-LT" i="1" dirty="0" err="1">
                <a:effectLst/>
              </a:rPr>
              <a:t>um</a:t>
            </a:r>
            <a:r>
              <a:rPr lang="lt-LT" i="1" dirty="0">
                <a:effectLst/>
              </a:rPr>
              <a:t>, </a:t>
            </a:r>
            <a:r>
              <a:rPr lang="lt-LT" i="1" dirty="0" err="1">
                <a:effectLst/>
              </a:rPr>
              <a:t>un</a:t>
            </a:r>
            <a:r>
              <a:rPr lang="lt-LT" i="1" dirty="0">
                <a:effectLst/>
              </a:rPr>
              <a:t>, </a:t>
            </a:r>
            <a:r>
              <a:rPr lang="lt-LT" i="1" dirty="0" err="1">
                <a:effectLst/>
              </a:rPr>
              <a:t>ur</a:t>
            </a:r>
            <a:r>
              <a:rPr lang="lt-LT" dirty="0">
                <a:effectLst/>
              </a:rPr>
              <a:t>) priegaidę iš klausos nustatyti ne visiems lengva.</a:t>
            </a:r>
          </a:p>
          <a:p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Taip yra dėl to, kad pirmieji šių dvigarsių dėmenys 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i, u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 tariami gerokai trumpesni nei dvigarsiai su 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a, e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 net kirčiuotame skiemenyje. Dėl tokio tarimo tvirtapradė priegaidė šiuose dvigarsiuose ir dvibalsyje žymima </a:t>
            </a:r>
            <a:r>
              <a:rPr lang="lt-LT" b="1" i="0" dirty="0">
                <a:solidFill>
                  <a:srgbClr val="333333"/>
                </a:solidFill>
                <a:effectLst/>
                <a:latin typeface="Palemonas"/>
              </a:rPr>
              <a:t>kairiniu kirčio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 ženklu (kaip ir trumpieji vienbalsiai), pavyzdžiui, 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zùiti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tiltas, kimti, tinti, spirti,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sùltys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kùmštis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skùndė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kùrti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.</a:t>
            </a:r>
            <a:br>
              <a:rPr lang="lt-LT" b="0" i="1" dirty="0">
                <a:solidFill>
                  <a:srgbClr val="333333"/>
                </a:solidFill>
                <a:effectLst/>
                <a:latin typeface="Palemonas"/>
              </a:rPr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03136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6A10F58-E5A0-4265-6553-21C9D110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3E29FBA-FC18-022E-38D7-F0F0B62D4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Kairiniu kirčio ženklu žymima tvirtapradė priegaidė ir tarptautiniuose žodžiuose (nelietuviškos kilmės žodžiuose) vartojamuose dvibalsiuose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 oi,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ou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, mišriuosiuose dvigarsiuose 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ol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om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on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or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 pavyzdžiui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klòunas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kòlba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kòmpasas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, </a:t>
            </a:r>
            <a:r>
              <a:rPr lang="lt-LT" b="0" i="1" dirty="0" err="1">
                <a:solidFill>
                  <a:srgbClr val="333333"/>
                </a:solidFill>
                <a:effectLst/>
                <a:latin typeface="Palemonas"/>
              </a:rPr>
              <a:t>spòrtas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9832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F78D328-EEE6-575F-624A-8CFB869F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4F53708-ED1B-469B-EBBF-58FF9A012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Prisiminkite!</a:t>
            </a:r>
          </a:p>
          <a:p>
            <a:pPr algn="just"/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Dvibalsio 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ui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 ir mišriųjų dvigarsių su pirmuoju dėmeniu 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u, i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 (ir tarptautiniuose žodžiuose su </a:t>
            </a:r>
            <a:r>
              <a:rPr lang="lt-LT" b="0" i="1" dirty="0">
                <a:solidFill>
                  <a:srgbClr val="333333"/>
                </a:solidFill>
                <a:effectLst/>
                <a:latin typeface="Palemonas"/>
              </a:rPr>
              <a:t>o</a:t>
            </a:r>
            <a:r>
              <a:rPr lang="lt-LT" b="0" i="0" dirty="0">
                <a:solidFill>
                  <a:srgbClr val="333333"/>
                </a:solidFill>
                <a:effectLst/>
                <a:latin typeface="Palemonas"/>
              </a:rPr>
              <a:t>) tvirtapradė priegaidė žymima kairiniu kirčio ženklu. Jų pirmasis dėmuo nepailgėja.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44333999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434</Words>
  <Application>Microsoft Office PowerPoint</Application>
  <PresentationFormat>Plačiaekranė</PresentationFormat>
  <Paragraphs>19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Palemonas</vt:lpstr>
      <vt:lpstr>„Office“ tema</vt:lpstr>
      <vt:lpstr>Padėtinio ilgumo balsiai </vt:lpstr>
      <vt:lpstr>„PowerPoint“ pateiktis</vt:lpstr>
      <vt:lpstr>„PowerPoint“ pateiktis</vt:lpstr>
      <vt:lpstr>„PowerPoint“ pateiktis</vt:lpstr>
      <vt:lpstr>„PowerPoint“ pateiktis</vt:lpstr>
      <vt:lpstr>Dvigarsiai su pirmuoju dėmeniu i, u 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Padėtinio ilgumo balsiai </dc:title>
  <dc:creator>Edita  Gudžiūnienė</dc:creator>
  <cp:lastModifiedBy>EDITA GUDŽIŪNIENĖ</cp:lastModifiedBy>
  <cp:revision>3</cp:revision>
  <dcterms:created xsi:type="dcterms:W3CDTF">2023-11-16T15:41:27Z</dcterms:created>
  <dcterms:modified xsi:type="dcterms:W3CDTF">2023-11-16T15:49:42Z</dcterms:modified>
</cp:coreProperties>
</file>