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a:t>Spustelėję redaguokite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a:xfrm>
            <a:off x="2692397" y="5037663"/>
            <a:ext cx="5214635" cy="279400"/>
          </a:xfrm>
        </p:spPr>
        <p:txBody>
          <a:bodyPr/>
          <a:lstStyle/>
          <a:p>
            <a:endParaRPr lang="lt-LT"/>
          </a:p>
        </p:txBody>
      </p:sp>
      <p:sp>
        <p:nvSpPr>
          <p:cNvPr id="6" name="Slide Number Placeholder 5"/>
          <p:cNvSpPr>
            <a:spLocks noGrp="1"/>
          </p:cNvSpPr>
          <p:nvPr>
            <p:ph type="sldNum" sz="quarter" idx="12"/>
          </p:nvPr>
        </p:nvSpPr>
        <p:spPr>
          <a:xfrm>
            <a:off x="8956900" y="5037663"/>
            <a:ext cx="551167" cy="279400"/>
          </a:xfrm>
        </p:spPr>
        <p:txBody>
          <a:bodyPr/>
          <a:lstStyle/>
          <a:p>
            <a:fld id="{15E381FF-83DE-4EE8-BD66-88EB6A522039}" type="slidenum">
              <a:rPr lang="lt-LT" smtClean="0"/>
              <a:t>‹#›</a:t>
            </a:fld>
            <a:endParaRPr lang="lt-LT"/>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99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DEB2F16F-7B65-4C71-B5ED-D4847C5562C8}" type="datetimeFigureOut">
              <a:rPr lang="lt-LT" smtClean="0"/>
              <a:t>2023-11-14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212702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86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21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955357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171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2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6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37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59679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DEB2F16F-7B65-4C71-B5ED-D4847C5562C8}" type="datetimeFigureOut">
              <a:rPr lang="lt-LT" smtClean="0"/>
              <a:t>2023-11-14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5E381FF-83DE-4EE8-BD66-88EB6A522039}" type="slidenum">
              <a:rPr lang="lt-LT" smtClean="0"/>
              <a:t>‹#›</a:t>
            </a:fld>
            <a:endParaRPr lang="lt-LT"/>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69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DEB2F16F-7B65-4C71-B5ED-D4847C5562C8}" type="datetimeFigureOut">
              <a:rPr lang="lt-LT" smtClean="0"/>
              <a:t>2023-11-14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205808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DEB2F16F-7B65-4C71-B5ED-D4847C5562C8}" type="datetimeFigureOut">
              <a:rPr lang="lt-LT" smtClean="0"/>
              <a:t>2023-11-14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5E381FF-83DE-4EE8-BD66-88EB6A522039}" type="slidenum">
              <a:rPr lang="lt-LT" smtClean="0"/>
              <a:t>‹#›</a:t>
            </a:fld>
            <a:endParaRPr lang="lt-LT"/>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10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DEB2F16F-7B65-4C71-B5ED-D4847C5562C8}" type="datetimeFigureOut">
              <a:rPr lang="lt-LT" smtClean="0"/>
              <a:t>2023-11-14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5E381FF-83DE-4EE8-BD66-88EB6A522039}" type="slidenum">
              <a:rPr lang="lt-LT" smtClean="0"/>
              <a:t>‹#›</a:t>
            </a:fld>
            <a:endParaRPr lang="lt-L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31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2F16F-7B65-4C71-B5ED-D4847C5562C8}" type="datetimeFigureOut">
              <a:rPr lang="lt-LT" smtClean="0"/>
              <a:t>2023-11-14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270631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a:t>Spustelėję redaguokite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DEB2F16F-7B65-4C71-B5ED-D4847C5562C8}" type="datetimeFigureOut">
              <a:rPr lang="lt-LT" smtClean="0"/>
              <a:t>2023-11-14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5E381FF-83DE-4EE8-BD66-88EB6A522039}" type="slidenum">
              <a:rPr lang="lt-LT" smtClean="0"/>
              <a:t>‹#›</a:t>
            </a:fld>
            <a:endParaRPr lang="lt-LT"/>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75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a:t>Spustelėję redaguokite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DEB2F16F-7B65-4C71-B5ED-D4847C5562C8}" type="datetimeFigureOut">
              <a:rPr lang="lt-LT" smtClean="0"/>
              <a:t>2023-11-14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5E381FF-83DE-4EE8-BD66-88EB6A522039}" type="slidenum">
              <a:rPr lang="lt-LT" smtClean="0"/>
              <a:t>‹#›</a:t>
            </a:fld>
            <a:endParaRPr lang="lt-LT"/>
          </a:p>
        </p:txBody>
      </p:sp>
    </p:spTree>
    <p:extLst>
      <p:ext uri="{BB962C8B-B14F-4D97-AF65-F5344CB8AC3E}">
        <p14:creationId xmlns:p14="http://schemas.microsoft.com/office/powerpoint/2010/main" val="189710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B2F16F-7B65-4C71-B5ED-D4847C5562C8}" type="datetimeFigureOut">
              <a:rPr lang="lt-LT" smtClean="0"/>
              <a:t>2023-11-14</a:t>
            </a:fld>
            <a:endParaRPr lang="lt-L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E381FF-83DE-4EE8-BD66-88EB6A522039}" type="slidenum">
              <a:rPr lang="lt-LT" smtClean="0"/>
              <a:t>‹#›</a:t>
            </a:fld>
            <a:endParaRPr lang="lt-LT"/>
          </a:p>
        </p:txBody>
      </p:sp>
    </p:spTree>
    <p:extLst>
      <p:ext uri="{BB962C8B-B14F-4D97-AF65-F5344CB8AC3E}">
        <p14:creationId xmlns:p14="http://schemas.microsoft.com/office/powerpoint/2010/main" val="7785431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DED773-C692-2BBD-FF7E-2E063EB834AC}"/>
              </a:ext>
            </a:extLst>
          </p:cNvPr>
          <p:cNvSpPr>
            <a:spLocks noGrp="1"/>
          </p:cNvSpPr>
          <p:nvPr>
            <p:ph type="ctrTitle"/>
          </p:nvPr>
        </p:nvSpPr>
        <p:spPr>
          <a:xfrm>
            <a:off x="2419350" y="2049464"/>
            <a:ext cx="7143750" cy="1655762"/>
          </a:xfrm>
        </p:spPr>
        <p:txBody>
          <a:bodyPr>
            <a:normAutofit fontScale="90000"/>
          </a:bodyPr>
          <a:lstStyle/>
          <a:p>
            <a:r>
              <a:rPr lang="lt-LT" b="1" i="0" dirty="0">
                <a:solidFill>
                  <a:srgbClr val="202124"/>
                </a:solidFill>
                <a:effectLst/>
                <a:latin typeface="Google Sans"/>
              </a:rPr>
              <a:t>Džonas Ronaldas </a:t>
            </a:r>
            <a:r>
              <a:rPr lang="lt-LT" b="1" i="0" dirty="0" err="1">
                <a:solidFill>
                  <a:srgbClr val="202124"/>
                </a:solidFill>
                <a:effectLst/>
                <a:latin typeface="Google Sans"/>
              </a:rPr>
              <a:t>Reuelis</a:t>
            </a:r>
            <a:r>
              <a:rPr lang="lt-LT" b="1" i="0" dirty="0">
                <a:solidFill>
                  <a:srgbClr val="202124"/>
                </a:solidFill>
                <a:effectLst/>
                <a:latin typeface="Google Sans"/>
              </a:rPr>
              <a:t> </a:t>
            </a:r>
            <a:r>
              <a:rPr lang="lt-LT" b="1" i="0" dirty="0" err="1">
                <a:solidFill>
                  <a:srgbClr val="202124"/>
                </a:solidFill>
                <a:effectLst/>
                <a:latin typeface="Google Sans"/>
              </a:rPr>
              <a:t>Tolkinas</a:t>
            </a:r>
            <a:br>
              <a:rPr lang="lt-LT" b="0" i="0" dirty="0">
                <a:solidFill>
                  <a:srgbClr val="202124"/>
                </a:solidFill>
                <a:effectLst/>
                <a:latin typeface="Google Sans"/>
              </a:rPr>
            </a:br>
            <a:endParaRPr lang="lt-LT" dirty="0"/>
          </a:p>
        </p:txBody>
      </p:sp>
      <p:sp>
        <p:nvSpPr>
          <p:cNvPr id="3" name="Antrinis pavadinimas 2">
            <a:extLst>
              <a:ext uri="{FF2B5EF4-FFF2-40B4-BE49-F238E27FC236}">
                <a16:creationId xmlns:a16="http://schemas.microsoft.com/office/drawing/2014/main" id="{E94F1088-6B67-8AD1-9432-4CF82F59FD69}"/>
              </a:ext>
            </a:extLst>
          </p:cNvPr>
          <p:cNvSpPr>
            <a:spLocks noGrp="1"/>
          </p:cNvSpPr>
          <p:nvPr>
            <p:ph type="subTitle" idx="1"/>
          </p:nvPr>
        </p:nvSpPr>
        <p:spPr>
          <a:xfrm>
            <a:off x="4933950" y="4373563"/>
            <a:ext cx="9144000" cy="1655762"/>
          </a:xfrm>
        </p:spPr>
        <p:txBody>
          <a:bodyPr/>
          <a:lstStyle/>
          <a:p>
            <a:endParaRPr lang="lt-LT" dirty="0"/>
          </a:p>
        </p:txBody>
      </p:sp>
    </p:spTree>
    <p:extLst>
      <p:ext uri="{BB962C8B-B14F-4D97-AF65-F5344CB8AC3E}">
        <p14:creationId xmlns:p14="http://schemas.microsoft.com/office/powerpoint/2010/main" val="176562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186A1A3-C94A-F6F9-2684-DEA6D8E669AC}"/>
              </a:ext>
            </a:extLst>
          </p:cNvPr>
          <p:cNvSpPr>
            <a:spLocks noGrp="1"/>
          </p:cNvSpPr>
          <p:nvPr>
            <p:ph type="title"/>
          </p:nvPr>
        </p:nvSpPr>
        <p:spPr/>
        <p:txBody>
          <a:bodyPr/>
          <a:lstStyle/>
          <a:p>
            <a:endParaRPr lang="lt-LT" dirty="0"/>
          </a:p>
        </p:txBody>
      </p:sp>
      <p:sp>
        <p:nvSpPr>
          <p:cNvPr id="3" name="Turinio vietos rezervavimo ženklas 2">
            <a:extLst>
              <a:ext uri="{FF2B5EF4-FFF2-40B4-BE49-F238E27FC236}">
                <a16:creationId xmlns:a16="http://schemas.microsoft.com/office/drawing/2014/main" id="{9B2145AC-802A-0629-7A3A-FFBD06DACCD3}"/>
              </a:ext>
            </a:extLst>
          </p:cNvPr>
          <p:cNvSpPr>
            <a:spLocks noGrp="1"/>
          </p:cNvSpPr>
          <p:nvPr>
            <p:ph idx="1"/>
          </p:nvPr>
        </p:nvSpPr>
        <p:spPr>
          <a:xfrm>
            <a:off x="1295401" y="1619250"/>
            <a:ext cx="6962774" cy="4256618"/>
          </a:xfrm>
        </p:spPr>
        <p:txBody>
          <a:bodyPr>
            <a:normAutofit/>
          </a:bodyPr>
          <a:lstStyle/>
          <a:p>
            <a:pPr algn="just"/>
            <a:r>
              <a:rPr lang="lt-LT" sz="3600" b="1" i="1" dirty="0">
                <a:solidFill>
                  <a:srgbClr val="202122"/>
                </a:solidFill>
                <a:effectLst/>
                <a:latin typeface="Arial" panose="020B0604020202020204" pitchFamily="34" charset="0"/>
              </a:rPr>
              <a:t>Džonas Ronaldas </a:t>
            </a:r>
            <a:r>
              <a:rPr lang="lt-LT" sz="3600" b="1" i="1" dirty="0" err="1">
                <a:solidFill>
                  <a:srgbClr val="202122"/>
                </a:solidFill>
                <a:effectLst/>
                <a:latin typeface="Arial" panose="020B0604020202020204" pitchFamily="34" charset="0"/>
              </a:rPr>
              <a:t>Reuelis</a:t>
            </a:r>
            <a:r>
              <a:rPr lang="lt-LT" sz="3600" b="1" i="1" dirty="0">
                <a:solidFill>
                  <a:srgbClr val="202122"/>
                </a:solidFill>
                <a:effectLst/>
                <a:latin typeface="Arial" panose="020B0604020202020204" pitchFamily="34" charset="0"/>
              </a:rPr>
              <a:t> </a:t>
            </a:r>
            <a:r>
              <a:rPr lang="lt-LT" sz="3600" b="1" i="1" dirty="0" err="1">
                <a:solidFill>
                  <a:srgbClr val="202122"/>
                </a:solidFill>
                <a:effectLst/>
                <a:latin typeface="Arial" panose="020B0604020202020204" pitchFamily="34" charset="0"/>
              </a:rPr>
              <a:t>Tolkinas</a:t>
            </a:r>
            <a:r>
              <a:rPr lang="lt-LT" sz="3600" b="0" i="1" dirty="0">
                <a:solidFill>
                  <a:srgbClr val="202122"/>
                </a:solidFill>
                <a:effectLst/>
                <a:latin typeface="Arial" panose="020B0604020202020204" pitchFamily="34" charset="0"/>
              </a:rPr>
              <a:t> (angl. </a:t>
            </a:r>
            <a:r>
              <a:rPr lang="lt-LT" sz="3600" b="1" i="1" dirty="0" err="1">
                <a:solidFill>
                  <a:srgbClr val="202122"/>
                </a:solidFill>
                <a:effectLst/>
                <a:latin typeface="Arial" panose="020B0604020202020204" pitchFamily="34" charset="0"/>
              </a:rPr>
              <a:t>John</a:t>
            </a:r>
            <a:r>
              <a:rPr lang="lt-LT" sz="3600" b="1" i="1" dirty="0">
                <a:solidFill>
                  <a:srgbClr val="202122"/>
                </a:solidFill>
                <a:effectLst/>
                <a:latin typeface="Arial" panose="020B0604020202020204" pitchFamily="34" charset="0"/>
              </a:rPr>
              <a:t> </a:t>
            </a:r>
            <a:r>
              <a:rPr lang="lt-LT" sz="3600" b="1" i="1" dirty="0" err="1">
                <a:solidFill>
                  <a:srgbClr val="202122"/>
                </a:solidFill>
                <a:effectLst/>
                <a:latin typeface="Arial" panose="020B0604020202020204" pitchFamily="34" charset="0"/>
              </a:rPr>
              <a:t>Ronald</a:t>
            </a:r>
            <a:r>
              <a:rPr lang="lt-LT" sz="3600" b="1" i="1" dirty="0">
                <a:solidFill>
                  <a:srgbClr val="202122"/>
                </a:solidFill>
                <a:effectLst/>
                <a:latin typeface="Arial" panose="020B0604020202020204" pitchFamily="34" charset="0"/>
              </a:rPr>
              <a:t> </a:t>
            </a:r>
            <a:r>
              <a:rPr lang="lt-LT" sz="3600" b="1" i="1" dirty="0" err="1">
                <a:solidFill>
                  <a:srgbClr val="202122"/>
                </a:solidFill>
                <a:effectLst/>
                <a:latin typeface="Arial" panose="020B0604020202020204" pitchFamily="34" charset="0"/>
              </a:rPr>
              <a:t>Reuel</a:t>
            </a:r>
            <a:r>
              <a:rPr lang="lt-LT" sz="3600" b="1" i="1" dirty="0">
                <a:solidFill>
                  <a:srgbClr val="202122"/>
                </a:solidFill>
                <a:effectLst/>
                <a:latin typeface="Arial" panose="020B0604020202020204" pitchFamily="34" charset="0"/>
              </a:rPr>
              <a:t> </a:t>
            </a:r>
            <a:r>
              <a:rPr lang="lt-LT" sz="3600" b="1" i="1" dirty="0" err="1">
                <a:solidFill>
                  <a:srgbClr val="202122"/>
                </a:solidFill>
                <a:effectLst/>
                <a:latin typeface="Arial" panose="020B0604020202020204" pitchFamily="34" charset="0"/>
              </a:rPr>
              <a:t>Tolkien</a:t>
            </a:r>
            <a:r>
              <a:rPr lang="lt-LT" sz="3600" b="0" i="1" dirty="0">
                <a:solidFill>
                  <a:srgbClr val="202122"/>
                </a:solidFill>
                <a:effectLst/>
                <a:latin typeface="Arial" panose="020B0604020202020204" pitchFamily="34" charset="0"/>
              </a:rPr>
              <a:t>, (1892-1973) – anglų rašytojas, filologas, poetas.</a:t>
            </a:r>
            <a:endParaRPr lang="lt-LT" sz="3600" dirty="0"/>
          </a:p>
        </p:txBody>
      </p:sp>
      <p:pic>
        <p:nvPicPr>
          <p:cNvPr id="4" name="Picture 2">
            <a:extLst>
              <a:ext uri="{FF2B5EF4-FFF2-40B4-BE49-F238E27FC236}">
                <a16:creationId xmlns:a16="http://schemas.microsoft.com/office/drawing/2014/main" id="{7FC5EBB9-6F2B-CAC2-A2A4-EAB64BCE4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2" y="1144589"/>
            <a:ext cx="3286125" cy="437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AAAEFE5-799C-A625-91AD-4ED797C454A4}"/>
              </a:ext>
            </a:extLst>
          </p:cNvPr>
          <p:cNvSpPr>
            <a:spLocks noGrp="1"/>
          </p:cNvSpPr>
          <p:nvPr>
            <p:ph idx="1"/>
          </p:nvPr>
        </p:nvSpPr>
        <p:spPr>
          <a:xfrm>
            <a:off x="1295401" y="1047750"/>
            <a:ext cx="9601196" cy="4828117"/>
          </a:xfrm>
        </p:spPr>
        <p:txBody>
          <a:bodyPr>
            <a:normAutofit fontScale="92500" lnSpcReduction="20000"/>
          </a:bodyPr>
          <a:lstStyle/>
          <a:p>
            <a:pPr algn="just"/>
            <a:r>
              <a:rPr lang="lt-LT" b="0" i="0" dirty="0">
                <a:solidFill>
                  <a:srgbClr val="424242"/>
                </a:solidFill>
                <a:effectLst/>
                <a:latin typeface="Source Sans Pro" panose="020B0503030403020204" pitchFamily="34" charset="0"/>
              </a:rPr>
              <a:t>Gimė 1892m. sausio 3-iąją Pietų Afrikoje, </a:t>
            </a:r>
            <a:r>
              <a:rPr lang="lt-LT" b="0" i="0" dirty="0" err="1">
                <a:solidFill>
                  <a:srgbClr val="424242"/>
                </a:solidFill>
                <a:effectLst/>
                <a:latin typeface="Source Sans Pro" panose="020B0503030403020204" pitchFamily="34" charset="0"/>
              </a:rPr>
              <a:t>Bliumfonteno</a:t>
            </a:r>
            <a:r>
              <a:rPr lang="lt-LT" b="0" i="0" dirty="0">
                <a:solidFill>
                  <a:srgbClr val="424242"/>
                </a:solidFill>
                <a:effectLst/>
                <a:latin typeface="Source Sans Pro" panose="020B0503030403020204" pitchFamily="34" charset="0"/>
              </a:rPr>
              <a:t> mieste, kur tuo metu dirbo jo tėvas Arturas </a:t>
            </a:r>
            <a:r>
              <a:rPr lang="lt-LT" b="0" i="0" dirty="0" err="1">
                <a:solidFill>
                  <a:srgbClr val="424242"/>
                </a:solidFill>
                <a:effectLst/>
                <a:latin typeface="Source Sans Pro" panose="020B0503030403020204" pitchFamily="34" charset="0"/>
              </a:rPr>
              <a:t>Tolkinas</a:t>
            </a:r>
            <a:r>
              <a:rPr lang="lt-LT" b="0" i="0" dirty="0">
                <a:solidFill>
                  <a:srgbClr val="424242"/>
                </a:solidFill>
                <a:effectLst/>
                <a:latin typeface="Source Sans Pro" panose="020B0503030403020204" pitchFamily="34" charset="0"/>
              </a:rPr>
              <a:t>. Tačiau visa jo vaikystė prabėgo Didžiojoje Britanijoje, kur po ankstyvos tėvo mirties gyveno drauge su ir broliu. Deja, motina taip pat mirė nuo diabetinės komos, kai mažajam </a:t>
            </a:r>
            <a:r>
              <a:rPr lang="lt-LT" b="0" i="0" dirty="0" err="1">
                <a:solidFill>
                  <a:srgbClr val="424242"/>
                </a:solidFill>
                <a:effectLst/>
                <a:latin typeface="Source Sans Pro" panose="020B0503030403020204" pitchFamily="34" charset="0"/>
              </a:rPr>
              <a:t>Tolkinui</a:t>
            </a:r>
            <a:r>
              <a:rPr lang="lt-LT" b="0" i="0" dirty="0">
                <a:solidFill>
                  <a:srgbClr val="424242"/>
                </a:solidFill>
                <a:effectLst/>
                <a:latin typeface="Source Sans Pro" panose="020B0503030403020204" pitchFamily="34" charset="0"/>
              </a:rPr>
              <a:t> tebuvo 12, todėl brolius ėmėsi globoti pažįstamas kunigas - tėvas </a:t>
            </a:r>
            <a:r>
              <a:rPr lang="lt-LT" b="0" i="0" dirty="0" err="1">
                <a:solidFill>
                  <a:srgbClr val="424242"/>
                </a:solidFill>
                <a:effectLst/>
                <a:latin typeface="Source Sans Pro" panose="020B0503030403020204" pitchFamily="34" charset="0"/>
              </a:rPr>
              <a:t>Frensis</a:t>
            </a:r>
            <a:r>
              <a:rPr lang="lt-LT" b="0" i="0" dirty="0">
                <a:solidFill>
                  <a:srgbClr val="424242"/>
                </a:solidFill>
                <a:effectLst/>
                <a:latin typeface="Source Sans Pro" panose="020B0503030403020204" pitchFamily="34" charset="0"/>
              </a:rPr>
              <a:t> Morganas. </a:t>
            </a:r>
          </a:p>
          <a:p>
            <a:pPr algn="just"/>
            <a:r>
              <a:rPr lang="lt-LT" b="0" i="0" dirty="0">
                <a:solidFill>
                  <a:srgbClr val="424242"/>
                </a:solidFill>
                <a:effectLst/>
                <a:latin typeface="Source Sans Pro" panose="020B0503030403020204" pitchFamily="34" charset="0"/>
              </a:rPr>
              <a:t>Mokėsi Karaliaus Edvardo mokykloje, </a:t>
            </a:r>
            <a:r>
              <a:rPr lang="lt-LT" b="0" i="0" dirty="0" err="1">
                <a:solidFill>
                  <a:srgbClr val="424242"/>
                </a:solidFill>
                <a:effectLst/>
                <a:latin typeface="Source Sans Pro" panose="020B0503030403020204" pitchFamily="34" charset="0"/>
              </a:rPr>
              <a:t>Šv.Filipo</a:t>
            </a:r>
            <a:r>
              <a:rPr lang="lt-LT" b="0" i="0" dirty="0">
                <a:solidFill>
                  <a:srgbClr val="424242"/>
                </a:solidFill>
                <a:effectLst/>
                <a:latin typeface="Source Sans Pro" panose="020B0503030403020204" pitchFamily="34" charset="0"/>
              </a:rPr>
              <a:t> pagrindinėje mokykloje ir Oksfordo universitete. Baigęs studijas 1915-taisiais </a:t>
            </a:r>
            <a:r>
              <a:rPr lang="lt-LT" b="0" i="0" dirty="0" err="1">
                <a:solidFill>
                  <a:srgbClr val="424242"/>
                </a:solidFill>
                <a:effectLst/>
                <a:latin typeface="Source Sans Pro" panose="020B0503030403020204" pitchFamily="34" charset="0"/>
              </a:rPr>
              <a:t>Tolkinas</a:t>
            </a:r>
            <a:r>
              <a:rPr lang="lt-LT" b="0" i="0" dirty="0">
                <a:solidFill>
                  <a:srgbClr val="424242"/>
                </a:solidFill>
                <a:effectLst/>
                <a:latin typeface="Source Sans Pro" panose="020B0503030403020204" pitchFamily="34" charset="0"/>
              </a:rPr>
              <a:t> tapo britų armijos kareiviu ir, deja, pateko į </a:t>
            </a:r>
            <a:r>
              <a:rPr lang="lt-LT" b="0" i="0" dirty="0" err="1">
                <a:solidFill>
                  <a:srgbClr val="424242"/>
                </a:solidFill>
                <a:effectLst/>
                <a:latin typeface="Source Sans Pro" panose="020B0503030403020204" pitchFamily="34" charset="0"/>
              </a:rPr>
              <a:t>Somos</a:t>
            </a:r>
            <a:r>
              <a:rPr lang="lt-LT" b="0" i="0" dirty="0">
                <a:solidFill>
                  <a:srgbClr val="424242"/>
                </a:solidFill>
                <a:effectLst/>
                <a:latin typeface="Source Sans Pro" panose="020B0503030403020204" pitchFamily="34" charset="0"/>
              </a:rPr>
              <a:t> mūšio baisumus. Karas smarkiai jį paveikė, turėjo nemažai įtakos vėlesniems literatūriniams darbams. </a:t>
            </a:r>
          </a:p>
          <a:p>
            <a:pPr algn="just"/>
            <a:r>
              <a:rPr lang="lt-LT" b="0" i="0" dirty="0">
                <a:solidFill>
                  <a:srgbClr val="424242"/>
                </a:solidFill>
                <a:effectLst/>
                <a:latin typeface="Source Sans Pro" panose="020B0503030403020204" pitchFamily="34" charset="0"/>
              </a:rPr>
              <a:t>1917-taisiais, kai praleido kone metus ligoninėje dėl po karo patirto šoko vystėsi dar viena </a:t>
            </a:r>
            <a:r>
              <a:rPr lang="lt-LT" b="0" i="0" dirty="0" err="1">
                <a:solidFill>
                  <a:srgbClr val="424242"/>
                </a:solidFill>
                <a:effectLst/>
                <a:latin typeface="Source Sans Pro" panose="020B0503030403020204" pitchFamily="34" charset="0"/>
              </a:rPr>
              <a:t>Tolkino</a:t>
            </a:r>
            <a:r>
              <a:rPr lang="lt-LT" b="0" i="0" dirty="0">
                <a:solidFill>
                  <a:srgbClr val="424242"/>
                </a:solidFill>
                <a:effectLst/>
                <a:latin typeface="Source Sans Pro" panose="020B0503030403020204" pitchFamily="34" charset="0"/>
              </a:rPr>
              <a:t> gyvenimo drama – jo meilė Editai </a:t>
            </a:r>
            <a:r>
              <a:rPr lang="lt-LT" b="0" i="0" dirty="0" err="1">
                <a:solidFill>
                  <a:srgbClr val="424242"/>
                </a:solidFill>
                <a:effectLst/>
                <a:latin typeface="Source Sans Pro" panose="020B0503030403020204" pitchFamily="34" charset="0"/>
              </a:rPr>
              <a:t>Brat</a:t>
            </a:r>
            <a:r>
              <a:rPr lang="lt-LT" b="0" i="0" dirty="0">
                <a:solidFill>
                  <a:srgbClr val="424242"/>
                </a:solidFill>
                <a:effectLst/>
                <a:latin typeface="Source Sans Pro" panose="020B0503030403020204" pitchFamily="34" charset="0"/>
              </a:rPr>
              <a:t>, su kuria susipažino dar būdamas paauglys ir bendravo ne vienerius metus, kol pagaliau, įveikę globėjo kunigo pasipriešinimą, jie susituokė 1916-taisiais. Kartu jie susilaukė keturių vaikų: sūnų Džono, Maiklo, Kristoferio (pagrindinio tėvo darbų redaktoriaus ir publikuotojo) bei dukters </a:t>
            </a:r>
            <a:r>
              <a:rPr lang="lt-LT" b="0" i="0" dirty="0" err="1">
                <a:solidFill>
                  <a:srgbClr val="424242"/>
                </a:solidFill>
                <a:effectLst/>
                <a:latin typeface="Source Sans Pro" panose="020B0503030403020204" pitchFamily="34" charset="0"/>
              </a:rPr>
              <a:t>Priscilo</a:t>
            </a:r>
            <a:r>
              <a:rPr lang="lt-LT" b="0" i="0" dirty="0">
                <a:solidFill>
                  <a:srgbClr val="424242"/>
                </a:solidFill>
                <a:effectLst/>
                <a:latin typeface="Source Sans Pro" panose="020B0503030403020204" pitchFamily="34" charset="0"/>
              </a:rPr>
              <a:t>.</a:t>
            </a:r>
            <a:endParaRPr lang="lt-LT" dirty="0"/>
          </a:p>
        </p:txBody>
      </p:sp>
    </p:spTree>
    <p:extLst>
      <p:ext uri="{BB962C8B-B14F-4D97-AF65-F5344CB8AC3E}">
        <p14:creationId xmlns:p14="http://schemas.microsoft.com/office/powerpoint/2010/main" val="80353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D2CC94C-AB72-AD29-BBB1-714183D94579}"/>
              </a:ext>
            </a:extLst>
          </p:cNvPr>
          <p:cNvSpPr>
            <a:spLocks noGrp="1"/>
          </p:cNvSpPr>
          <p:nvPr>
            <p:ph idx="1"/>
          </p:nvPr>
        </p:nvSpPr>
        <p:spPr>
          <a:xfrm>
            <a:off x="1295401" y="447675"/>
            <a:ext cx="9601196" cy="5428193"/>
          </a:xfrm>
        </p:spPr>
        <p:txBody>
          <a:bodyPr>
            <a:normAutofit/>
          </a:bodyPr>
          <a:lstStyle/>
          <a:p>
            <a:endParaRPr lang="lt-LT" dirty="0"/>
          </a:p>
          <a:p>
            <a:endParaRPr lang="lt-LT" dirty="0"/>
          </a:p>
          <a:p>
            <a:endParaRPr lang="lt-LT" dirty="0"/>
          </a:p>
          <a:p>
            <a:pPr algn="just"/>
            <a:endParaRPr lang="lt-LT" sz="2800" dirty="0"/>
          </a:p>
          <a:p>
            <a:pPr algn="just"/>
            <a:r>
              <a:rPr lang="lt-LT" sz="2800" dirty="0" err="1"/>
              <a:t>Tolkinas</a:t>
            </a:r>
            <a:r>
              <a:rPr lang="lt-LT" sz="2800" dirty="0"/>
              <a:t> dar būdamas vaikas ėmė kurti dirbtines kalbas, jos vis sudėtingėjo. Suprasdamas, kad kalbos bus negyvos, kol jomis niekas nekalbės, </a:t>
            </a:r>
            <a:r>
              <a:rPr lang="lt-LT" sz="2800" dirty="0" err="1"/>
              <a:t>Tolkinas</a:t>
            </a:r>
            <a:r>
              <a:rPr lang="lt-LT" sz="2800" dirty="0"/>
              <a:t> ėmė kurti pasaulį, vėliau pavadintą Arda, kuriame gyveno padermės ir tautos, turėjusios savo kalbas, istoriją, mitologiją.</a:t>
            </a:r>
          </a:p>
        </p:txBody>
      </p:sp>
    </p:spTree>
    <p:extLst>
      <p:ext uri="{BB962C8B-B14F-4D97-AF65-F5344CB8AC3E}">
        <p14:creationId xmlns:p14="http://schemas.microsoft.com/office/powerpoint/2010/main" val="186089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2A82A2-B546-9D71-DF2E-FEA5EC54C35A}"/>
              </a:ext>
            </a:extLst>
          </p:cNvPr>
          <p:cNvSpPr>
            <a:spLocks noGrp="1"/>
          </p:cNvSpPr>
          <p:nvPr>
            <p:ph type="title"/>
          </p:nvPr>
        </p:nvSpPr>
        <p:spPr/>
        <p:txBody>
          <a:bodyPr>
            <a:normAutofit/>
          </a:bodyPr>
          <a:lstStyle/>
          <a:p>
            <a:r>
              <a:rPr lang="lt-LT" sz="4800" b="1" dirty="0"/>
              <a:t>Sentencija</a:t>
            </a:r>
          </a:p>
        </p:txBody>
      </p:sp>
      <p:sp>
        <p:nvSpPr>
          <p:cNvPr id="3" name="Turinio vietos rezervavimo ženklas 2">
            <a:extLst>
              <a:ext uri="{FF2B5EF4-FFF2-40B4-BE49-F238E27FC236}">
                <a16:creationId xmlns:a16="http://schemas.microsoft.com/office/drawing/2014/main" id="{F1935FDB-ACEC-4A11-F9EB-60A2A11B937A}"/>
              </a:ext>
            </a:extLst>
          </p:cNvPr>
          <p:cNvSpPr>
            <a:spLocks noGrp="1"/>
          </p:cNvSpPr>
          <p:nvPr>
            <p:ph idx="1"/>
          </p:nvPr>
        </p:nvSpPr>
        <p:spPr/>
        <p:txBody>
          <a:bodyPr/>
          <a:lstStyle/>
          <a:p>
            <a:pPr algn="just"/>
            <a:r>
              <a:rPr lang="lt-LT" sz="3200" b="0" i="0" dirty="0">
                <a:solidFill>
                  <a:srgbClr val="202122"/>
                </a:solidFill>
                <a:effectLst/>
                <a:latin typeface="Times New Roman" panose="02020603050405020304" pitchFamily="18" charset="0"/>
                <a:cs typeface="Times New Roman" panose="02020603050405020304" pitchFamily="18" charset="0"/>
              </a:rPr>
              <a:t>,,Keistas dalykas, bet apie tai, kas gera, apie dienas, kurias praleidai maloniai nėra ko nei pasakoti, nei klausyti, o va apie tai, kas buvo baisu, kas smarkiai sukrėtė tave, gali papasakoti ilgą ir įspūdingą istoriją“. – </a:t>
            </a:r>
            <a:r>
              <a:rPr lang="lt-LT" sz="3200" b="0" i="1" dirty="0">
                <a:solidFill>
                  <a:srgbClr val="202122"/>
                </a:solidFill>
                <a:effectLst/>
                <a:latin typeface="Times New Roman" panose="02020603050405020304" pitchFamily="18" charset="0"/>
                <a:cs typeface="Times New Roman" panose="02020603050405020304" pitchFamily="18" charset="0"/>
              </a:rPr>
              <a:t>„</a:t>
            </a:r>
            <a:r>
              <a:rPr lang="lt-LT" sz="3200" b="0" i="1" dirty="0" err="1">
                <a:solidFill>
                  <a:srgbClr val="202122"/>
                </a:solidFill>
                <a:effectLst/>
                <a:latin typeface="Times New Roman" panose="02020603050405020304" pitchFamily="18" charset="0"/>
                <a:cs typeface="Times New Roman" panose="02020603050405020304" pitchFamily="18" charset="0"/>
              </a:rPr>
              <a:t>Hobitas</a:t>
            </a:r>
            <a:r>
              <a:rPr lang="lt-LT" sz="3200" b="0" i="1" dirty="0">
                <a:solidFill>
                  <a:srgbClr val="202122"/>
                </a:solidFill>
                <a:effectLst/>
                <a:latin typeface="Times New Roman" panose="02020603050405020304" pitchFamily="18" charset="0"/>
                <a:cs typeface="Times New Roman" panose="02020603050405020304" pitchFamily="18" charset="0"/>
              </a:rPr>
              <a:t>, arba Ten ir atgal“</a:t>
            </a:r>
            <a:r>
              <a:rPr lang="lt-LT" sz="3200" b="0" i="0" dirty="0">
                <a:solidFill>
                  <a:srgbClr val="202122"/>
                </a:solidFill>
                <a:effectLst/>
                <a:latin typeface="Times New Roman" panose="02020603050405020304" pitchFamily="18" charset="0"/>
                <a:cs typeface="Times New Roman" panose="02020603050405020304" pitchFamily="18" charset="0"/>
              </a:rPr>
              <a:t>.</a:t>
            </a:r>
          </a:p>
          <a:p>
            <a:endParaRPr lang="lt-LT" dirty="0"/>
          </a:p>
        </p:txBody>
      </p:sp>
    </p:spTree>
    <p:extLst>
      <p:ext uri="{BB962C8B-B14F-4D97-AF65-F5344CB8AC3E}">
        <p14:creationId xmlns:p14="http://schemas.microsoft.com/office/powerpoint/2010/main" val="401449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9EE3287-B487-05CB-E5F8-99F79F453920}"/>
              </a:ext>
            </a:extLst>
          </p:cNvPr>
          <p:cNvSpPr>
            <a:spLocks noGrp="1"/>
          </p:cNvSpPr>
          <p:nvPr>
            <p:ph type="title"/>
          </p:nvPr>
        </p:nvSpPr>
        <p:spPr>
          <a:xfrm>
            <a:off x="1295402" y="982133"/>
            <a:ext cx="9601196" cy="459042"/>
          </a:xfrm>
        </p:spPr>
        <p:txBody>
          <a:bodyPr>
            <a:normAutofit fontScale="90000"/>
          </a:bodyPr>
          <a:lstStyle/>
          <a:p>
            <a:r>
              <a:rPr lang="lt-LT" sz="3600" dirty="0"/>
              <a:t>,,</a:t>
            </a:r>
            <a:r>
              <a:rPr lang="lt-LT" sz="3600" dirty="0" err="1"/>
              <a:t>Hobitas</a:t>
            </a:r>
            <a:r>
              <a:rPr lang="lt-LT" sz="3600" dirty="0"/>
              <a:t>, arba Ten ir atgal“</a:t>
            </a:r>
            <a:br>
              <a:rPr lang="lt-LT" sz="3600" dirty="0"/>
            </a:br>
            <a:r>
              <a:rPr lang="lt-LT" sz="3600" dirty="0"/>
              <a:t>(sukūrimo istorija)</a:t>
            </a:r>
          </a:p>
        </p:txBody>
      </p:sp>
      <p:sp>
        <p:nvSpPr>
          <p:cNvPr id="3" name="Turinio vietos rezervavimo ženklas 2">
            <a:extLst>
              <a:ext uri="{FF2B5EF4-FFF2-40B4-BE49-F238E27FC236}">
                <a16:creationId xmlns:a16="http://schemas.microsoft.com/office/drawing/2014/main" id="{AC6C5860-24B6-AC6C-50DC-12E2915D7F85}"/>
              </a:ext>
            </a:extLst>
          </p:cNvPr>
          <p:cNvSpPr>
            <a:spLocks noGrp="1"/>
          </p:cNvSpPr>
          <p:nvPr>
            <p:ph idx="1"/>
          </p:nvPr>
        </p:nvSpPr>
        <p:spPr>
          <a:xfrm>
            <a:off x="805070" y="1818862"/>
            <a:ext cx="10605879" cy="4214190"/>
          </a:xfrm>
        </p:spPr>
        <p:txBody>
          <a:bodyPr>
            <a:normAutofit fontScale="92500" lnSpcReduction="10000"/>
          </a:bodyPr>
          <a:lstStyle/>
          <a:p>
            <a:pPr algn="just"/>
            <a:r>
              <a:rPr lang="lt-LT" b="0" i="0" dirty="0" err="1">
                <a:effectLst/>
                <a:latin typeface="Catamaran"/>
              </a:rPr>
              <a:t>Tolkinas</a:t>
            </a:r>
            <a:r>
              <a:rPr lang="lt-LT" b="0" i="0" dirty="0">
                <a:effectLst/>
                <a:latin typeface="Catamaran"/>
              </a:rPr>
              <a:t> buvo smarkiai įnikęs į išgalvotų kalbų kūrimą ir mitologiją. Vis dėlto pradinė </a:t>
            </a:r>
            <a:r>
              <a:rPr lang="lt-LT" b="0" i="1" dirty="0" err="1">
                <a:effectLst/>
                <a:latin typeface="Catamaran"/>
              </a:rPr>
              <a:t>Hobito</a:t>
            </a:r>
            <a:r>
              <a:rPr lang="lt-LT" b="0" i="1" dirty="0">
                <a:effectLst/>
                <a:latin typeface="Catamaran"/>
              </a:rPr>
              <a:t>, arba Ten ir atgal</a:t>
            </a:r>
            <a:r>
              <a:rPr lang="lt-LT" b="0" i="0" dirty="0">
                <a:effectLst/>
                <a:latin typeface="Catamaran"/>
              </a:rPr>
              <a:t> sukūrimo idėja neturėjo nieko bendra su mitais. Bene populiariausia kūrinio atsiradimo versija, kurią pateikė pats autorius, primena pasaką. Vieną dieną, pavargęs nuo alinančio egzamino darbų taisymo, tarp vieno studento atsakymų lapų </a:t>
            </a:r>
            <a:r>
              <a:rPr lang="lt-LT" b="0" i="0" dirty="0" err="1">
                <a:effectLst/>
                <a:latin typeface="Catamaran"/>
              </a:rPr>
              <a:t>Tolkinas</a:t>
            </a:r>
            <a:r>
              <a:rPr lang="lt-LT" b="0" i="0" dirty="0">
                <a:effectLst/>
                <a:latin typeface="Catamaran"/>
              </a:rPr>
              <a:t> pastebėjo tuščią puslapį. Jame, pastūmėtas kažin kokios viduje sukilusios maištingos jėgos, jis ėmė ir užrašė šiuos žodžius: „Giliai po žeme, oloje, gyveno </a:t>
            </a:r>
            <a:r>
              <a:rPr lang="lt-LT" b="0" i="0" dirty="0" err="1">
                <a:effectLst/>
                <a:latin typeface="Catamaran"/>
              </a:rPr>
              <a:t>hobitas</a:t>
            </a:r>
            <a:r>
              <a:rPr lang="lt-LT" b="0" i="0" dirty="0">
                <a:effectLst/>
                <a:latin typeface="Catamaran"/>
              </a:rPr>
              <a:t>.“ Kas galėjo numanyti, kad šis sakinys amžiams pakeis maginės fantastikos (</a:t>
            </a:r>
            <a:r>
              <a:rPr lang="lt-LT" b="0" i="1" dirty="0" err="1">
                <a:effectLst/>
                <a:latin typeface="Catamaran"/>
              </a:rPr>
              <a:t>fantasy</a:t>
            </a:r>
            <a:r>
              <a:rPr lang="lt-LT" b="0" i="0" dirty="0">
                <a:effectLst/>
                <a:latin typeface="Catamaran"/>
              </a:rPr>
              <a:t>) ir apskritai visos pasaulio literatūros istoriją.</a:t>
            </a:r>
          </a:p>
          <a:p>
            <a:pPr algn="just"/>
            <a:r>
              <a:rPr lang="lt-LT" b="0" i="0" dirty="0">
                <a:effectLst/>
                <a:latin typeface="Catamaran"/>
              </a:rPr>
              <a:t>Pasakojama, kad </a:t>
            </a:r>
            <a:r>
              <a:rPr lang="lt-LT" b="0" i="0" dirty="0" err="1">
                <a:effectLst/>
                <a:latin typeface="Catamaran"/>
              </a:rPr>
              <a:t>Tolkinas</a:t>
            </a:r>
            <a:r>
              <a:rPr lang="lt-LT" b="0" i="0" dirty="0">
                <a:effectLst/>
                <a:latin typeface="Catamaran"/>
              </a:rPr>
              <a:t> sakėsi negalėjęs palikti šio </a:t>
            </a:r>
            <a:r>
              <a:rPr lang="lt-LT" b="0" i="0" dirty="0" err="1">
                <a:effectLst/>
                <a:latin typeface="Catamaran"/>
              </a:rPr>
              <a:t>hobito</a:t>
            </a:r>
            <a:r>
              <a:rPr lang="lt-LT" b="0" i="0" dirty="0">
                <a:effectLst/>
                <a:latin typeface="Catamaran"/>
              </a:rPr>
              <a:t> nepaaiškinęs, kas jis toks, kokioje oloje gyvena, kodėl ten gyvena ir pan. Iš šių klausimų ir vėliau gimsiančių atsakymų į juos išsirutuliojo pasaka, kurią rašytojas sekdavo savo vaikams prieš miegą. Ji buvo mėgstama net ir kitų jo artimųjų.</a:t>
            </a:r>
          </a:p>
          <a:p>
            <a:endParaRPr lang="lt-LT" dirty="0"/>
          </a:p>
        </p:txBody>
      </p:sp>
    </p:spTree>
    <p:extLst>
      <p:ext uri="{BB962C8B-B14F-4D97-AF65-F5344CB8AC3E}">
        <p14:creationId xmlns:p14="http://schemas.microsoft.com/office/powerpoint/2010/main" val="206801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BA311934-16E1-409D-8B85-24BA3D9FA7FF}"/>
              </a:ext>
            </a:extLst>
          </p:cNvPr>
          <p:cNvSpPr>
            <a:spLocks noGrp="1"/>
          </p:cNvSpPr>
          <p:nvPr>
            <p:ph idx="1"/>
          </p:nvPr>
        </p:nvSpPr>
        <p:spPr>
          <a:xfrm>
            <a:off x="864704" y="884583"/>
            <a:ext cx="6301410" cy="4991285"/>
          </a:xfrm>
        </p:spPr>
        <p:txBody>
          <a:bodyPr>
            <a:normAutofit lnSpcReduction="10000"/>
          </a:bodyPr>
          <a:lstStyle/>
          <a:p>
            <a:pPr algn="just"/>
            <a:r>
              <a:rPr lang="lt-LT" b="0" i="0" dirty="0">
                <a:effectLst/>
                <a:latin typeface="Catamaran"/>
              </a:rPr>
              <a:t>Tai istorija apie </a:t>
            </a:r>
            <a:r>
              <a:rPr lang="lt-LT" b="0" i="0" dirty="0" err="1">
                <a:effectLst/>
                <a:latin typeface="Catamaran"/>
              </a:rPr>
              <a:t>Bilbą</a:t>
            </a:r>
            <a:r>
              <a:rPr lang="lt-LT" b="0" i="0" dirty="0">
                <a:effectLst/>
                <a:latin typeface="Catamaran"/>
              </a:rPr>
              <a:t> </a:t>
            </a:r>
            <a:r>
              <a:rPr lang="lt-LT" b="0" i="0" dirty="0" err="1">
                <a:effectLst/>
                <a:latin typeface="Catamaran"/>
              </a:rPr>
              <a:t>Beginsą</a:t>
            </a:r>
            <a:r>
              <a:rPr lang="lt-LT" b="0" i="0" dirty="0">
                <a:effectLst/>
                <a:latin typeface="Catamaran"/>
              </a:rPr>
              <a:t>, pasiturintį </a:t>
            </a:r>
            <a:r>
              <a:rPr lang="lt-LT" b="0" i="0" dirty="0" err="1">
                <a:effectLst/>
                <a:latin typeface="Catamaran"/>
              </a:rPr>
              <a:t>hobitą</a:t>
            </a:r>
            <a:r>
              <a:rPr lang="lt-LT" b="0" i="0" dirty="0">
                <a:effectLst/>
                <a:latin typeface="Catamaran"/>
              </a:rPr>
              <a:t>, niekada nesileidusį net į menkiausius nuotykius, niekada nemėgusį kelionių ir visada sėdėdavusį namie. Tačiau netikėtai nuotykiai jį užklumpa patys, kai vieną dieną į jo namus </a:t>
            </a:r>
            <a:r>
              <a:rPr lang="lt-LT" b="0" i="0" dirty="0" err="1">
                <a:effectLst/>
                <a:latin typeface="Catamaran"/>
              </a:rPr>
              <a:t>Begende</a:t>
            </a:r>
            <a:r>
              <a:rPr lang="lt-LT" b="0" i="0" dirty="0">
                <a:effectLst/>
                <a:latin typeface="Catamaran"/>
              </a:rPr>
              <a:t>, </a:t>
            </a:r>
            <a:r>
              <a:rPr lang="lt-LT" b="0" i="0" dirty="0" err="1">
                <a:effectLst/>
                <a:latin typeface="Catamaran"/>
              </a:rPr>
              <a:t>Hobitono</a:t>
            </a:r>
            <a:r>
              <a:rPr lang="lt-LT" b="0" i="0" dirty="0">
                <a:effectLst/>
                <a:latin typeface="Catamaran"/>
              </a:rPr>
              <a:t> miestelyje, užsuka svečias burtininkas </a:t>
            </a:r>
            <a:r>
              <a:rPr lang="lt-LT" b="0" i="0" dirty="0" err="1">
                <a:effectLst/>
                <a:latin typeface="Catamaran"/>
              </a:rPr>
              <a:t>Gendalfas</a:t>
            </a:r>
            <a:r>
              <a:rPr lang="lt-LT" b="0" i="0" dirty="0">
                <a:effectLst/>
                <a:latin typeface="Catamaran"/>
              </a:rPr>
              <a:t> su dar trylika keistai atrodančių ir dar keisčiau besielgiančių nykštukų. </a:t>
            </a:r>
            <a:r>
              <a:rPr lang="lt-LT" b="0" i="0" dirty="0" err="1">
                <a:effectLst/>
                <a:latin typeface="Catamaran"/>
              </a:rPr>
              <a:t>Gendalfo</a:t>
            </a:r>
            <a:r>
              <a:rPr lang="lt-LT" b="0" i="0" dirty="0">
                <a:effectLst/>
                <a:latin typeface="Catamaran"/>
              </a:rPr>
              <a:t> įkalbėtas, </a:t>
            </a:r>
            <a:r>
              <a:rPr lang="lt-LT" b="0" i="0" dirty="0" err="1">
                <a:effectLst/>
                <a:latin typeface="Catamaran"/>
              </a:rPr>
              <a:t>Bilbas</a:t>
            </a:r>
            <a:r>
              <a:rPr lang="lt-LT" b="0" i="0" dirty="0">
                <a:effectLst/>
                <a:latin typeface="Catamaran"/>
              </a:rPr>
              <a:t> </a:t>
            </a:r>
            <a:r>
              <a:rPr lang="lt-LT" b="0" i="0" dirty="0" err="1">
                <a:effectLst/>
                <a:latin typeface="Catamaran"/>
              </a:rPr>
              <a:t>Beginsas</a:t>
            </a:r>
            <a:r>
              <a:rPr lang="lt-LT" b="0" i="0" dirty="0">
                <a:effectLst/>
                <a:latin typeface="Catamaran"/>
              </a:rPr>
              <a:t> galų gale ryžtasi išlįsti iš savo ištaigingosios olos ir padėti pagalbos prašantiems nykštukams, norintiems susigrąžinti savo didįjį lobį, valdas ir įveikti slibiną Smogą, kuris užgrobė nykštukų karalystę Vienišajame kalne.</a:t>
            </a:r>
            <a:endParaRPr lang="lt-LT" dirty="0"/>
          </a:p>
        </p:txBody>
      </p:sp>
      <p:pic>
        <p:nvPicPr>
          <p:cNvPr id="4098" name="Picture 2" descr="Hobitas“ | Tema | 15min.lt">
            <a:extLst>
              <a:ext uri="{FF2B5EF4-FFF2-40B4-BE49-F238E27FC236}">
                <a16:creationId xmlns:a16="http://schemas.microsoft.com/office/drawing/2014/main" id="{A17A1194-A8DA-45A1-FF67-AB5D87F3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166" y="884583"/>
            <a:ext cx="4044467" cy="22860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bitas: Penkių armijų mūšis | ACME Film">
            <a:extLst>
              <a:ext uri="{FF2B5EF4-FFF2-40B4-BE49-F238E27FC236}">
                <a16:creationId xmlns:a16="http://schemas.microsoft.com/office/drawing/2014/main" id="{258B30A0-283E-38D5-6995-5B03D9D55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769" y="3380225"/>
            <a:ext cx="17526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8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1F69922-E768-D611-5C7B-40DB1697E366}"/>
              </a:ext>
            </a:extLst>
          </p:cNvPr>
          <p:cNvSpPr>
            <a:spLocks noGrp="1"/>
          </p:cNvSpPr>
          <p:nvPr>
            <p:ph idx="1"/>
          </p:nvPr>
        </p:nvSpPr>
        <p:spPr>
          <a:xfrm>
            <a:off x="1295401" y="1114425"/>
            <a:ext cx="9601196" cy="4761443"/>
          </a:xfrm>
        </p:spPr>
        <p:txBody>
          <a:bodyPr>
            <a:normAutofit lnSpcReduction="10000"/>
          </a:bodyPr>
          <a:lstStyle/>
          <a:p>
            <a:pPr algn="just"/>
            <a:r>
              <a:rPr lang="lt-LT" b="0" i="0" dirty="0">
                <a:effectLst/>
                <a:latin typeface="Catamaran"/>
              </a:rPr>
              <a:t>Prasideda neįtikėtina kelionė, kurioje pagrindiniai knygos veikėjai </a:t>
            </a:r>
            <a:r>
              <a:rPr lang="lt-LT" b="0" i="0" dirty="0" err="1">
                <a:effectLst/>
                <a:latin typeface="Catamaran"/>
              </a:rPr>
              <a:t>Bilbas</a:t>
            </a:r>
            <a:r>
              <a:rPr lang="lt-LT" b="0" i="0" dirty="0">
                <a:effectLst/>
                <a:latin typeface="Catamaran"/>
              </a:rPr>
              <a:t>, </a:t>
            </a:r>
            <a:r>
              <a:rPr lang="lt-LT" b="0" i="0" dirty="0" err="1">
                <a:effectLst/>
                <a:latin typeface="Catamaran"/>
              </a:rPr>
              <a:t>Gendalfas</a:t>
            </a:r>
            <a:r>
              <a:rPr lang="lt-LT" b="0" i="0" dirty="0">
                <a:effectLst/>
                <a:latin typeface="Catamaran"/>
              </a:rPr>
              <a:t> ir nykštukai sutinka įvairiausių gyvių – elfų, orkų, trolių ir kitų. Įdomiausias veikėjas, kurio stebinanti svarba išryškėja tolesnėje </a:t>
            </a:r>
            <a:r>
              <a:rPr lang="lt-LT" b="0" i="0" dirty="0" err="1">
                <a:effectLst/>
                <a:latin typeface="Catamaran"/>
              </a:rPr>
              <a:t>Tolkieno</a:t>
            </a:r>
            <a:r>
              <a:rPr lang="lt-LT" b="0" i="0" dirty="0">
                <a:effectLst/>
                <a:latin typeface="Catamaran"/>
              </a:rPr>
              <a:t> kūryboje, – tai nedidelė slidi būtybė </a:t>
            </a:r>
            <a:r>
              <a:rPr lang="lt-LT" b="0" i="0" dirty="0" err="1">
                <a:effectLst/>
                <a:latin typeface="Catamaran"/>
              </a:rPr>
              <a:t>Golumas</a:t>
            </a:r>
            <a:r>
              <a:rPr lang="lt-LT" b="0" i="0" dirty="0">
                <a:effectLst/>
                <a:latin typeface="Catamaran"/>
              </a:rPr>
              <a:t>. </a:t>
            </a:r>
            <a:r>
              <a:rPr lang="lt-LT" b="0" i="0" dirty="0" err="1">
                <a:effectLst/>
                <a:latin typeface="Catamaran"/>
              </a:rPr>
              <a:t>Bilbas</a:t>
            </a:r>
            <a:r>
              <a:rPr lang="lt-LT" b="0" i="0" dirty="0">
                <a:effectLst/>
                <a:latin typeface="Catamaran"/>
              </a:rPr>
              <a:t>, ieškodamas kelio pas nykštukus, žaidžia su juo mįslių žaidimą ir suranda paslaptingai stebuklingą žiedą, kuris padaro jį nematomą.</a:t>
            </a:r>
          </a:p>
          <a:p>
            <a:pPr algn="just"/>
            <a:r>
              <a:rPr lang="lt-LT" b="0" i="0" dirty="0">
                <a:effectLst/>
                <a:latin typeface="Catamaran"/>
              </a:rPr>
              <a:t>Galų gale įveikę visas kliūtis nykštukai atgauna jiems priklausančius lobius ir Vienišąjį kalną. Bet knygos kulminacija yra Penkių armijų mūšis – nykštukų, elfų ir žmonių mūšis su </a:t>
            </a:r>
            <a:r>
              <a:rPr lang="lt-LT" b="0" i="0" dirty="0" err="1">
                <a:effectLst/>
                <a:latin typeface="Catamaran"/>
              </a:rPr>
              <a:t>goblinais</a:t>
            </a:r>
            <a:r>
              <a:rPr lang="lt-LT" b="0" i="0" dirty="0">
                <a:effectLst/>
                <a:latin typeface="Catamaran"/>
              </a:rPr>
              <a:t> ant </a:t>
            </a:r>
            <a:r>
              <a:rPr lang="lt-LT" b="0" i="0" dirty="0" err="1">
                <a:effectLst/>
                <a:latin typeface="Catamaran"/>
              </a:rPr>
              <a:t>várgų</a:t>
            </a:r>
            <a:r>
              <a:rPr lang="lt-LT" b="0" i="0" dirty="0">
                <a:effectLst/>
                <a:latin typeface="Catamaran"/>
              </a:rPr>
              <a:t>. Nugali narsi ir susivienijusi nykštukų, elfų ir žmonių kariuomenė.</a:t>
            </a:r>
          </a:p>
          <a:p>
            <a:pPr algn="just"/>
            <a:r>
              <a:rPr lang="lt-LT" b="0" i="0" dirty="0" err="1">
                <a:effectLst/>
                <a:latin typeface="Catamaran"/>
              </a:rPr>
              <a:t>Bilbas</a:t>
            </a:r>
            <a:r>
              <a:rPr lang="lt-LT" b="0" i="0" dirty="0">
                <a:effectLst/>
                <a:latin typeface="Catamaran"/>
              </a:rPr>
              <a:t> </a:t>
            </a:r>
            <a:r>
              <a:rPr lang="lt-LT" b="0" i="0" dirty="0" err="1">
                <a:effectLst/>
                <a:latin typeface="Catamaran"/>
              </a:rPr>
              <a:t>Beginsas</a:t>
            </a:r>
            <a:r>
              <a:rPr lang="lt-LT" b="0" i="0" dirty="0">
                <a:effectLst/>
                <a:latin typeface="Catamaran"/>
              </a:rPr>
              <a:t> po visko dar kurį laiką pasisvečiuoja pas nykštukus, o namo į </a:t>
            </a:r>
            <a:r>
              <a:rPr lang="lt-LT" b="0" i="0" dirty="0" err="1">
                <a:effectLst/>
                <a:latin typeface="Catamaran"/>
              </a:rPr>
              <a:t>Hobitoną</a:t>
            </a:r>
            <a:r>
              <a:rPr lang="lt-LT" b="0" i="0" dirty="0">
                <a:effectLst/>
                <a:latin typeface="Catamaran"/>
              </a:rPr>
              <a:t> grįžta visiškai pasikeitęs – atlikęs savo didžiąją gyvenimo kelionę.</a:t>
            </a:r>
          </a:p>
          <a:p>
            <a:endParaRPr lang="lt-LT" dirty="0"/>
          </a:p>
        </p:txBody>
      </p:sp>
    </p:spTree>
    <p:extLst>
      <p:ext uri="{BB962C8B-B14F-4D97-AF65-F5344CB8AC3E}">
        <p14:creationId xmlns:p14="http://schemas.microsoft.com/office/powerpoint/2010/main" val="40499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3DCA5D68-088D-65A1-04D2-B7351D78FBAC}"/>
              </a:ext>
            </a:extLst>
          </p:cNvPr>
          <p:cNvSpPr>
            <a:spLocks noGrp="1"/>
          </p:cNvSpPr>
          <p:nvPr>
            <p:ph idx="1"/>
          </p:nvPr>
        </p:nvSpPr>
        <p:spPr>
          <a:xfrm>
            <a:off x="1295401" y="1123950"/>
            <a:ext cx="9601196" cy="4751918"/>
          </a:xfrm>
        </p:spPr>
        <p:txBody>
          <a:bodyPr>
            <a:normAutofit/>
          </a:bodyPr>
          <a:lstStyle/>
          <a:p>
            <a:pPr algn="ctr"/>
            <a:r>
              <a:rPr lang="lt-LT" sz="3600" dirty="0">
                <a:latin typeface="Times New Roman" panose="02020603050405020304" pitchFamily="18" charset="0"/>
                <a:cs typeface="Times New Roman" panose="02020603050405020304" pitchFamily="18" charset="0"/>
              </a:rPr>
              <a:t>Klasės darbas</a:t>
            </a:r>
          </a:p>
          <a:p>
            <a:pPr algn="ctr"/>
            <a:endParaRPr lang="lt-LT"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60-63 </a:t>
            </a:r>
            <a:r>
              <a:rPr lang="en-US" sz="3600" dirty="0" err="1">
                <a:latin typeface="Times New Roman" panose="02020603050405020304" pitchFamily="18" charset="0"/>
                <a:cs typeface="Times New Roman" panose="02020603050405020304" pitchFamily="18" charset="0"/>
              </a:rPr>
              <a:t>psl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Skaitome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klausimai</a:t>
            </a:r>
            <a:r>
              <a:rPr lang="en-US" sz="3600" dirty="0">
                <a:latin typeface="Times New Roman" panose="02020603050405020304" pitchFamily="18" charset="0"/>
                <a:cs typeface="Times New Roman" panose="02020603050405020304" pitchFamily="18" charset="0"/>
              </a:rPr>
              <a:t> 1-8 kl.</a:t>
            </a:r>
            <a:endParaRPr lang="lt-L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71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36</TotalTime>
  <Words>732</Words>
  <Application>Microsoft Office PowerPoint</Application>
  <PresentationFormat>Plačiaekranė</PresentationFormat>
  <Paragraphs>22</Paragraphs>
  <Slides>9</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9</vt:i4>
      </vt:variant>
    </vt:vector>
  </HeadingPairs>
  <TitlesOfParts>
    <vt:vector size="16" baseType="lpstr">
      <vt:lpstr>Arial</vt:lpstr>
      <vt:lpstr>Catamaran</vt:lpstr>
      <vt:lpstr>Garamond</vt:lpstr>
      <vt:lpstr>Google Sans</vt:lpstr>
      <vt:lpstr>Source Sans Pro</vt:lpstr>
      <vt:lpstr>Times New Roman</vt:lpstr>
      <vt:lpstr>Gamtinė</vt:lpstr>
      <vt:lpstr>Džonas Ronaldas Reuelis Tolkinas </vt:lpstr>
      <vt:lpstr>„PowerPoint“ pateiktis</vt:lpstr>
      <vt:lpstr>„PowerPoint“ pateiktis</vt:lpstr>
      <vt:lpstr>„PowerPoint“ pateiktis</vt:lpstr>
      <vt:lpstr>Sentencija</vt:lpstr>
      <vt:lpstr>,,Hobitas, arba Ten ir atgal“ (sukūrimo istorija)</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Džonas Ronaldas Reuelis Tolkinas </dc:title>
  <dc:creator>Edita  Gudžiūnienė</dc:creator>
  <cp:lastModifiedBy>Edita  Gudžiūnienė</cp:lastModifiedBy>
  <cp:revision>7</cp:revision>
  <dcterms:created xsi:type="dcterms:W3CDTF">2023-11-14T15:01:20Z</dcterms:created>
  <dcterms:modified xsi:type="dcterms:W3CDTF">2023-11-14T15:38:11Z</dcterms:modified>
</cp:coreProperties>
</file>