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Nunito"/>
      <p:regular r:id="rId35"/>
      <p:bold r:id="rId36"/>
      <p:italic r:id="rId37"/>
      <p:boldItalic r:id="rId38"/>
    </p:embeddedFont>
    <p:embeddedFont>
      <p:font typeface="Maven Pro"/>
      <p:regular r:id="rId39"/>
      <p:bold r:id="rId40"/>
    </p:embeddedFont>
    <p:embeddedFont>
      <p:font typeface="Pacifico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2" roundtripDataSignature="AMtx7mgwi28FkvHQ2gpXwg5bL1JcPVP1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avenPro-bold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Pacifico-regular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Nunito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Nunito-italic.fntdata"/><Relationship Id="rId14" Type="http://schemas.openxmlformats.org/officeDocument/2006/relationships/slide" Target="slides/slide9.xml"/><Relationship Id="rId36" Type="http://schemas.openxmlformats.org/officeDocument/2006/relationships/font" Target="fonts/Nunito-bold.fntdata"/><Relationship Id="rId17" Type="http://schemas.openxmlformats.org/officeDocument/2006/relationships/slide" Target="slides/slide12.xml"/><Relationship Id="rId39" Type="http://schemas.openxmlformats.org/officeDocument/2006/relationships/font" Target="fonts/MavenPro-regular.fntdata"/><Relationship Id="rId16" Type="http://schemas.openxmlformats.org/officeDocument/2006/relationships/slide" Target="slides/slide11.xml"/><Relationship Id="rId38" Type="http://schemas.openxmlformats.org/officeDocument/2006/relationships/font" Target="fonts/Nuni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534777c6ba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1534777c6b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5" name="Google Shape;335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a25ec40fa4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a25ec40fa4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4ac97a2e61_3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4ac97a2e61_3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5c3af2e71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5c3af2e71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44c5f27627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144c5f2762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44c5f27627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g144c5f2762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44c5f27627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144c5f2762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beb58b61d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1beb58b61d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44c5f27627_0_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g144c5f2762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ff0ed50c1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g1ff0ed50c1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44c5f27627_0_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g144c5f2762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44c5f27627_0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144c5f2762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5c5d0003b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5c5d0003b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5c5d0003b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5c5d0003b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4ac97a2e61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4ac97a2e61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7b2ff7d76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7b2ff7d76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88becfa89a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88becfa89a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9" name="Google Shape;289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ff0ed50c13_9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ff0ed50c13_9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4b9647c5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4b9647c5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g1361875fc97_0_553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g1361875fc97_0_553"/>
            <p:cNvGrpSpPr/>
            <p:nvPr/>
          </p:nvGrpSpPr>
          <p:grpSpPr>
            <a:xfrm>
              <a:off x="7343003" y="4453711"/>
              <a:ext cx="316800" cy="688512"/>
              <a:chOff x="7343003" y="4453711"/>
              <a:chExt cx="316800" cy="688512"/>
            </a:xfrm>
          </p:grpSpPr>
          <p:sp>
            <p:nvSpPr>
              <p:cNvPr id="12" name="Google Shape;12;g1361875fc97_0_553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g1361875fc97_0_553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4;g1361875fc97_0_553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g1361875fc97_0_553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g1361875fc97_0_553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g1361875fc97_0_553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g1361875fc97_0_553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g1361875fc97_0_553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g1361875fc97_0_553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g1361875fc97_0_553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g1361875fc97_0_553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g1361875fc97_0_553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g1361875fc97_0_553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g1361875fc97_0_553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g1361875fc97_0_553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g1361875fc97_0_553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g1361875fc97_0_553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" name="Google Shape;29;g1361875fc97_0_553"/>
          <p:cNvGrpSpPr/>
          <p:nvPr/>
        </p:nvGrpSpPr>
        <p:grpSpPr>
          <a:xfrm>
            <a:off x="5043503" y="0"/>
            <a:ext cx="3814072" cy="3839101"/>
            <a:chOff x="5043503" y="0"/>
            <a:chExt cx="3814072" cy="3839101"/>
          </a:xfrm>
        </p:grpSpPr>
        <p:sp>
          <p:nvSpPr>
            <p:cNvPr id="30" name="Google Shape;30;g1361875fc97_0_553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g1361875fc97_0_553"/>
            <p:cNvSpPr/>
            <p:nvPr/>
          </p:nvSpPr>
          <p:spPr>
            <a:xfrm rot="-9830444">
              <a:off x="6469759" y="3480727"/>
              <a:ext cx="320148" cy="320148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32;g1361875fc97_0_553"/>
            <p:cNvGrpSpPr/>
            <p:nvPr/>
          </p:nvGrpSpPr>
          <p:grpSpPr>
            <a:xfrm>
              <a:off x="7647815" y="2704283"/>
              <a:ext cx="635220" cy="635219"/>
              <a:chOff x="6725724" y="2701260"/>
              <a:chExt cx="1208101" cy="1208100"/>
            </a:xfrm>
          </p:grpSpPr>
          <p:sp>
            <p:nvSpPr>
              <p:cNvPr id="33" name="Google Shape;33;g1361875fc97_0_553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g1361875fc97_0_553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g1361875fc97_0_553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Google Shape;36;g1361875fc97_0_553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37;g1361875fc97_0_553"/>
            <p:cNvGrpSpPr/>
            <p:nvPr/>
          </p:nvGrpSpPr>
          <p:grpSpPr>
            <a:xfrm>
              <a:off x="7952718" y="179238"/>
              <a:ext cx="873165" cy="873002"/>
              <a:chOff x="7754428" y="208725"/>
              <a:chExt cx="541800" cy="541800"/>
            </a:xfrm>
          </p:grpSpPr>
          <p:sp>
            <p:nvSpPr>
              <p:cNvPr id="38" name="Google Shape;38;g1361875fc97_0_553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g1361875fc97_0_553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g1361875fc97_0_553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g1361875fc97_0_553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g1361875fc97_0_553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g1361875fc97_0_553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g1361875fc97_0_553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g1361875fc97_0_553"/>
            <p:cNvSpPr/>
            <p:nvPr/>
          </p:nvSpPr>
          <p:spPr>
            <a:xfrm rot="-9830444">
              <a:off x="6469759" y="3480726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g1361875fc97_0_553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g1361875fc97_0_553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g1361875fc97_0_55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361875fc97_0_81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g1361875fc97_0_62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51" name="Google Shape;51;g1361875fc97_0_628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g1361875fc97_0_62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g1361875fc97_0_62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g1361875fc97_0_62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g1361875fc97_0_62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g1361875fc97_0_643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58" name="Google Shape;58;g1361875fc97_0_643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g1361875fc97_0_643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g1361875fc97_0_64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g1361875fc97_0_64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g1361875fc97_0_593"/>
          <p:cNvGrpSpPr/>
          <p:nvPr/>
        </p:nvGrpSpPr>
        <p:grpSpPr>
          <a:xfrm>
            <a:off x="146769" y="3406"/>
            <a:ext cx="1233214" cy="1384535"/>
            <a:chOff x="146769" y="3406"/>
            <a:chExt cx="1233214" cy="1384535"/>
          </a:xfrm>
        </p:grpSpPr>
        <p:grpSp>
          <p:nvGrpSpPr>
            <p:cNvPr id="64" name="Google Shape;64;g1361875fc97_0_59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65" name="Google Shape;65;g1361875fc97_0_59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g1361875fc97_0_59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g1361875fc97_0_59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68" name="Google Shape;68;g1361875fc97_0_59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g1361875fc97_0_59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g1361875fc97_0_59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71;g1361875fc97_0_59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72" name="Google Shape;72;g1361875fc97_0_59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g1361875fc97_0_59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g1361875fc97_0_59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g1361875fc97_0_59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" name="Google Shape;76;g1361875fc97_0_593"/>
          <p:cNvGrpSpPr/>
          <p:nvPr/>
        </p:nvGrpSpPr>
        <p:grpSpPr>
          <a:xfrm>
            <a:off x="6775084" y="2904008"/>
            <a:ext cx="2186147" cy="2239500"/>
            <a:chOff x="6775084" y="2904008"/>
            <a:chExt cx="2186147" cy="2239500"/>
          </a:xfrm>
        </p:grpSpPr>
        <p:grpSp>
          <p:nvGrpSpPr>
            <p:cNvPr id="77" name="Google Shape;77;g1361875fc97_0_59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78" name="Google Shape;78;g1361875fc97_0_59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g1361875fc97_0_59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" name="Google Shape;80;g1361875fc97_0_59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81" name="Google Shape;81;g1361875fc97_0_59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g1361875fc97_0_59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g1361875fc97_0_59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84;g1361875fc97_0_59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85" name="Google Shape;85;g1361875fc97_0_59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g1361875fc97_0_59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g1361875fc97_0_59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g1361875fc97_0_59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" name="Google Shape;89;g1361875fc97_0_59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90" name="Google Shape;90;g1361875fc97_0_59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g1361875fc97_0_59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g1361875fc97_0_59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g1361875fc97_0_59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g1361875fc97_0_59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5" name="Google Shape;95;g1361875fc97_0_59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g1361875fc97_0_59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g1361875fc97_0_63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9" name="Google Shape;99;g1361875fc97_0_63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g1361875fc97_0_63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g1361875fc97_0_63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" name="Google Shape;102;g1361875fc97_0_63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3" name="Google Shape;103;g1361875fc97_0_63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g1361875fc97_0_63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g1361875fc97_0_656"/>
          <p:cNvGrpSpPr/>
          <p:nvPr/>
        </p:nvGrpSpPr>
        <p:grpSpPr>
          <a:xfrm>
            <a:off x="6866714" y="1307"/>
            <a:ext cx="2267451" cy="2601689"/>
            <a:chOff x="6790514" y="1307"/>
            <a:chExt cx="2267451" cy="2601689"/>
          </a:xfrm>
        </p:grpSpPr>
        <p:grpSp>
          <p:nvGrpSpPr>
            <p:cNvPr id="107" name="Google Shape;107;g1361875fc97_0_656"/>
            <p:cNvGrpSpPr/>
            <p:nvPr/>
          </p:nvGrpSpPr>
          <p:grpSpPr>
            <a:xfrm>
              <a:off x="7067607" y="1307"/>
              <a:ext cx="1990358" cy="1990303"/>
              <a:chOff x="7067607" y="1307"/>
              <a:chExt cx="1990358" cy="1990303"/>
            </a:xfrm>
          </p:grpSpPr>
          <p:sp>
            <p:nvSpPr>
              <p:cNvPr id="108" name="Google Shape;108;g1361875fc97_0_656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g1361875fc97_0_656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g1361875fc97_0_656"/>
              <p:cNvSpPr/>
              <p:nvPr/>
            </p:nvSpPr>
            <p:spPr>
              <a:xfrm rot="-8649154">
                <a:off x="7349962" y="283757"/>
                <a:ext cx="1425647" cy="14254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111;g1361875fc97_0_656"/>
            <p:cNvGrpSpPr/>
            <p:nvPr/>
          </p:nvGrpSpPr>
          <p:grpSpPr>
            <a:xfrm>
              <a:off x="8207126" y="1807997"/>
              <a:ext cx="795000" cy="795000"/>
              <a:chOff x="8207126" y="1807997"/>
              <a:chExt cx="795000" cy="795000"/>
            </a:xfrm>
          </p:grpSpPr>
          <p:sp>
            <p:nvSpPr>
              <p:cNvPr id="112" name="Google Shape;112;g1361875fc97_0_656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g1361875fc97_0_656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g1361875fc97_0_656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" name="Google Shape;115;g1361875fc97_0_656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16" name="Google Shape;116;g1361875fc97_0_656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g1361875fc97_0_656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" name="Google Shape;118;g1361875fc97_0_656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g1361875fc97_0_65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g1361875fc97_0_671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2" name="Google Shape;122;g1361875fc97_0_67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g1361875fc97_0_67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" name="Google Shape;124;g1361875fc97_0_671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5" name="Google Shape;125;g1361875fc97_0_671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6" name="Google Shape;126;g1361875fc97_0_671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g1361875fc97_0_67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g1361875fc97_0_679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0" name="Google Shape;130;g1361875fc97_0_67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g1361875fc97_0_67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" name="Google Shape;132;g1361875fc97_0_679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33" name="Google Shape;133;g1361875fc97_0_67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g1361875fc97_0_685"/>
          <p:cNvGrpSpPr/>
          <p:nvPr/>
        </p:nvGrpSpPr>
        <p:grpSpPr>
          <a:xfrm>
            <a:off x="49" y="4099200"/>
            <a:ext cx="9144039" cy="1044300"/>
            <a:chOff x="49" y="4099200"/>
            <a:chExt cx="9144039" cy="1044300"/>
          </a:xfrm>
        </p:grpSpPr>
        <p:grpSp>
          <p:nvGrpSpPr>
            <p:cNvPr id="136" name="Google Shape;136;g1361875fc97_0_685"/>
            <p:cNvGrpSpPr/>
            <p:nvPr/>
          </p:nvGrpSpPr>
          <p:grpSpPr>
            <a:xfrm>
              <a:off x="49" y="4309200"/>
              <a:ext cx="231622" cy="834300"/>
              <a:chOff x="2688737" y="4301380"/>
              <a:chExt cx="231900" cy="834300"/>
            </a:xfrm>
          </p:grpSpPr>
          <p:sp>
            <p:nvSpPr>
              <p:cNvPr id="137" name="Google Shape;137;g1361875fc97_0_68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g1361875fc97_0_685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g1361875fc97_0_685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g1361875fc97_0_685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41;g1361875fc97_0_685"/>
            <p:cNvGrpSpPr/>
            <p:nvPr/>
          </p:nvGrpSpPr>
          <p:grpSpPr>
            <a:xfrm>
              <a:off x="371403" y="4099200"/>
              <a:ext cx="231622" cy="1044300"/>
              <a:chOff x="2688737" y="4091380"/>
              <a:chExt cx="231900" cy="1044300"/>
            </a:xfrm>
          </p:grpSpPr>
          <p:sp>
            <p:nvSpPr>
              <p:cNvPr id="142" name="Google Shape;142;g1361875fc97_0_68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g1361875fc97_0_685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g1361875fc97_0_685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g1361875fc97_0_685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g1361875fc97_0_685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g1361875fc97_0_685"/>
            <p:cNvGrpSpPr/>
            <p:nvPr/>
          </p:nvGrpSpPr>
          <p:grpSpPr>
            <a:xfrm>
              <a:off x="742758" y="4309200"/>
              <a:ext cx="231622" cy="834300"/>
              <a:chOff x="2688737" y="4301380"/>
              <a:chExt cx="231900" cy="834300"/>
            </a:xfrm>
          </p:grpSpPr>
          <p:sp>
            <p:nvSpPr>
              <p:cNvPr id="148" name="Google Shape;148;g1361875fc97_0_68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g1361875fc97_0_685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g1361875fc97_0_685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g1361875fc97_0_685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" name="Google Shape;152;g1361875fc97_0_685"/>
            <p:cNvGrpSpPr/>
            <p:nvPr/>
          </p:nvGrpSpPr>
          <p:grpSpPr>
            <a:xfrm>
              <a:off x="1114112" y="4518900"/>
              <a:ext cx="231622" cy="624600"/>
              <a:chOff x="2688737" y="4511080"/>
              <a:chExt cx="231900" cy="624600"/>
            </a:xfrm>
          </p:grpSpPr>
          <p:sp>
            <p:nvSpPr>
              <p:cNvPr id="153" name="Google Shape;153;g1361875fc97_0_685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g1361875fc97_0_685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g1361875fc97_0_685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" name="Google Shape;156;g1361875fc97_0_685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57" name="Google Shape;157;g1361875fc97_0_685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g1361875fc97_0_685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g1361875fc97_0_685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g1361875fc97_0_685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g1361875fc97_0_685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" name="Google Shape;162;g1361875fc97_0_685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63" name="Google Shape;163;g1361875fc97_0_685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g1361875fc97_0_685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g1361875fc97_0_685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g1361875fc97_0_685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" name="Google Shape;167;g1361875fc97_0_685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68" name="Google Shape;168;g1361875fc97_0_685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g1361875fc97_0_685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g1361875fc97_0_685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" name="Google Shape;171;g1361875fc97_0_685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2" name="Google Shape;172;g1361875fc97_0_685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g1361875fc97_0_685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g1361875fc97_0_685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g1361875fc97_0_685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g1361875fc97_0_685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oogle Shape;177;g1361875fc97_0_685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78" name="Google Shape;178;g1361875fc97_0_685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g1361875fc97_0_685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g1361875fc97_0_685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g1361875fc97_0_685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2" name="Google Shape;182;g1361875fc97_0_685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83" name="Google Shape;183;g1361875fc97_0_685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g1361875fc97_0_685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g1361875fc97_0_685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g1361875fc97_0_685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g1361875fc97_0_685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88" name="Google Shape;188;g1361875fc97_0_685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g1361875fc97_0_685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g1361875fc97_0_685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" name="Google Shape;191;g1361875fc97_0_685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2" name="Google Shape;192;g1361875fc97_0_685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g1361875fc97_0_685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g1361875fc97_0_685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g1361875fc97_0_685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6" name="Google Shape;196;g1361875fc97_0_685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197" name="Google Shape;197;g1361875fc97_0_685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g1361875fc97_0_685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g1361875fc97_0_685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g1361875fc97_0_685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" name="Google Shape;201;g1361875fc97_0_685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2" name="Google Shape;202;g1361875fc97_0_685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g1361875fc97_0_685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g1361875fc97_0_685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g1361875fc97_0_685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g1361875fc97_0_685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oogle Shape;207;g1361875fc97_0_685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08" name="Google Shape;208;g1361875fc97_0_685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g1361875fc97_0_685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g1361875fc97_0_685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g1361875fc97_0_685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" name="Google Shape;212;g1361875fc97_0_685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13" name="Google Shape;213;g1361875fc97_0_685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g1361875fc97_0_685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g1361875fc97_0_685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6" name="Google Shape;216;g1361875fc97_0_685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17" name="Google Shape;217;g1361875fc97_0_685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g1361875fc97_0_685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g1361875fc97_0_685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g1361875fc97_0_685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" name="Google Shape;221;g1361875fc97_0_685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2" name="Google Shape;222;g1361875fc97_0_685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g1361875fc97_0_685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g1361875fc97_0_685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g1361875fc97_0_685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g1361875fc97_0_685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" name="Google Shape;227;g1361875fc97_0_685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28" name="Google Shape;228;g1361875fc97_0_685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g1361875fc97_0_685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g1361875fc97_0_685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g1361875fc97_0_685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2" name="Google Shape;232;g1361875fc97_0_685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33" name="Google Shape;233;g1361875fc97_0_685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g1361875fc97_0_685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g1361875fc97_0_685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" name="Google Shape;236;g1361875fc97_0_685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37" name="Google Shape;237;g1361875fc97_0_685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g1361875fc97_0_685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g1361875fc97_0_685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g1361875fc97_0_685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g1361875fc97_0_685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2" name="Google Shape;242;g1361875fc97_0_685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43" name="Google Shape;243;g1361875fc97_0_685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g1361875fc97_0_685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g1361875fc97_0_685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g1361875fc97_0_685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" name="Google Shape;247;g1361875fc97_0_685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48" name="Google Shape;248;g1361875fc97_0_685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g1361875fc97_0_685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g1361875fc97_0_685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g1361875fc97_0_685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2" name="Google Shape;252;g1361875fc97_0_685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53" name="Google Shape;253;g1361875fc97_0_685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g1361875fc97_0_685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g1361875fc97_0_685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" name="Google Shape;256;g1361875fc97_0_685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57" name="Google Shape;257;g1361875fc97_0_685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g1361875fc97_0_685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g1361875fc97_0_685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g1361875fc97_0_685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1" name="Google Shape;261;g1361875fc97_0_685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g1361875fc97_0_685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g1361875fc97_0_68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361875fc97_0_5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g1361875fc97_0_5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g1361875fc97_0_54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kristina.paulike@nsa.smm.lt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emokykla.lt/bendrasis/bendrosios-programos/atnaujintos-bendrosios-programos" TargetMode="External"/><Relationship Id="rId4" Type="http://schemas.openxmlformats.org/officeDocument/2006/relationships/image" Target="../media/image11.png"/><Relationship Id="rId5" Type="http://schemas.openxmlformats.org/officeDocument/2006/relationships/hyperlink" Target="https://www.youtube.com/playlist?list=PLb3M6Z90Z4rRf8MMXfrKj_2hWlkqxN9N7" TargetMode="External"/><Relationship Id="rId6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hyperlink" Target="https://www.youtube.com/watch?v=4l5WUR2Y6vc&amp;ab_channel=Nacionalin%C4%97%C5%A1vietimoagent%C5%ABra" TargetMode="External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hyperlink" Target="https://www.e-tar.lt/portal/lt/legalAct/06c1f24040b711edbc04912defe897d1" TargetMode="External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youtube.com/playlist?list=PLb3M6Z90Z4rRf8MMXfrKj_2hWlkqxN9N7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hyperlink" Target="https://www.mokykla2030.lt/uzsienio-patirtis-2/" TargetMode="External"/><Relationship Id="rId7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hyperlink" Target="https://docs.google.com/document/d/12L3ER-oNtL-X4-ac8fui270zpCROP4Yg7fl24gqvG7A/edit?usp=sharing" TargetMode="External"/><Relationship Id="rId5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hyperlink" Target="http://www.mokykla2030.lt/wp-content/uploads/2021/10/PASIRENGIMO-DIEGTI-ATNAUJINTAS-BENDRASIAS-PROGRAMAS-ISIVERTINIMO-KRITERIJAI_v13-su-priedais.pdf" TargetMode="External"/><Relationship Id="rId5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ocs.google.com/spreadsheets/d/1R1aigMbrE3P_osbptt5DbGe3d7FLObLx/edit?usp=sharing&amp;ouid=101040787861246623766&amp;rtpof=true&amp;sd=true" TargetMode="External"/><Relationship Id="rId4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nsa.smm.lt/wp-content/uploads/2022/06/Tyrimo-ataskaita-2022-06-10.pdf" TargetMode="External"/><Relationship Id="rId4" Type="http://schemas.openxmlformats.org/officeDocument/2006/relationships/image" Target="../media/image11.png"/><Relationship Id="rId5" Type="http://schemas.openxmlformats.org/officeDocument/2006/relationships/hyperlink" Target="https://drive.google.com/drive/folders/1YEWdHfILCF5hF8BSp1n8XiCocWsYYSu9?usp=sharing" TargetMode="External"/><Relationship Id="rId6" Type="http://schemas.openxmlformats.org/officeDocument/2006/relationships/image" Target="../media/image22.png"/><Relationship Id="rId7" Type="http://schemas.openxmlformats.org/officeDocument/2006/relationships/hyperlink" Target="https://docs.google.com/document/d/1vNZ6-nszB2TiRb4JMQq5yfei1926RrP8/edit?usp=sharing&amp;ouid=101040787861246623766&amp;rtpof=true&amp;sd=true" TargetMode="External"/><Relationship Id="rId8" Type="http://schemas.openxmlformats.org/officeDocument/2006/relationships/hyperlink" Target="https://drive.google.com/file/d/1QlVk0wRe-zP56EmyZMscE6WUdb4lqd-e/view?usp=sharing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sodas.ugdome.lt/metodine-medziaga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Relationship Id="rId4" Type="http://schemas.openxmlformats.org/officeDocument/2006/relationships/hyperlink" Target="https://drive.google.com/file/d/1I5Bp00dGbOQCWSpAuF6X9vFYPDWPysJ4/view?usp=sharing" TargetMode="External"/><Relationship Id="rId5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e-tar.lt/portal/lt/legalAct/06c1f24040b711edbc04912defe897d1" TargetMode="External"/><Relationship Id="rId4" Type="http://schemas.openxmlformats.org/officeDocument/2006/relationships/hyperlink" Target="https://www.nsa.smm.lt/wp-content/uploads/2021/10/Ugdymo-turinio-kaita_spaudai.pdf" TargetMode="External"/><Relationship Id="rId11" Type="http://schemas.openxmlformats.org/officeDocument/2006/relationships/hyperlink" Target="https://www.canva.com/design/DAFQlufq6UU/JcKZKZOpNzzZ3cU2G2AiMA/view?utm_content=DAFQlufq6UU&amp;utm_campaign=designshare&amp;utm_medium=link&amp;utm_source=publishsharelink" TargetMode="External"/><Relationship Id="rId10" Type="http://schemas.openxmlformats.org/officeDocument/2006/relationships/hyperlink" Target="http://www.svietimonaujienos.lt/kaip-mokyklai-sekmingai-pasiruosti-ugdymo-turinio-atnaujinimui/" TargetMode="External"/><Relationship Id="rId12" Type="http://schemas.openxmlformats.org/officeDocument/2006/relationships/hyperlink" Target="http://www.mokykla2030.lt" TargetMode="External"/><Relationship Id="rId9" Type="http://schemas.openxmlformats.org/officeDocument/2006/relationships/hyperlink" Target="https://www.nsa.smm.lt/wp-content/uploads/2022/06/Tyrimo-ataskaita-2022-06-10.pdf" TargetMode="External"/><Relationship Id="rId5" Type="http://schemas.openxmlformats.org/officeDocument/2006/relationships/hyperlink" Target="https://smsm.lrv.lt/uploads/smsm/documents/files/teisine_informacija/ugdymo-turinio-kurimas-mokykliniu-lygmeniu-ramute-bruzgeleviciene.pdf" TargetMode="External"/><Relationship Id="rId6" Type="http://schemas.openxmlformats.org/officeDocument/2006/relationships/hyperlink" Target="https://www.mokykla2030.lt/infografikai/" TargetMode="External"/><Relationship Id="rId7" Type="http://schemas.openxmlformats.org/officeDocument/2006/relationships/hyperlink" Target="https://www.mokykla2030.lt/wp-content/uploads/2021/10/PASIRENGIMO-DIEGTI-ATNAUJINTAS-BENDRASIAS-PROGRAMAS-ISIVERTINIMO-KRITERIJAI_v13-su-priedais.pdf" TargetMode="External"/><Relationship Id="rId8" Type="http://schemas.openxmlformats.org/officeDocument/2006/relationships/hyperlink" Target="https://www.emokykla.lt/bendrasis/bendrosios-programos/atnaujintos-bendrosios-programos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hyperlink" Target="https://www.nsa.smm.lt/wp-content/uploads/2021/12/EBPO_Ko-mokosi-mokiniai-viesinimui.pdf?fbclid=IwAR0R3CYzCA8iRWfKEBTJ9a-JKLPYLPX9eP_tczFGrkGPb43CGAdqiDGcUBY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534777c6ba_0_8"/>
          <p:cNvSpPr txBox="1"/>
          <p:nvPr>
            <p:ph type="ctrTitle"/>
          </p:nvPr>
        </p:nvSpPr>
        <p:spPr>
          <a:xfrm>
            <a:off x="571900" y="1307300"/>
            <a:ext cx="50808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lt"/>
              <a:t>Pasirengimas dirbti pagal atnaujintą ugdymo turinį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97561"/>
              <a:buNone/>
            </a:pPr>
            <a:r>
              <a:rPr b="0" lang="lt" sz="1822"/>
              <a:t>Savivaldybės, švietimo pagalbos įstaigoms ir mokykloms</a:t>
            </a:r>
            <a:endParaRPr b="0" sz="1822"/>
          </a:p>
        </p:txBody>
      </p:sp>
      <p:sp>
        <p:nvSpPr>
          <p:cNvPr id="271" name="Google Shape;271;g1534777c6ba_0_8"/>
          <p:cNvSpPr txBox="1"/>
          <p:nvPr>
            <p:ph idx="1" type="subTitle"/>
          </p:nvPr>
        </p:nvSpPr>
        <p:spPr>
          <a:xfrm>
            <a:off x="467950" y="3960925"/>
            <a:ext cx="5288700" cy="10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lt" sz="1400">
                <a:solidFill>
                  <a:schemeClr val="lt1"/>
                </a:solidFill>
              </a:rPr>
              <a:t>Kristina Paulikė, </a:t>
            </a:r>
            <a:endParaRPr sz="1400">
              <a:solidFill>
                <a:schemeClr val="lt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lt" sz="1100">
                <a:solidFill>
                  <a:schemeClr val="lt1"/>
                </a:solidFill>
              </a:rPr>
              <a:t>Nacion</a:t>
            </a:r>
            <a:r>
              <a:rPr lang="lt" sz="1100"/>
              <a:t>a</a:t>
            </a:r>
            <a:r>
              <a:rPr lang="lt" sz="1100">
                <a:solidFill>
                  <a:schemeClr val="lt1"/>
                </a:solidFill>
              </a:rPr>
              <a:t>li</a:t>
            </a:r>
            <a:r>
              <a:rPr lang="lt" sz="1100"/>
              <a:t>nės švietimo agentūros metodininkė</a:t>
            </a:r>
            <a:endParaRPr sz="1300"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sz="400">
              <a:solidFill>
                <a:schemeClr val="lt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lt" sz="11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kristina.paulike@nsa.smm.lt</a:t>
            </a:r>
            <a:r>
              <a:rPr lang="lt" sz="1100">
                <a:solidFill>
                  <a:schemeClr val="lt1"/>
                </a:solidFill>
              </a:rPr>
              <a:t> </a:t>
            </a:r>
            <a:endParaRPr/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lt" sz="1100">
                <a:solidFill>
                  <a:schemeClr val="lt1"/>
                </a:solidFill>
              </a:rPr>
              <a:t>868647107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272" name="Google Shape;272;g1534777c6ba_0_8"/>
          <p:cNvPicPr preferRelativeResize="0"/>
          <p:nvPr/>
        </p:nvPicPr>
        <p:blipFill rotWithShape="1">
          <a:blip r:embed="rId4">
            <a:alphaModFix/>
          </a:blip>
          <a:srcRect b="-32210" l="4520" r="-4519" t="32210"/>
          <a:stretch/>
        </p:blipFill>
        <p:spPr>
          <a:xfrm>
            <a:off x="5467475" y="1137375"/>
            <a:ext cx="2558250" cy="26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sp>
        <p:nvSpPr>
          <p:cNvPr id="338" name="Google Shape;338;p65"/>
          <p:cNvSpPr txBox="1"/>
          <p:nvPr>
            <p:ph type="title"/>
          </p:nvPr>
        </p:nvSpPr>
        <p:spPr>
          <a:xfrm>
            <a:off x="1328738" y="577903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400"/>
              <a:t>Dokumentai (1). </a:t>
            </a:r>
            <a:r>
              <a:rPr lang="lt" sz="2200">
                <a:solidFill>
                  <a:srgbClr val="426C6C"/>
                </a:solidFill>
              </a:rPr>
              <a:t>Bendrųjų programų įvadas ir</a:t>
            </a:r>
            <a:br>
              <a:rPr lang="lt" sz="2200">
                <a:solidFill>
                  <a:srgbClr val="426C6C"/>
                </a:solidFill>
              </a:rPr>
            </a:br>
            <a:r>
              <a:rPr lang="lt" sz="2200">
                <a:solidFill>
                  <a:srgbClr val="426C6C"/>
                </a:solidFill>
              </a:rPr>
              <a:t>Kompetencijų raidos aprašas</a:t>
            </a:r>
            <a:endParaRPr>
              <a:solidFill>
                <a:srgbClr val="426C6C"/>
              </a:solidFill>
            </a:endParaRPr>
          </a:p>
        </p:txBody>
      </p:sp>
      <p:sp>
        <p:nvSpPr>
          <p:cNvPr id="339" name="Google Shape;339;p65"/>
          <p:cNvSpPr txBox="1"/>
          <p:nvPr/>
        </p:nvSpPr>
        <p:spPr>
          <a:xfrm>
            <a:off x="5092950" y="1728875"/>
            <a:ext cx="390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lt">
                <a:solidFill>
                  <a:schemeClr val="dk2"/>
                </a:solidFill>
              </a:rPr>
              <a:t>Atnaujintos BP: </a:t>
            </a:r>
            <a:r>
              <a:rPr lang="lt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https://www.emokykla.lt/bendrasis/bendrosios-programos/atnaujintos-bendrosios-programos</a:t>
            </a:r>
            <a:r>
              <a:rPr lang="lt">
                <a:solidFill>
                  <a:schemeClr val="accent1"/>
                </a:solidFill>
              </a:rPr>
              <a:t> </a:t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700000">
            <a:off x="4136963" y="3974535"/>
            <a:ext cx="870074" cy="86558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65"/>
          <p:cNvSpPr txBox="1"/>
          <p:nvPr/>
        </p:nvSpPr>
        <p:spPr>
          <a:xfrm>
            <a:off x="5092950" y="2843325"/>
            <a:ext cx="3822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t"/>
              <a:t>BP įgyvendinimo rekomendacijos. Renginių įrašai:</a:t>
            </a:r>
            <a:r>
              <a:rPr lang="lt"/>
              <a:t> </a:t>
            </a:r>
            <a:r>
              <a:rPr lang="lt" u="sng">
                <a:solidFill>
                  <a:srgbClr val="2D857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https://www.youtube.com/playlist?list=PLb3M6Z90Z4rRf8MMXfrKj_2hWlkqxN9N7</a:t>
            </a:r>
            <a:r>
              <a:rPr lang="lt"/>
              <a:t> </a:t>
            </a:r>
            <a:r>
              <a:rPr lang="lt"/>
              <a:t> </a:t>
            </a:r>
            <a:endParaRPr/>
          </a:p>
        </p:txBody>
      </p:sp>
      <p:pic>
        <p:nvPicPr>
          <p:cNvPr id="342" name="Google Shape;34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8200" y="1526625"/>
            <a:ext cx="4661001" cy="263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a25ec40fa4_3_0"/>
          <p:cNvSpPr txBox="1"/>
          <p:nvPr>
            <p:ph type="title"/>
          </p:nvPr>
        </p:nvSpPr>
        <p:spPr>
          <a:xfrm>
            <a:off x="1265875" y="586675"/>
            <a:ext cx="74793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" sz="2300"/>
              <a:t>Kas pasikeitė Bendrosiose programose (video įrašas, I d.)</a:t>
            </a:r>
            <a:endParaRPr sz="2300"/>
          </a:p>
        </p:txBody>
      </p:sp>
      <p:sp>
        <p:nvSpPr>
          <p:cNvPr id="348" name="Google Shape;348;g1a25ec40fa4_3_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349" name="Google Shape;349;g1a25ec40fa4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7725" y="1214668"/>
            <a:ext cx="4941726" cy="367608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1a25ec40fa4_3_0"/>
          <p:cNvSpPr txBox="1"/>
          <p:nvPr/>
        </p:nvSpPr>
        <p:spPr>
          <a:xfrm>
            <a:off x="707725" y="2110475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" sz="1100" u="sng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https://www.youtube.com/watch?v=4l5WUR2Y6vc&amp;ab_channel=Nacionalin%C4%97%C5%A1vietimoagent%C5%ABra</a:t>
            </a:r>
            <a:r>
              <a:rPr lang="lt" sz="1100" u="sng">
                <a:solidFill>
                  <a:schemeClr val="accent3"/>
                </a:solidFill>
              </a:rPr>
              <a:t> </a:t>
            </a:r>
            <a:endParaRPr sz="1100" u="sng">
              <a:solidFill>
                <a:schemeClr val="accent3"/>
              </a:solidFill>
            </a:endParaRPr>
          </a:p>
        </p:txBody>
      </p:sp>
      <p:pic>
        <p:nvPicPr>
          <p:cNvPr id="351" name="Google Shape;351;g1a25ec40fa4_3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1180754">
            <a:off x="2474855" y="3293211"/>
            <a:ext cx="1107165" cy="938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4ac97a2e61_3_3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t" sz="2420"/>
              <a:t>BP įgyvendinimo rekomendacijų struktūra</a:t>
            </a:r>
            <a:endParaRPr sz="2420"/>
          </a:p>
        </p:txBody>
      </p:sp>
      <p:sp>
        <p:nvSpPr>
          <p:cNvPr id="357" name="Google Shape;357;g14ac97a2e61_3_3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358" name="Google Shape;358;g14ac97a2e61_3_33"/>
          <p:cNvPicPr preferRelativeResize="0"/>
          <p:nvPr/>
        </p:nvPicPr>
        <p:blipFill rotWithShape="1">
          <a:blip r:embed="rId3">
            <a:alphaModFix/>
          </a:blip>
          <a:srcRect b="0" l="0" r="0" t="10666"/>
          <a:stretch/>
        </p:blipFill>
        <p:spPr>
          <a:xfrm>
            <a:off x="497800" y="1299550"/>
            <a:ext cx="8300050" cy="366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2039" y="1291762"/>
            <a:ext cx="5749976" cy="321093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364" name="Google Shape;364;p9"/>
          <p:cNvSpPr txBox="1"/>
          <p:nvPr/>
        </p:nvSpPr>
        <p:spPr>
          <a:xfrm>
            <a:off x="1656369" y="4730801"/>
            <a:ext cx="626131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lt" sz="1400" u="sng" cap="none" strike="noStrik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https://www.e-tar.lt/portal/lt/legalAct/06c1f24040b711edbc04912defe897d1</a:t>
            </a:r>
            <a:r>
              <a:rPr b="0" i="0" lang="lt" sz="1400" u="none" cap="none" strike="noStrik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426C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9"/>
          <p:cNvSpPr txBox="1"/>
          <p:nvPr>
            <p:ph type="title"/>
          </p:nvPr>
        </p:nvSpPr>
        <p:spPr>
          <a:xfrm>
            <a:off x="1198229" y="535234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400"/>
              <a:t>Dokumentai (2). </a:t>
            </a:r>
            <a:r>
              <a:rPr lang="lt" sz="2000">
                <a:solidFill>
                  <a:srgbClr val="426C6C"/>
                </a:solidFill>
              </a:rPr>
              <a:t>Bendrosios programos</a:t>
            </a:r>
            <a:endParaRPr sz="2400">
              <a:solidFill>
                <a:srgbClr val="426C6C"/>
              </a:solidFill>
            </a:endParaRPr>
          </a:p>
        </p:txBody>
      </p:sp>
      <p:pic>
        <p:nvPicPr>
          <p:cNvPr id="366" name="Google Shape;36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6295" y="4172988"/>
            <a:ext cx="870074" cy="865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5c3af2e712_0_1"/>
          <p:cNvSpPr txBox="1"/>
          <p:nvPr>
            <p:ph type="title"/>
          </p:nvPr>
        </p:nvSpPr>
        <p:spPr>
          <a:xfrm>
            <a:off x="1251150" y="1117950"/>
            <a:ext cx="30000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lt" sz="134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https://www.youtube.com/playlist?list=PLb3M6Z90Z4rRf8MMXfrKj_2hWlkqxN9N7</a:t>
            </a:r>
            <a:r>
              <a:rPr b="0" lang="lt" sz="1340"/>
              <a:t> </a:t>
            </a:r>
            <a:endParaRPr b="0" sz="1340"/>
          </a:p>
        </p:txBody>
      </p:sp>
      <p:sp>
        <p:nvSpPr>
          <p:cNvPr id="372" name="Google Shape;372;g15c3af2e712_0_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373" name="Google Shape;373;g15c3af2e712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5638" y="1880539"/>
            <a:ext cx="605871" cy="6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15c3af2e712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675" y="2771850"/>
            <a:ext cx="4144250" cy="2208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pic>
      <p:sp>
        <p:nvSpPr>
          <p:cNvPr id="375" name="Google Shape;375;g15c3af2e712_0_1"/>
          <p:cNvSpPr txBox="1"/>
          <p:nvPr/>
        </p:nvSpPr>
        <p:spPr>
          <a:xfrm>
            <a:off x="4739275" y="43642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https://www.mokykla2030.lt/uzsienio-patirtis-2/</a:t>
            </a:r>
            <a:r>
              <a:rPr lang="lt">
                <a:solidFill>
                  <a:schemeClr val="accent1"/>
                </a:solidFill>
              </a:rPr>
              <a:t> 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376" name="Google Shape;376;g15c3af2e712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566346">
            <a:off x="4825812" y="3787264"/>
            <a:ext cx="605871" cy="6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15c3af2e712_0_1"/>
          <p:cNvSpPr txBox="1"/>
          <p:nvPr/>
        </p:nvSpPr>
        <p:spPr>
          <a:xfrm>
            <a:off x="440675" y="2571750"/>
            <a:ext cx="30000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t">
                <a:solidFill>
                  <a:srgbClr val="2D857F"/>
                </a:solidFill>
              </a:rPr>
              <a:t>Užsienio konsultacijos</a:t>
            </a:r>
            <a:endParaRPr b="1">
              <a:solidFill>
                <a:srgbClr val="2D857F"/>
              </a:solidFill>
            </a:endParaRPr>
          </a:p>
        </p:txBody>
      </p:sp>
      <p:sp>
        <p:nvSpPr>
          <p:cNvPr id="378" name="Google Shape;378;g15c3af2e712_0_1"/>
          <p:cNvSpPr txBox="1"/>
          <p:nvPr>
            <p:ph type="title"/>
          </p:nvPr>
        </p:nvSpPr>
        <p:spPr>
          <a:xfrm>
            <a:off x="1251150" y="194350"/>
            <a:ext cx="74982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400"/>
              <a:t>Renginių įrašai UTA tema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lt" sz="1600"/>
              <a:t>(vadovams, mokytojams, ekspertams, tėvams, socialiniams partneriams)</a:t>
            </a:r>
            <a:endParaRPr b="0" sz="1600">
              <a:solidFill>
                <a:srgbClr val="426C6C"/>
              </a:solidFill>
            </a:endParaRPr>
          </a:p>
        </p:txBody>
      </p:sp>
      <p:pic>
        <p:nvPicPr>
          <p:cNvPr id="379" name="Google Shape;379;g15c3af2e712_0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1500" y="1117950"/>
            <a:ext cx="4737756" cy="227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44c5f27627_0_4"/>
          <p:cNvSpPr txBox="1"/>
          <p:nvPr>
            <p:ph type="title"/>
          </p:nvPr>
        </p:nvSpPr>
        <p:spPr>
          <a:xfrm>
            <a:off x="1215000" y="520775"/>
            <a:ext cx="77850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lt"/>
              <a:t>Nuo ko pradėti - strategija</a:t>
            </a:r>
            <a:endParaRPr/>
          </a:p>
        </p:txBody>
      </p:sp>
      <p:sp>
        <p:nvSpPr>
          <p:cNvPr id="385" name="Google Shape;385;g144c5f27627_0_4"/>
          <p:cNvSpPr txBox="1"/>
          <p:nvPr>
            <p:ph idx="1" type="body"/>
          </p:nvPr>
        </p:nvSpPr>
        <p:spPr>
          <a:xfrm>
            <a:off x="144000" y="1405450"/>
            <a:ext cx="4125600" cy="3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95"/>
              <a:buNone/>
            </a:pPr>
            <a:r>
              <a:rPr b="1" lang="lt" sz="1600">
                <a:latin typeface="Arial"/>
                <a:ea typeface="Arial"/>
                <a:cs typeface="Arial"/>
                <a:sym typeface="Arial"/>
              </a:rPr>
              <a:t>Tikslas: </a:t>
            </a:r>
            <a:r>
              <a:rPr lang="lt" sz="1600">
                <a:latin typeface="Arial"/>
                <a:ea typeface="Arial"/>
                <a:cs typeface="Arial"/>
                <a:sym typeface="Arial"/>
              </a:rPr>
              <a:t>pasiruošti UTA įgyvendinimui mokykloje.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95"/>
              <a:buNone/>
            </a:pPr>
            <a:r>
              <a:rPr b="1" lang="lt" sz="1600">
                <a:latin typeface="Arial"/>
                <a:ea typeface="Arial"/>
                <a:cs typeface="Arial"/>
                <a:sym typeface="Arial"/>
              </a:rPr>
              <a:t>Uždaviniai: </a:t>
            </a:r>
            <a:endParaRPr b="1" sz="1600">
              <a:latin typeface="Arial"/>
              <a:ea typeface="Arial"/>
              <a:cs typeface="Arial"/>
              <a:sym typeface="Arial"/>
            </a:endParaRPr>
          </a:p>
          <a:p>
            <a:pPr indent="-340263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9900"/>
              </a:buClr>
              <a:buSzPts val="1600"/>
              <a:buAutoNum type="arabicPeriod"/>
            </a:pPr>
            <a:r>
              <a:rPr lang="lt" sz="1600">
                <a:latin typeface="Arial"/>
                <a:ea typeface="Arial"/>
                <a:cs typeface="Arial"/>
                <a:sym typeface="Arial"/>
              </a:rPr>
              <a:t>Sudaryti ir įveiklinti </a:t>
            </a:r>
            <a:r>
              <a:rPr b="1" lang="lt" sz="1600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UTA komandą mokykloje. </a:t>
            </a:r>
            <a:endParaRPr b="1" sz="1600">
              <a:solidFill>
                <a:srgbClr val="FF99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0263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600"/>
              <a:buAutoNum type="arabicPeriod"/>
            </a:pPr>
            <a:r>
              <a:rPr lang="lt" sz="1600">
                <a:latin typeface="Arial"/>
                <a:ea typeface="Arial"/>
                <a:cs typeface="Arial"/>
                <a:sym typeface="Arial"/>
              </a:rPr>
              <a:t>Parengti </a:t>
            </a:r>
            <a:r>
              <a:rPr b="1" lang="lt" sz="1600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veiksmų planą</a:t>
            </a:r>
            <a:endParaRPr b="1">
              <a:solidFill>
                <a:srgbClr val="FF9933"/>
              </a:solidFill>
            </a:endParaRPr>
          </a:p>
          <a:p>
            <a:pPr indent="-340263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600"/>
              <a:buAutoNum type="arabicPeriod"/>
            </a:pPr>
            <a:r>
              <a:rPr lang="lt" sz="1600">
                <a:latin typeface="Arial"/>
                <a:ea typeface="Arial"/>
                <a:cs typeface="Arial"/>
                <a:sym typeface="Arial"/>
              </a:rPr>
              <a:t>Atlikti situacijos įsivertinimą.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0263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600"/>
              <a:buAutoNum type="arabicPeriod"/>
            </a:pPr>
            <a:r>
              <a:rPr lang="lt" sz="1600">
                <a:latin typeface="Arial"/>
                <a:ea typeface="Arial"/>
                <a:cs typeface="Arial"/>
                <a:sym typeface="Arial"/>
              </a:rPr>
              <a:t>Sudaryti </a:t>
            </a:r>
            <a:r>
              <a:rPr b="1" lang="lt" sz="1600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sąlygas</a:t>
            </a:r>
            <a:r>
              <a:rPr lang="lt" sz="1600">
                <a:latin typeface="Arial"/>
                <a:ea typeface="Arial"/>
                <a:cs typeface="Arial"/>
                <a:sym typeface="Arial"/>
              </a:rPr>
              <a:t> UTA diegimui.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0263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600"/>
              <a:buAutoNum type="arabicPeriod"/>
            </a:pPr>
            <a:r>
              <a:rPr lang="lt" sz="1600">
                <a:latin typeface="Arial"/>
                <a:ea typeface="Arial"/>
                <a:cs typeface="Arial"/>
                <a:sym typeface="Arial"/>
              </a:rPr>
              <a:t>Vykdyti pasiruošimo  </a:t>
            </a:r>
            <a:r>
              <a:rPr b="1" lang="lt" sz="1600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proceso stebėseną.</a:t>
            </a:r>
            <a:endParaRPr b="1" sz="1600">
              <a:solidFill>
                <a:srgbClr val="FF99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386" name="Google Shape;386;g144c5f27627_0_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387" name="Google Shape;387;g144c5f27627_0_4"/>
          <p:cNvPicPr preferRelativeResize="0"/>
          <p:nvPr/>
        </p:nvPicPr>
        <p:blipFill rotWithShape="1">
          <a:blip r:embed="rId3">
            <a:alphaModFix/>
          </a:blip>
          <a:srcRect b="0" l="0" r="0" t="980"/>
          <a:stretch/>
        </p:blipFill>
        <p:spPr>
          <a:xfrm>
            <a:off x="4182748" y="1405440"/>
            <a:ext cx="4673400" cy="28383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388" name="Google Shape;388;g144c5f27627_0_4"/>
          <p:cNvSpPr txBox="1"/>
          <p:nvPr/>
        </p:nvSpPr>
        <p:spPr>
          <a:xfrm>
            <a:off x="655739" y="4426298"/>
            <a:ext cx="8200506" cy="5833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5"/>
              <a:buFont typeface="Nunito"/>
              <a:buNone/>
            </a:pPr>
            <a:r>
              <a:rPr b="1" i="0" lang="lt" sz="14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Veiksmų plano pavyzdys mokyklai: </a:t>
            </a:r>
            <a:r>
              <a:rPr b="0" i="0" lang="lt" sz="1400" u="sng" cap="none" strike="noStrike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https://docs.google.com/document/d/12L3ER-oNtL-X4-ac8fui270zpCROP4Yg7fl24gqvG7A/edit?usp=sharing</a:t>
            </a:r>
            <a:r>
              <a:rPr b="0" i="0" lang="lt" sz="1400" u="none" cap="none" strike="noStrike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0" i="0" sz="1400" u="none" cap="none" strike="noStrike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89" name="Google Shape;389;g144c5f27627_0_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238" y="4299289"/>
            <a:ext cx="605871" cy="602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44c5f27627_0_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sp>
        <p:nvSpPr>
          <p:cNvPr id="395" name="Google Shape;395;g144c5f27627_0_11"/>
          <p:cNvSpPr txBox="1"/>
          <p:nvPr>
            <p:ph type="title"/>
          </p:nvPr>
        </p:nvSpPr>
        <p:spPr>
          <a:xfrm>
            <a:off x="1315925" y="179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/>
              <a:t>UTA komanda</a:t>
            </a:r>
            <a:endParaRPr/>
          </a:p>
        </p:txBody>
      </p:sp>
      <p:pic>
        <p:nvPicPr>
          <p:cNvPr id="396" name="Google Shape;396;g144c5f27627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700" y="732975"/>
            <a:ext cx="8458599" cy="417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44c5f27627_0_32"/>
          <p:cNvSpPr txBox="1"/>
          <p:nvPr>
            <p:ph type="title"/>
          </p:nvPr>
        </p:nvSpPr>
        <p:spPr>
          <a:xfrm>
            <a:off x="1303800" y="598575"/>
            <a:ext cx="73275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lt"/>
              <a:t>Vizualizacijos įrankiai bendram darbui, viešinimui, komunikacijai</a:t>
            </a:r>
            <a:endParaRPr/>
          </a:p>
        </p:txBody>
      </p:sp>
      <p:sp>
        <p:nvSpPr>
          <p:cNvPr id="402" name="Google Shape;402;g144c5f27627_0_32"/>
          <p:cNvSpPr txBox="1"/>
          <p:nvPr>
            <p:ph idx="1" type="body"/>
          </p:nvPr>
        </p:nvSpPr>
        <p:spPr>
          <a:xfrm>
            <a:off x="286550" y="1604125"/>
            <a:ext cx="2412600" cy="139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lt" sz="1600"/>
              <a:t>Vizualizacijos ir bendro darbo įrankiai: </a:t>
            </a:r>
            <a:endParaRPr b="1" sz="1600"/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9900"/>
              </a:buClr>
              <a:buSzPts val="1600"/>
              <a:buChar char="●"/>
            </a:pPr>
            <a:r>
              <a:rPr b="1" lang="lt" sz="1600"/>
              <a:t>Canva</a:t>
            </a:r>
            <a:endParaRPr b="1"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600"/>
              <a:buChar char="●"/>
            </a:pPr>
            <a:r>
              <a:rPr b="1" lang="lt" sz="1600"/>
              <a:t>Google doc</a:t>
            </a:r>
            <a:endParaRPr b="1" sz="1400"/>
          </a:p>
        </p:txBody>
      </p:sp>
      <p:sp>
        <p:nvSpPr>
          <p:cNvPr id="403" name="Google Shape;403;g144c5f27627_0_3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404" name="Google Shape;404;g144c5f27627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6750" y="1661950"/>
            <a:ext cx="6003301" cy="31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44c5f27627_0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550" y="3108550"/>
            <a:ext cx="2114600" cy="15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beb58b61dd_1_0"/>
          <p:cNvSpPr txBox="1"/>
          <p:nvPr>
            <p:ph type="title"/>
          </p:nvPr>
        </p:nvSpPr>
        <p:spPr>
          <a:xfrm>
            <a:off x="753050" y="659100"/>
            <a:ext cx="80397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lt"/>
              <a:t>Rekomendacijos aiškiai komunikacijai mokyklose</a:t>
            </a:r>
            <a:endParaRPr/>
          </a:p>
        </p:txBody>
      </p:sp>
      <p:sp>
        <p:nvSpPr>
          <p:cNvPr id="411" name="Google Shape;411;g1beb58b61dd_1_0"/>
          <p:cNvSpPr txBox="1"/>
          <p:nvPr>
            <p:ph idx="1" type="body"/>
          </p:nvPr>
        </p:nvSpPr>
        <p:spPr>
          <a:xfrm>
            <a:off x="365475" y="1393375"/>
            <a:ext cx="5045400" cy="27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lt" sz="1700"/>
              <a:t>Sukurti mokyklos interneto svetainėje </a:t>
            </a:r>
            <a:r>
              <a:rPr b="1" lang="lt" sz="1700"/>
              <a:t>puslapį</a:t>
            </a:r>
            <a:r>
              <a:rPr lang="lt" sz="1700"/>
              <a:t>, skirtą UTA įgyvendinimui. </a:t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lt" sz="1700"/>
              <a:t>Turinys: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9933"/>
              </a:buClr>
              <a:buSzPts val="1700"/>
              <a:buAutoNum type="arabicPeriod"/>
            </a:pPr>
            <a:r>
              <a:rPr b="1" lang="lt" sz="1700"/>
              <a:t>UTA komandos sudėtis, direktoriaus įsakymas</a:t>
            </a:r>
            <a:r>
              <a:rPr b="1" baseline="30000" lang="lt" sz="1700"/>
              <a:t>.</a:t>
            </a:r>
            <a:endParaRPr baseline="30000"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700"/>
              <a:buAutoNum type="arabicPeriod"/>
            </a:pPr>
            <a:r>
              <a:rPr b="1" lang="lt" sz="1700"/>
              <a:t>UTA veiksmų planas, laiko juosta.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700"/>
              <a:buAutoNum type="arabicPeriod"/>
            </a:pPr>
            <a:r>
              <a:rPr lang="lt" sz="1700"/>
              <a:t>Paaiškinimai, kodėl būtina atnaujinti ugdymo turinį.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700"/>
              <a:buAutoNum type="arabicPeriod"/>
            </a:pPr>
            <a:r>
              <a:rPr lang="lt" sz="1700"/>
              <a:t>UTA reglamentuojantys dokumentai, kitos naudingos nuorodos.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700"/>
              <a:buAutoNum type="arabicPeriod"/>
            </a:pPr>
            <a:r>
              <a:rPr lang="lt" sz="1700"/>
              <a:t>Vykusių renginių (susitikimų) sklaida.</a:t>
            </a:r>
            <a:endParaRPr sz="1700"/>
          </a:p>
        </p:txBody>
      </p:sp>
      <p:sp>
        <p:nvSpPr>
          <p:cNvPr id="412" name="Google Shape;412;g1beb58b61dd_1_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413" name="Google Shape;413;g1beb58b61dd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7075" y="1228050"/>
            <a:ext cx="2828251" cy="363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44c5f27627_0_40"/>
          <p:cNvSpPr txBox="1"/>
          <p:nvPr>
            <p:ph type="title"/>
          </p:nvPr>
        </p:nvSpPr>
        <p:spPr>
          <a:xfrm>
            <a:off x="1520450" y="422425"/>
            <a:ext cx="74793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lt" sz="2420"/>
              <a:t>Situacijos įsivertinimas ir stebėsena </a:t>
            </a:r>
            <a:endParaRPr sz="242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b="0" lang="lt" sz="1720"/>
              <a:t>Švietimo padaliniui, švietimo pagalbos įstaigai, mokyklai</a:t>
            </a:r>
            <a:endParaRPr b="0" sz="1720"/>
          </a:p>
        </p:txBody>
      </p:sp>
      <p:sp>
        <p:nvSpPr>
          <p:cNvPr id="419" name="Google Shape;419;g144c5f27627_0_4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sp>
        <p:nvSpPr>
          <p:cNvPr id="420" name="Google Shape;420;g144c5f27627_0_40"/>
          <p:cNvSpPr/>
          <p:nvPr/>
        </p:nvSpPr>
        <p:spPr>
          <a:xfrm>
            <a:off x="584575" y="1421725"/>
            <a:ext cx="3231300" cy="3402600"/>
          </a:xfrm>
          <a:prstGeom prst="rect">
            <a:avLst/>
          </a:prstGeom>
          <a:solidFill>
            <a:srgbClr val="FF993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g144c5f27627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639" y="1547013"/>
            <a:ext cx="2983171" cy="315202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422" name="Google Shape;422;g144c5f27627_0_40"/>
          <p:cNvSpPr txBox="1"/>
          <p:nvPr/>
        </p:nvSpPr>
        <p:spPr>
          <a:xfrm>
            <a:off x="4571999" y="2362650"/>
            <a:ext cx="4319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lt" sz="1400" u="sng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www.mokykla2030.lt/wp-content/uploads/2021/10/PASIRENGIMO-DIEGTI-ATNAUJINTAS-BENDRASIAS-PROGRAMAS-ISIVERTINIMO-KRITERIJAI_v13-su-priedais.pdf</a:t>
            </a:r>
            <a:r>
              <a:rPr b="0" i="0" lang="lt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g144c5f27627_0_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06475" y="2247633"/>
            <a:ext cx="665524" cy="66209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144c5f27627_0_40"/>
          <p:cNvSpPr txBox="1"/>
          <p:nvPr/>
        </p:nvSpPr>
        <p:spPr>
          <a:xfrm>
            <a:off x="5168975" y="1491988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lt" sz="20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Savirefleksija mokyklai</a:t>
            </a:r>
            <a:endParaRPr sz="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FED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"/>
          <p:cNvSpPr txBox="1"/>
          <p:nvPr>
            <p:ph type="ctrTitle"/>
          </p:nvPr>
        </p:nvSpPr>
        <p:spPr>
          <a:xfrm>
            <a:off x="400558" y="1635304"/>
            <a:ext cx="50199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None/>
            </a:pPr>
            <a:r>
              <a:rPr lang="lt">
                <a:solidFill>
                  <a:srgbClr val="426C6C"/>
                </a:solidFill>
              </a:rPr>
              <a:t>Kodėl būtina atnaujinti ugdymo turinį. </a:t>
            </a:r>
            <a:br>
              <a:rPr lang="lt">
                <a:solidFill>
                  <a:srgbClr val="426C6C"/>
                </a:solidFill>
              </a:rPr>
            </a:br>
            <a:r>
              <a:rPr lang="lt">
                <a:solidFill>
                  <a:srgbClr val="426C6C"/>
                </a:solidFill>
              </a:rPr>
              <a:t>Kokios gali būti kliūtys.</a:t>
            </a:r>
            <a:endParaRPr>
              <a:solidFill>
                <a:srgbClr val="426C6C"/>
              </a:solidFill>
            </a:endParaRPr>
          </a:p>
        </p:txBody>
      </p:sp>
      <p:sp>
        <p:nvSpPr>
          <p:cNvPr id="278" name="Google Shape;278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ff0ed50c13_3_0"/>
          <p:cNvSpPr txBox="1"/>
          <p:nvPr>
            <p:ph type="title"/>
          </p:nvPr>
        </p:nvSpPr>
        <p:spPr>
          <a:xfrm>
            <a:off x="1215325" y="459575"/>
            <a:ext cx="32067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lt"/>
              <a:t>Savirefleksija mokytojui</a:t>
            </a:r>
            <a:endParaRPr/>
          </a:p>
        </p:txBody>
      </p:sp>
      <p:sp>
        <p:nvSpPr>
          <p:cNvPr id="430" name="Google Shape;430;g1ff0ed50c13_3_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431" name="Google Shape;431;g1ff0ed50c13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3475" y="152400"/>
            <a:ext cx="42083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1ff0ed50c13_3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4775" y="2300075"/>
            <a:ext cx="1655500" cy="181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44c5f27627_0_70"/>
          <p:cNvSpPr txBox="1"/>
          <p:nvPr>
            <p:ph type="title"/>
          </p:nvPr>
        </p:nvSpPr>
        <p:spPr>
          <a:xfrm>
            <a:off x="1420550" y="553050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400"/>
              <a:t>Kaip sudaryti sąlygas UTA diegimui</a:t>
            </a:r>
            <a:endParaRPr sz="2400"/>
          </a:p>
        </p:txBody>
      </p:sp>
      <p:sp>
        <p:nvSpPr>
          <p:cNvPr id="438" name="Google Shape;438;g144c5f27627_0_70"/>
          <p:cNvSpPr txBox="1"/>
          <p:nvPr>
            <p:ph idx="1" type="body"/>
          </p:nvPr>
        </p:nvSpPr>
        <p:spPr>
          <a:xfrm>
            <a:off x="405176" y="1552350"/>
            <a:ext cx="7803000" cy="16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8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Char char="●"/>
            </a:pPr>
            <a:r>
              <a:rPr b="1" lang="lt" sz="2000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Kvalifikacijos tobulinimas</a:t>
            </a:r>
            <a:r>
              <a:rPr lang="lt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t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(švietimo pagalbos įstaigų misija, formos: seminarai, konferencijos, kūrybinės dirbtuvės, bendradarbiavimo tinklai ir kt.).</a:t>
            </a:r>
            <a:endParaRPr sz="1600">
              <a:solidFill>
                <a:srgbClr val="42BA9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8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Char char="●"/>
            </a:pPr>
            <a:r>
              <a:rPr b="1" lang="lt" sz="2000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Ugdymo priemonių ir aplinkų atnaujinimas</a:t>
            </a:r>
            <a:r>
              <a:rPr lang="lt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t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(savivaldybės, mokyklos vaidmuo).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8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Char char="●"/>
            </a:pPr>
            <a:r>
              <a:rPr b="1" lang="lt" sz="2000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Specialistų užtikrinimas, pritraukimas </a:t>
            </a:r>
            <a:r>
              <a:rPr lang="lt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(savivaldybės, mokyklos specialistų pritraukimo strategija, priemonės).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8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Char char="●"/>
            </a:pPr>
            <a:r>
              <a:rPr b="1" lang="lt" sz="2000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Komunikacijos ir socialinės partnerystės planas</a:t>
            </a:r>
            <a:r>
              <a:rPr lang="lt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144c5f27627_0_7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sp>
        <p:nvSpPr>
          <p:cNvPr id="440" name="Google Shape;440;g144c5f27627_0_70"/>
          <p:cNvSpPr txBox="1"/>
          <p:nvPr/>
        </p:nvSpPr>
        <p:spPr>
          <a:xfrm>
            <a:off x="1420550" y="4044275"/>
            <a:ext cx="7359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t" sz="1100"/>
              <a:t>Komunikacijo plano mokyklai pavyzdys: </a:t>
            </a:r>
            <a:r>
              <a:rPr lang="lt" sz="11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https://docs.google.com/spreadsheets/d/1R1aigMbrE3P_osbptt5DbGe3d7FLObLx/edit?usp=sharing&amp;ouid=101040787861246623766&amp;rtpof=true&amp;sd=true</a:t>
            </a:r>
            <a:r>
              <a:rPr lang="lt" sz="1100">
                <a:solidFill>
                  <a:schemeClr val="accent1"/>
                </a:solidFill>
              </a:rPr>
              <a:t> </a:t>
            </a:r>
            <a:endParaRPr sz="1100">
              <a:solidFill>
                <a:schemeClr val="accent1"/>
              </a:solidFill>
            </a:endParaRPr>
          </a:p>
        </p:txBody>
      </p:sp>
      <p:pic>
        <p:nvPicPr>
          <p:cNvPr id="441" name="Google Shape;441;g144c5f27627_0_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000" y="4044283"/>
            <a:ext cx="665524" cy="662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44c5f27627_0_76"/>
          <p:cNvSpPr txBox="1"/>
          <p:nvPr>
            <p:ph type="title"/>
          </p:nvPr>
        </p:nvSpPr>
        <p:spPr>
          <a:xfrm>
            <a:off x="625300" y="2072100"/>
            <a:ext cx="25080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lt"/>
              <a:t>Socialinė partnerystė - tinklaveika</a:t>
            </a:r>
            <a:endParaRPr/>
          </a:p>
        </p:txBody>
      </p:sp>
      <p:sp>
        <p:nvSpPr>
          <p:cNvPr id="447" name="Google Shape;447;g144c5f27627_0_7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448" name="Google Shape;448;g144c5f27627_0_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2416" y="680015"/>
            <a:ext cx="4236447" cy="3965521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5c5d0003bb_0_17"/>
          <p:cNvSpPr txBox="1"/>
          <p:nvPr>
            <p:ph type="title"/>
          </p:nvPr>
        </p:nvSpPr>
        <p:spPr>
          <a:xfrm>
            <a:off x="315950" y="1723325"/>
            <a:ext cx="2552700" cy="7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6698"/>
              <a:buNone/>
            </a:pPr>
            <a:r>
              <a:rPr lang="lt" sz="2120"/>
              <a:t>Projekto skaitmeninio ugdymo turinio kūrimas ir diegimas 2 uždavinio veiklos (1)</a:t>
            </a:r>
            <a:endParaRPr sz="2120"/>
          </a:p>
        </p:txBody>
      </p:sp>
      <p:sp>
        <p:nvSpPr>
          <p:cNvPr id="454" name="Google Shape;454;g15c5d0003bb_0_1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455" name="Google Shape;455;g15c5d0003bb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750" y="362850"/>
            <a:ext cx="5863098" cy="441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5c5d0003bb_0_2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sp>
        <p:nvSpPr>
          <p:cNvPr id="461" name="Google Shape;461;g15c5d0003bb_0_25"/>
          <p:cNvSpPr txBox="1"/>
          <p:nvPr/>
        </p:nvSpPr>
        <p:spPr>
          <a:xfrm>
            <a:off x="189575" y="1763925"/>
            <a:ext cx="2767500" cy="21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lt" sz="212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Projekto skaitmeninio ugdymo turinio kūrimas ir diegimas 2 uždavinio veiklos (2)</a:t>
            </a:r>
            <a:endParaRPr/>
          </a:p>
        </p:txBody>
      </p:sp>
      <p:pic>
        <p:nvPicPr>
          <p:cNvPr id="462" name="Google Shape;462;g15c5d0003bb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0575" y="430425"/>
            <a:ext cx="5879163" cy="443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4ac97a2e61_3_14"/>
          <p:cNvSpPr txBox="1"/>
          <p:nvPr>
            <p:ph type="title"/>
          </p:nvPr>
        </p:nvSpPr>
        <p:spPr>
          <a:xfrm>
            <a:off x="330950" y="1433450"/>
            <a:ext cx="37842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Tyrimo ataskaita: </a:t>
            </a:r>
            <a:r>
              <a:rPr b="0" lang="lt" sz="1100">
                <a:solidFill>
                  <a:schemeClr val="accen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https://www.nsa.smm.lt/wp-content/uploads/2022/06/Tyrimo-ataskaita-2022-06-10.pdf</a:t>
            </a:r>
            <a:r>
              <a:rPr b="0" lang="lt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14ac97a2e61_3_1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469" name="Google Shape;469;g14ac97a2e61_3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266987">
            <a:off x="3359238" y="791988"/>
            <a:ext cx="605871" cy="6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14ac97a2e61_3_14"/>
          <p:cNvSpPr txBox="1"/>
          <p:nvPr>
            <p:ph type="title"/>
          </p:nvPr>
        </p:nvSpPr>
        <p:spPr>
          <a:xfrm>
            <a:off x="330950" y="2204100"/>
            <a:ext cx="37842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Pamokų planų pavyzdžiai</a:t>
            </a:r>
            <a:r>
              <a:rPr lang="lt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lang="lt" sz="110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https://drive.google.com/drive/folders/1YEWdHfILCF5hF8BSp1n8XiCocWsYYSu9?usp=sharing</a:t>
            </a:r>
            <a:r>
              <a:rPr b="0" lang="lt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lt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g14ac97a2e61_3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1920" y="302388"/>
            <a:ext cx="4588051" cy="453871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14ac97a2e61_3_14"/>
          <p:cNvSpPr txBox="1"/>
          <p:nvPr>
            <p:ph type="title"/>
          </p:nvPr>
        </p:nvSpPr>
        <p:spPr>
          <a:xfrm>
            <a:off x="330950" y="3002175"/>
            <a:ext cx="37842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t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Pamokos stebėjimo protokolas</a:t>
            </a:r>
            <a:r>
              <a:rPr lang="lt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lang="lt" sz="110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https://docs.google.com/document/d/1vNZ6-nszB2TiRb4JMQq5yfei1926RrP8/edit?usp=sharing&amp;ouid=101040787861246623766&amp;rtpof=true&amp;sd=true</a:t>
            </a:r>
            <a:r>
              <a:rPr b="0" lang="lt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sz="11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4ac97a2e61_3_14"/>
          <p:cNvSpPr txBox="1"/>
          <p:nvPr/>
        </p:nvSpPr>
        <p:spPr>
          <a:xfrm>
            <a:off x="330950" y="4001475"/>
            <a:ext cx="3784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t" sz="1100"/>
              <a:t>Kompetencijų žemėlapių pavyzdžiai</a:t>
            </a:r>
            <a:r>
              <a:rPr b="1" lang="lt" sz="1100"/>
              <a:t>: </a:t>
            </a:r>
            <a:r>
              <a:rPr lang="lt" sz="11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https://drive.google.com/file/d/1QlVk0wRe-zP56EmyZMscE6WUdb4lqd-e/view?usp=sharing</a:t>
            </a:r>
            <a:r>
              <a:rPr lang="lt" sz="1100"/>
              <a:t> </a:t>
            </a:r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7b2ff7d768_0_0"/>
          <p:cNvSpPr txBox="1"/>
          <p:nvPr>
            <p:ph type="title"/>
          </p:nvPr>
        </p:nvSpPr>
        <p:spPr>
          <a:xfrm>
            <a:off x="1303800" y="457000"/>
            <a:ext cx="76056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"/>
              <a:t>Metodiniai leidiniai mokytojams su pavyzdžiais</a:t>
            </a:r>
            <a:endParaRPr/>
          </a:p>
        </p:txBody>
      </p:sp>
      <p:sp>
        <p:nvSpPr>
          <p:cNvPr id="479" name="Google Shape;479;g17b2ff7d768_0_0"/>
          <p:cNvSpPr txBox="1"/>
          <p:nvPr>
            <p:ph idx="1" type="body"/>
          </p:nvPr>
        </p:nvSpPr>
        <p:spPr>
          <a:xfrm>
            <a:off x="283550" y="2486125"/>
            <a:ext cx="2774700" cy="8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" u="sng">
                <a:solidFill>
                  <a:schemeClr val="hlink"/>
                </a:solidFill>
                <a:hlinkClick r:id="rId3"/>
              </a:rPr>
              <a:t>https://sodas.ugdome.lt/metodine-medziaga</a:t>
            </a:r>
            <a:r>
              <a:rPr lang="lt"/>
              <a:t> </a:t>
            </a:r>
            <a:endParaRPr/>
          </a:p>
        </p:txBody>
      </p:sp>
      <p:sp>
        <p:nvSpPr>
          <p:cNvPr id="480" name="Google Shape;480;g17b2ff7d768_0_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481" name="Google Shape;481;g17b2ff7d768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2453938" y="1805989"/>
            <a:ext cx="605871" cy="60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17b2ff7d76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2175" y="1178250"/>
            <a:ext cx="4841226" cy="366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88becfa89a_3_0"/>
          <p:cNvSpPr txBox="1"/>
          <p:nvPr>
            <p:ph type="title"/>
          </p:nvPr>
        </p:nvSpPr>
        <p:spPr>
          <a:xfrm>
            <a:off x="1316425" y="306200"/>
            <a:ext cx="78276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"/>
              <a:t>Pamokos kokybės kriterijai. Naudinga medžiaga mokytojams</a:t>
            </a:r>
            <a:endParaRPr/>
          </a:p>
        </p:txBody>
      </p:sp>
      <p:sp>
        <p:nvSpPr>
          <p:cNvPr id="488" name="Google Shape;488;g188becfa89a_3_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489" name="Google Shape;489;g188becfa89a_3_0"/>
          <p:cNvPicPr preferRelativeResize="0"/>
          <p:nvPr/>
        </p:nvPicPr>
        <p:blipFill rotWithShape="1">
          <a:blip r:embed="rId3">
            <a:alphaModFix/>
          </a:blip>
          <a:srcRect b="3293" l="0" r="0" t="2862"/>
          <a:stretch/>
        </p:blipFill>
        <p:spPr>
          <a:xfrm>
            <a:off x="-54600" y="1497000"/>
            <a:ext cx="6022451" cy="3895139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188becfa89a_3_0"/>
          <p:cNvSpPr txBox="1"/>
          <p:nvPr/>
        </p:nvSpPr>
        <p:spPr>
          <a:xfrm>
            <a:off x="3506350" y="2512350"/>
            <a:ext cx="246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" sz="1300"/>
              <a:t>prof. dr. Daiva Jakavonytė-Staškuvienė</a:t>
            </a:r>
            <a:endParaRPr sz="1300"/>
          </a:p>
        </p:txBody>
      </p:sp>
      <p:sp>
        <p:nvSpPr>
          <p:cNvPr id="491" name="Google Shape;491;g188becfa89a_3_0"/>
          <p:cNvSpPr txBox="1"/>
          <p:nvPr>
            <p:ph idx="1" type="body"/>
          </p:nvPr>
        </p:nvSpPr>
        <p:spPr>
          <a:xfrm>
            <a:off x="5789475" y="3035550"/>
            <a:ext cx="2224200" cy="10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" sz="1100" u="sng">
                <a:solidFill>
                  <a:schemeClr val="hlink"/>
                </a:solidFill>
                <a:hlinkClick r:id="rId4"/>
              </a:rPr>
              <a:t>https://drive.google.com/file/d/1I5Bp00dGbOQCWSpAuF6X9vFYPDWPysJ4/view?usp=sharing</a:t>
            </a:r>
            <a:r>
              <a:rPr lang="lt" sz="1100"/>
              <a:t> </a:t>
            </a:r>
            <a:endParaRPr sz="1100"/>
          </a:p>
        </p:txBody>
      </p:sp>
      <p:pic>
        <p:nvPicPr>
          <p:cNvPr id="492" name="Google Shape;492;g188becfa89a_3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700000">
            <a:off x="5184563" y="3614460"/>
            <a:ext cx="870074" cy="865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7"/>
          <p:cNvSpPr txBox="1"/>
          <p:nvPr>
            <p:ph type="title"/>
          </p:nvPr>
        </p:nvSpPr>
        <p:spPr>
          <a:xfrm>
            <a:off x="1134775" y="206250"/>
            <a:ext cx="70305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300"/>
              <a:t>Naudinga informacija</a:t>
            </a:r>
            <a:endParaRPr sz="2300"/>
          </a:p>
        </p:txBody>
      </p:sp>
      <p:sp>
        <p:nvSpPr>
          <p:cNvPr id="498" name="Google Shape;498;p47"/>
          <p:cNvSpPr txBox="1"/>
          <p:nvPr>
            <p:ph idx="1" type="body"/>
          </p:nvPr>
        </p:nvSpPr>
        <p:spPr>
          <a:xfrm>
            <a:off x="191850" y="973100"/>
            <a:ext cx="8760300" cy="3968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4466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b="1" lang="lt" sz="1100">
                <a:solidFill>
                  <a:schemeClr val="dk2"/>
                </a:solidFill>
              </a:rPr>
              <a:t>Bendrosios programos (patvirtintos</a:t>
            </a:r>
            <a:r>
              <a:rPr lang="lt" sz="1100">
                <a:solidFill>
                  <a:schemeClr val="dk2"/>
                </a:solidFill>
              </a:rPr>
              <a:t> (</a:t>
            </a:r>
            <a:r>
              <a:rPr lang="lt" sz="1100"/>
              <a:t>2022-09-30)</a:t>
            </a:r>
            <a:r>
              <a:rPr lang="lt" sz="1100">
                <a:solidFill>
                  <a:schemeClr val="dk2"/>
                </a:solidFill>
              </a:rPr>
              <a:t>: </a:t>
            </a:r>
            <a:r>
              <a:rPr lang="lt" sz="1100" u="sng">
                <a:solidFill>
                  <a:schemeClr val="hlink"/>
                </a:solidFill>
                <a:hlinkClick r:id="rId3"/>
              </a:rPr>
              <a:t>https://www.e-tar.lt/portal/lt/legalAct/06c1f24040b711edbc04912defe897d1</a:t>
            </a:r>
            <a:r>
              <a:rPr lang="lt" sz="1100"/>
              <a:t> </a:t>
            </a:r>
            <a:endParaRPr sz="1100"/>
          </a:p>
          <a:p>
            <a:pPr indent="-294466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Bakonis, E. (2017). Ugdymo turinio kaita: kas lemia sėkmę? Švietimo problemos analizė,4(160). </a:t>
            </a:r>
            <a:r>
              <a:rPr lang="lt" sz="1100" u="sng">
                <a:solidFill>
                  <a:schemeClr val="hlink"/>
                </a:solidFill>
                <a:hlinkClick r:id="rId4"/>
              </a:rPr>
              <a:t>https://www.nsa.smm.lt/wp-content/uploads/2021/10/Ugdymo-turinio-kaita_spaudai.pdf</a:t>
            </a:r>
            <a:r>
              <a:rPr lang="lt" sz="1100"/>
              <a:t> </a:t>
            </a:r>
            <a:endParaRPr sz="1100"/>
          </a:p>
          <a:p>
            <a:pPr indent="-294466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Bruzgelevičienė, R. (2020). Ugdymo turinio kūrimas mokyklos lygmeniu: galimybės ir iššūkiai. Vilnius: Nacionalinė švietimo agentūra. </a:t>
            </a:r>
            <a:r>
              <a:rPr lang="lt" sz="1100" u="sng">
                <a:solidFill>
                  <a:schemeClr val="hlink"/>
                </a:solidFill>
                <a:hlinkClick r:id="rId5"/>
              </a:rPr>
              <a:t>https://smsm.lrv.lt/uploads/smsm/documents/files/teisine_informacija/ugdymo-turinio-kurimas-mokykliniu-lygmeniu-ramute-bruzgeleviciene.pdf</a:t>
            </a:r>
            <a:r>
              <a:rPr lang="lt" sz="1100"/>
              <a:t> </a:t>
            </a:r>
            <a:endParaRPr sz="1100"/>
          </a:p>
          <a:p>
            <a:pPr indent="-294466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Lambert, L. (2011). Lyderystės gebėjimai ir tvari mokyklų pažanga. Vilnius: Švietimo aprūpinimo centras.</a:t>
            </a:r>
            <a:endParaRPr sz="1100"/>
          </a:p>
          <a:p>
            <a:pPr indent="-294466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Nacionalinė švietimo agentūra (2021). Teminiai infografikai. </a:t>
            </a:r>
            <a:r>
              <a:rPr lang="lt" sz="1100" u="sng">
                <a:solidFill>
                  <a:schemeClr val="hlink"/>
                </a:solidFill>
                <a:hlinkClick r:id="rId6"/>
              </a:rPr>
              <a:t>https://www.mokykla2030.lt/infografikai/</a:t>
            </a:r>
            <a:r>
              <a:rPr lang="lt" sz="1100"/>
              <a:t> </a:t>
            </a:r>
            <a:endParaRPr sz="1100"/>
          </a:p>
          <a:p>
            <a:pPr indent="-294466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Nacionalinė švietimo agentūra (2021). Pasirengimo diegti atnaujintas bendrąsias programas įsivertinimo kriterijai. </a:t>
            </a:r>
            <a:r>
              <a:rPr lang="lt" sz="1100" u="sng">
                <a:solidFill>
                  <a:schemeClr val="hlink"/>
                </a:solidFill>
                <a:hlinkClick r:id="rId7"/>
              </a:rPr>
              <a:t>https://www.mokykla2030.lt/wp-content/uploads/2021/10/PASIRENGIMO-DIEGTI-ATNAUJINTAS-BENDRASIAS-PROGRAMAS-ISIVERTINIMO-KRITERIJAI_v13-su-priedais.pdf</a:t>
            </a:r>
            <a:r>
              <a:rPr lang="lt" sz="1100"/>
              <a:t> </a:t>
            </a:r>
            <a:endParaRPr sz="1100"/>
          </a:p>
          <a:p>
            <a:pPr indent="-294466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Nacionalinė švietimo agentūra (2022). Rekomendacijos dėl atnaujintų bendrųjų programų pritaikymo specialiųjų ugdymosi poreikių turintiems mokiniams. </a:t>
            </a:r>
            <a:r>
              <a:rPr lang="lt" sz="1100" u="sng">
                <a:solidFill>
                  <a:schemeClr val="hlink"/>
                </a:solidFill>
                <a:hlinkClick r:id="rId8"/>
              </a:rPr>
              <a:t>https://www.emokykla.lt/bendrasis/bendrosios-programos/atnaujintos-bendrosios-programos</a:t>
            </a:r>
            <a:r>
              <a:rPr lang="lt" sz="1100"/>
              <a:t>  </a:t>
            </a:r>
            <a:r>
              <a:rPr lang="lt" sz="1100"/>
              <a:t> </a:t>
            </a:r>
            <a:endParaRPr sz="1100"/>
          </a:p>
          <a:p>
            <a:pPr indent="-294466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Nacionalinė švietimo agentūra (2022). Mokyklų pasirengimo diegti atnaujintas pradinio, pagrindinio ir vidurinio ugdymo bendrąsias programas veiklos tyrimo ataskaita. </a:t>
            </a:r>
            <a:r>
              <a:rPr lang="lt" sz="1100" u="sng">
                <a:solidFill>
                  <a:schemeClr val="hlink"/>
                </a:solidFill>
                <a:hlinkClick r:id="rId9"/>
              </a:rPr>
              <a:t>https://www.nsa.smm.lt/wp-content/uploads/2022/06/Tyrimo-ataskaita-2022-06-10.pdf</a:t>
            </a:r>
            <a:r>
              <a:rPr lang="lt" sz="1100"/>
              <a:t> </a:t>
            </a:r>
            <a:endParaRPr sz="1100"/>
          </a:p>
          <a:p>
            <a:pPr indent="-294466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Paulikė, K. (2022).  Kaip mokyklai sėkmingai pasiruošti ugdymo turinio atnaujinimui. </a:t>
            </a:r>
            <a:r>
              <a:rPr lang="lt" sz="1100" u="sng">
                <a:solidFill>
                  <a:schemeClr val="hlink"/>
                </a:solidFill>
                <a:hlinkClick r:id="rId10"/>
              </a:rPr>
              <a:t>www.svietimonaujienos.lt/kaip-mokyklai-sekmingai-pasiruosti-ugdymo-turinio-atnaujinimui/</a:t>
            </a:r>
            <a:r>
              <a:rPr lang="lt" sz="1100"/>
              <a:t> </a:t>
            </a:r>
            <a:endParaRPr sz="1100"/>
          </a:p>
          <a:p>
            <a:pPr indent="-294466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/>
              <a:t>Tėvams apie UTA. </a:t>
            </a:r>
            <a:r>
              <a:rPr lang="lt" sz="1100" u="sng">
                <a:solidFill>
                  <a:schemeClr val="hlink"/>
                </a:solidFill>
                <a:hlinkClick r:id="rId11"/>
              </a:rPr>
              <a:t>https://www.canva.com/design/DAFQlufq6UU/JcKZKZOpNzzZ3cU2G2AiMA/view?utm_content=DAFQlufq6UU&amp;utm_campaign=designshare&amp;utm_medium=link&amp;utm_source=publishsharelink</a:t>
            </a:r>
            <a:r>
              <a:rPr lang="lt" sz="1100"/>
              <a:t> </a:t>
            </a:r>
            <a:r>
              <a:rPr lang="lt" sz="1100"/>
              <a:t>  </a:t>
            </a:r>
            <a:endParaRPr sz="1100"/>
          </a:p>
          <a:p>
            <a:pPr indent="-294466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037"/>
              <a:buChar char="●"/>
            </a:pPr>
            <a:r>
              <a:rPr lang="lt" sz="1100" u="sng">
                <a:solidFill>
                  <a:schemeClr val="hlink"/>
                </a:solidFill>
                <a:hlinkClick r:id="rId12"/>
              </a:rPr>
              <a:t>www.mokykla2030.lt</a:t>
            </a:r>
            <a:r>
              <a:rPr lang="lt" sz="1100"/>
              <a:t>  </a:t>
            </a:r>
            <a:endParaRPr sz="1100"/>
          </a:p>
        </p:txBody>
      </p:sp>
      <p:sp>
        <p:nvSpPr>
          <p:cNvPr id="499" name="Google Shape;499;p4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sp>
        <p:nvSpPr>
          <p:cNvPr id="505" name="Google Shape;505;p48"/>
          <p:cNvSpPr txBox="1"/>
          <p:nvPr/>
        </p:nvSpPr>
        <p:spPr>
          <a:xfrm>
            <a:off x="947825" y="918600"/>
            <a:ext cx="4729200" cy="3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t/>
            </a:r>
            <a:endParaRPr b="0" i="1" sz="2450" u="none" cap="none" strike="noStrike">
              <a:solidFill>
                <a:srgbClr val="000000"/>
              </a:solidFill>
              <a:highlight>
                <a:schemeClr val="lt1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1" lang="lt" sz="245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Pacifico"/>
                <a:ea typeface="Pacifico"/>
                <a:cs typeface="Pacifico"/>
                <a:sym typeface="Pacifico"/>
              </a:rPr>
              <a:t>„Nevertinkite dienos pagal derlių, kurį pavyko nuimti, vertinkite ją pagal tai, ką pavyko pasodinti.“ </a:t>
            </a:r>
            <a:endParaRPr b="0" i="1" sz="2450" u="none" cap="none" strike="noStrike">
              <a:solidFill>
                <a:srgbClr val="000000"/>
              </a:solidFill>
              <a:highlight>
                <a:schemeClr val="lt1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t/>
            </a:r>
            <a:endParaRPr b="0" i="1" sz="2450" u="none" cap="none" strike="noStrike">
              <a:solidFill>
                <a:srgbClr val="000000"/>
              </a:solidFill>
              <a:highlight>
                <a:schemeClr val="lt1"/>
              </a:highlight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rPr b="0" i="1" lang="lt" sz="195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Pacifico"/>
                <a:ea typeface="Pacifico"/>
                <a:cs typeface="Pacifico"/>
                <a:sym typeface="Pacifico"/>
              </a:rPr>
              <a:t>Robertas Louisas Stevensonas (britų rašytojas, romano „Lobių sala“ autorius)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7862" y="808350"/>
            <a:ext cx="2683200" cy="3680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284" name="Google Shape;28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975" y="1498920"/>
            <a:ext cx="3810000" cy="2948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285" name="Google Shape;285;p25"/>
          <p:cNvSpPr txBox="1"/>
          <p:nvPr/>
        </p:nvSpPr>
        <p:spPr>
          <a:xfrm>
            <a:off x="4469309" y="466171"/>
            <a:ext cx="45303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921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700"/>
              <a:buFont typeface="Arial"/>
              <a:buChar char="•"/>
            </a:pPr>
            <a:r>
              <a:rPr b="1" i="0" lang="lt" sz="1600" u="none" cap="none" strike="noStrik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Dėl globalizacijos ir greitai kintančių technologijų</a:t>
            </a:r>
            <a:r>
              <a:rPr b="0" i="0" lang="lt" sz="1600" u="none" cap="none" strike="noStrik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lt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spartėja ir visą pasaulį apėmę socialiniai, ekonominiai bei aplinkosaugos iššūkiai.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700"/>
              <a:buFont typeface="Arial"/>
              <a:buChar char="•"/>
            </a:pPr>
            <a:r>
              <a:rPr b="0" i="0" lang="lt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tam, kad žmonės sugebėtų valdyti pokyčius, jie </a:t>
            </a:r>
            <a:r>
              <a:rPr b="1" i="0" lang="lt" sz="1600" u="none" cap="none" strike="noStrik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privalo turėti tinkamas kompetencijas</a:t>
            </a:r>
            <a:r>
              <a:rPr b="0" i="0" lang="lt" sz="1600" u="none" cap="none" strike="noStrik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0" lang="lt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kurias įgyti įmanoma tik užtikrinus kokybišką ir tinkamai suplanuotą švietimą.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700"/>
              <a:buFont typeface="Arial"/>
              <a:buChar char="•"/>
            </a:pPr>
            <a:r>
              <a:rPr b="1" i="0" lang="lt" sz="1600" u="none" cap="none" strike="noStrik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Dėl pasikeitusių technologijų ir kintančių aplinkos poreikių atsiras naujų ūkio šakų</a:t>
            </a:r>
            <a:r>
              <a:rPr b="0" i="0" lang="lt" sz="1600" u="none" cap="none" strike="noStrik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0" lang="lt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taigi, ir nauji gebėjimai, kuriuos ateityje privalės turėti mokyklų absolventai, bus kitokie.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700"/>
              <a:buFont typeface="Arial"/>
              <a:buChar char="•"/>
            </a:pPr>
            <a:r>
              <a:rPr b="0" i="0" lang="lt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Siekiant, </a:t>
            </a:r>
            <a:r>
              <a:rPr b="1" i="0" lang="lt" sz="1600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kad mokiniai būtų parengti gyventi iššūkių ir galimybių kupiname pasaulyje</a:t>
            </a:r>
            <a:r>
              <a:rPr b="0" i="0" lang="lt" sz="1600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lt" sz="1600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būtina patobulinti ugdymo turinį ir jo struktūrą.</a:t>
            </a:r>
            <a:r>
              <a:rPr b="1" i="0" lang="lt" sz="1600" u="none" cap="none" strike="noStrik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86" name="Google Shape;286;p25"/>
          <p:cNvSpPr txBox="1"/>
          <p:nvPr/>
        </p:nvSpPr>
        <p:spPr>
          <a:xfrm>
            <a:off x="1300100" y="466175"/>
            <a:ext cx="3169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t" sz="20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Kodėl būtina atnaujinti ugdymo turinį</a:t>
            </a:r>
            <a:endParaRPr sz="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8"/>
          <p:cNvSpPr txBox="1"/>
          <p:nvPr>
            <p:ph type="title"/>
          </p:nvPr>
        </p:nvSpPr>
        <p:spPr>
          <a:xfrm>
            <a:off x="1332384" y="515093"/>
            <a:ext cx="7274512" cy="9494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100"/>
              <a:t>Daugelyje šalių ir mokyklų matyti pastebimas posūkis prie XXI a. ugdymo turinio modelių, pavyzdžiui</a:t>
            </a:r>
            <a:endParaRPr sz="2100"/>
          </a:p>
        </p:txBody>
      </p:sp>
      <p:sp>
        <p:nvSpPr>
          <p:cNvPr id="292" name="Google Shape;292;p6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sp>
        <p:nvSpPr>
          <p:cNvPr id="293" name="Google Shape;293;p68"/>
          <p:cNvSpPr txBox="1"/>
          <p:nvPr/>
        </p:nvSpPr>
        <p:spPr>
          <a:xfrm>
            <a:off x="530775" y="1816775"/>
            <a:ext cx="45273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AutoNum type="arabicPeriod"/>
            </a:pPr>
            <a:r>
              <a:rPr b="1" i="0" lang="lt" sz="2000" u="none" cap="none" strike="noStrike">
                <a:solidFill>
                  <a:srgbClr val="FF9900"/>
                </a:solidFill>
              </a:rPr>
              <a:t>Skaitmeninio</a:t>
            </a:r>
            <a:r>
              <a:rPr b="0" i="0" lang="l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ugdymo turinio.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AutoNum type="arabicPeriod"/>
            </a:pPr>
            <a:r>
              <a:rPr b="1" i="0" lang="lt" sz="2000" u="none" cap="none" strike="noStrike">
                <a:solidFill>
                  <a:schemeClr val="accent1"/>
                </a:solidFill>
              </a:rPr>
              <a:t>Personalizuoto</a:t>
            </a:r>
            <a:r>
              <a:rPr b="0" i="0" lang="l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ugdymo turinio.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AutoNum type="arabicPeriod"/>
            </a:pPr>
            <a:r>
              <a:rPr b="1" i="0" lang="lt" sz="2000" u="none" cap="none" strike="noStrike">
                <a:solidFill>
                  <a:srgbClr val="FF9933"/>
                </a:solidFill>
              </a:rPr>
              <a:t>Tarpdisciplininio</a:t>
            </a:r>
            <a:r>
              <a:rPr b="0" i="0" lang="l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turinio ir </a:t>
            </a:r>
            <a:r>
              <a:rPr b="1" i="0" lang="lt" sz="2000" u="none" cap="none" strike="noStrike">
                <a:solidFill>
                  <a:srgbClr val="FF9933"/>
                </a:solidFill>
              </a:rPr>
              <a:t>kompetencijomis grindžiamo</a:t>
            </a:r>
            <a:r>
              <a:rPr b="0" i="0" lang="l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ugdymo turinio.</a:t>
            </a:r>
            <a:endParaRPr sz="2000"/>
          </a:p>
          <a:p>
            <a:pPr indent="-355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000"/>
              <a:buAutoNum type="arabicPeriod"/>
            </a:pPr>
            <a:r>
              <a:rPr b="1" i="0" lang="lt" sz="2000" u="none" cap="none" strike="noStrike">
                <a:solidFill>
                  <a:schemeClr val="accent1"/>
                </a:solidFill>
              </a:rPr>
              <a:t>Lankstaus</a:t>
            </a:r>
            <a:r>
              <a:rPr b="0" i="0" lang="l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ugdymo turinio. </a:t>
            </a:r>
            <a:endParaRPr sz="2000"/>
          </a:p>
        </p:txBody>
      </p:sp>
      <p:pic>
        <p:nvPicPr>
          <p:cNvPr descr="Gairė - skaitmeninis ugdymo turinys" id="294" name="Google Shape;294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6815" y="1714937"/>
            <a:ext cx="3810000" cy="2143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ff0ed50c13_9_1"/>
          <p:cNvSpPr txBox="1"/>
          <p:nvPr>
            <p:ph type="title"/>
          </p:nvPr>
        </p:nvSpPr>
        <p:spPr>
          <a:xfrm>
            <a:off x="3981650" y="145850"/>
            <a:ext cx="44694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lt" sz="2220"/>
              <a:t>Kompetencijų raiška pradiniame ugdyme (Briuselis)</a:t>
            </a:r>
            <a:endParaRPr sz="2220"/>
          </a:p>
        </p:txBody>
      </p:sp>
      <p:sp>
        <p:nvSpPr>
          <p:cNvPr id="300" name="Google Shape;300;g1ff0ed50c13_9_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301" name="Google Shape;301;g1ff0ed50c13_9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4075" y="1249374"/>
            <a:ext cx="4075300" cy="361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ff0ed50c13_9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1350" y="282950"/>
            <a:ext cx="2411050" cy="45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ff0ed50c13_9_1"/>
          <p:cNvSpPr txBox="1"/>
          <p:nvPr/>
        </p:nvSpPr>
        <p:spPr>
          <a:xfrm>
            <a:off x="2678425" y="4860550"/>
            <a:ext cx="6786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" sz="900">
                <a:latin typeface="Nunito"/>
                <a:ea typeface="Nunito"/>
                <a:cs typeface="Nunito"/>
                <a:sym typeface="Nunito"/>
              </a:rPr>
              <a:t>dr. D. Jakavonytės-Staškuvienės nuotraukos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"/>
          <p:cNvSpPr txBox="1"/>
          <p:nvPr>
            <p:ph type="title"/>
          </p:nvPr>
        </p:nvSpPr>
        <p:spPr>
          <a:xfrm>
            <a:off x="1420546" y="730311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" sz="2400"/>
              <a:t>Kas trukdo laiku įgyvendinti pokyčius</a:t>
            </a:r>
            <a:endParaRPr sz="2400"/>
          </a:p>
        </p:txBody>
      </p:sp>
      <p:sp>
        <p:nvSpPr>
          <p:cNvPr id="309" name="Google Shape;309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sp>
        <p:nvSpPr>
          <p:cNvPr id="310" name="Google Shape;310;p12"/>
          <p:cNvSpPr txBox="1"/>
          <p:nvPr/>
        </p:nvSpPr>
        <p:spPr>
          <a:xfrm>
            <a:off x="189575" y="1362475"/>
            <a:ext cx="88101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b="1" i="0" lang="lt" sz="1400" u="none" cap="none" strike="noStrik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Vėlavimas pripažinti, kad reikia keisti ugdymo turinį</a:t>
            </a:r>
            <a:r>
              <a:rPr b="0" i="0" lang="lt" sz="1400" u="none" cap="none" strike="noStrik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0" lang="l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atsiranda tada, kai nesugebama operatyviai identifikuoti, jog būtina reaguoti į demografinius ir visuomenėje vykstančius pokyčius (pavyzdžiui, į skaitmeninių technologijų įsigalėjimą arba globalizaciją) ir keisti ugdymo turinį.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b="1" i="0" lang="lt" sz="1400" u="none" cap="none" strike="noStrik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Vėlavimas priimti sprendimus </a:t>
            </a:r>
            <a:r>
              <a:rPr b="0" i="0" lang="l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reiškia, kad pripažinus, jog reikia keisti ugdymo turinį, praeina tam tikras laikotarpis iki momento, kai priimamas sprendimas parengti būtinų pokyčių įgyvendinimo veiksmų planą, įskaitant ir laiką susitarti dėl pokyčių reikalingumo.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b="1" i="0" lang="lt" sz="1400" u="none" cap="none" strike="noStrik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Vėlavimas įgyvendinti pokyčius </a:t>
            </a:r>
            <a:r>
              <a:rPr b="0" i="0" lang="l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atsiranda tada, kai dėl įgyvendinimui kilusių kliūčių arba jį paskatinusių veiksnių nei nauji tikslai, nei atnaujintame ugdymo turinyje numatyta tvarka nepradedama greitu laiku praktiškai taikyti mokyklose.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b="1" i="0" lang="lt" sz="1400" u="none" cap="none" strike="noStrik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Poveikio vėlavimas </a:t>
            </a:r>
            <a:r>
              <a:rPr b="0" i="0" lang="l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reiškia, kad nuo momento, kai imtasi veiksmų, iki pastebėto jų poveikio mokiniams praėjo tam tikras laikotarpis.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b="1" i="0" lang="lt" sz="1400" u="none" cap="none" strike="noStrik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Suinteresuotųjų asmenų palaikymo stoka: </a:t>
            </a:r>
            <a:r>
              <a:rPr b="0" i="0" lang="l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nacionaliniu lygmen</a:t>
            </a:r>
            <a:r>
              <a:rPr lang="lt"/>
              <a:t>iu</a:t>
            </a:r>
            <a:r>
              <a:rPr b="0" i="0" lang="l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savivaldos, vadovų, visuo</a:t>
            </a:r>
            <a:r>
              <a:rPr lang="lt"/>
              <a:t>menės</a:t>
            </a:r>
            <a:r>
              <a:rPr b="0" i="0" lang="l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ir kt</a:t>
            </a:r>
            <a:r>
              <a:rPr b="1" i="0" lang="l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b="1" i="0" lang="lt" sz="1400" u="none" cap="none" strike="noStrik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Nepakankamas mokytojų pasirengimas, motyvacijos stoka arba pajėgumas</a:t>
            </a:r>
            <a:r>
              <a:rPr b="0" i="0" lang="lt" sz="1400" u="none" cap="none" strike="noStrik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l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įgyvendinti </a:t>
            </a:r>
            <a:r>
              <a:rPr lang="lt"/>
              <a:t>pokyčius</a:t>
            </a:r>
            <a:r>
              <a:rPr b="0" i="0" lang="l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1400"/>
              <a:buFont typeface="Arial"/>
              <a:buAutoNum type="arabicPeriod"/>
            </a:pPr>
            <a:r>
              <a:rPr b="1" i="0" lang="lt" sz="1400" u="none" cap="none" strike="noStrike">
                <a:solidFill>
                  <a:srgbClr val="2D857F"/>
                </a:solidFill>
                <a:latin typeface="Arial"/>
                <a:ea typeface="Arial"/>
                <a:cs typeface="Arial"/>
                <a:sym typeface="Arial"/>
              </a:rPr>
              <a:t>Nevienodas pokyčių tempas </a:t>
            </a:r>
            <a:r>
              <a:rPr b="0" i="0" lang="l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atskiruose regionuose, vietovėse ar mokyklose.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092" y="4607301"/>
            <a:ext cx="395639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2"/>
          <p:cNvSpPr txBox="1"/>
          <p:nvPr/>
        </p:nvSpPr>
        <p:spPr>
          <a:xfrm>
            <a:off x="1240725" y="4687073"/>
            <a:ext cx="763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lt" sz="1000" u="sng" cap="none" strike="noStrik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https://www.nsa.smm.lt/wp-content/uploads/2021/12/EBPO_Ko-mokosi-mokiniai-viesinimui.pdf?fbclid=IwAR0R3CYzCA8iRWfKEBTJ9a-JKLPYLPX9eP_tczFGrkGPb43CGAdqiDGcUBY</a:t>
            </a:r>
            <a:r>
              <a:rPr b="0" i="0" lang="lt" sz="1000" u="none" cap="none" strike="noStrike">
                <a:solidFill>
                  <a:srgbClr val="426C6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426C6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18" name="Google Shape;318;p1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  <p:pic>
        <p:nvPicPr>
          <p:cNvPr id="319" name="Google Shape;31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750" y="337238"/>
            <a:ext cx="8656999" cy="44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FED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 txBox="1"/>
          <p:nvPr>
            <p:ph type="ctrTitle"/>
          </p:nvPr>
        </p:nvSpPr>
        <p:spPr>
          <a:xfrm>
            <a:off x="358773" y="1736400"/>
            <a:ext cx="53661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lt">
                <a:solidFill>
                  <a:srgbClr val="426C6C"/>
                </a:solidFill>
              </a:rPr>
              <a:t>Pasirengimo dirbti pagal atnaujintą ugdymo turinį</a:t>
            </a:r>
            <a:r>
              <a:rPr lang="lt">
                <a:solidFill>
                  <a:srgbClr val="426C6C"/>
                </a:solidFill>
              </a:rPr>
              <a:t> rekomendacijos</a:t>
            </a:r>
            <a:endParaRPr>
              <a:solidFill>
                <a:srgbClr val="426C6C"/>
              </a:solidFill>
            </a:endParaRPr>
          </a:p>
        </p:txBody>
      </p:sp>
      <p:sp>
        <p:nvSpPr>
          <p:cNvPr id="325" name="Google Shape;325;p1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4b9647c54e_0_0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14b9647c54e_0_0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g14b9647c54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525" y="405150"/>
            <a:ext cx="8024952" cy="451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Kristina Paulikė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0x0101001C29ACAE960B1C4C90B67BA62828523D</vt:lpwstr>
  </property>
</Properties>
</file>