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60" r:id="rId3"/>
    <p:sldId id="258" r:id="rId4"/>
    <p:sldId id="266" r:id="rId5"/>
    <p:sldId id="267" r:id="rId6"/>
    <p:sldId id="269" r:id="rId7"/>
    <p:sldId id="270" r:id="rId8"/>
    <p:sldId id="268" r:id="rId9"/>
    <p:sldId id="272" r:id="rId10"/>
    <p:sldId id="271" r:id="rId11"/>
    <p:sldId id="261" r:id="rId12"/>
    <p:sldId id="262" r:id="rId13"/>
    <p:sldId id="263" r:id="rId14"/>
    <p:sldId id="264" r:id="rId15"/>
    <p:sldId id="265" r:id="rId16"/>
    <p:sldId id="259" r:id="rId17"/>
    <p:sldId id="273" r:id="rId18"/>
    <p:sldId id="257" r:id="rId19"/>
    <p:sldId id="274" r:id="rId20"/>
    <p:sldId id="275" r:id="rId21"/>
    <p:sldId id="276" r:id="rId22"/>
    <p:sldId id="278" r:id="rId23"/>
    <p:sldId id="279" r:id="rId24"/>
    <p:sldId id="280" r:id="rId25"/>
    <p:sldId id="277" r:id="rId26"/>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Daiva Stukiene" initials="DS" lastIdx="1" clrIdx="0">
    <p:extLst>
      <p:ext uri="{19B8F6BF-5375-455C-9EA6-DF929625EA0E}">
        <p15:presenceInfo xmlns:p15="http://schemas.microsoft.com/office/powerpoint/2012/main" userId="a0597a6ecdd08f01" providerId="Windows Liv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2838BEF-8BB2-4498-84A7-C5851F593DF1}" styleName="Medium Style 4 - Accent 5">
    <a:wholeTbl>
      <a:tcTxStyle>
        <a:fontRef idx="minor">
          <a:scrgbClr r="0" g="0" b="0"/>
        </a:fontRef>
        <a:schemeClr val="dk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w="12700" cmpd="sng">
              <a:solidFill>
                <a:schemeClr val="accent5"/>
              </a:solidFill>
            </a:ln>
          </a:insideV>
        </a:tcBdr>
        <a:fill>
          <a:solidFill>
            <a:schemeClr val="accent5">
              <a:tint val="20000"/>
            </a:schemeClr>
          </a:solidFill>
        </a:fill>
      </a:tcStyle>
    </a:wholeTbl>
    <a:band1H>
      <a:tcStyle>
        <a:tcBdr/>
        <a:fill>
          <a:solidFill>
            <a:schemeClr val="accent5">
              <a:tint val="40000"/>
            </a:schemeClr>
          </a:solidFill>
        </a:fill>
      </a:tcStyle>
    </a:band1H>
    <a:band1V>
      <a:tcStyle>
        <a:tcBdr/>
        <a:fill>
          <a:solidFill>
            <a:schemeClr val="accent5">
              <a:tint val="40000"/>
            </a:schemeClr>
          </a:solidFill>
        </a:fill>
      </a:tcStyle>
    </a:band1V>
    <a:lastCol>
      <a:tcTxStyle b="on"/>
      <a:tcStyle>
        <a:tcBdr/>
      </a:tcStyle>
    </a:lastCol>
    <a:firstCol>
      <a:tcTxStyle b="on"/>
      <a:tcStyle>
        <a:tcBdr/>
      </a:tcStyle>
    </a:firstCol>
    <a:lastRow>
      <a:tcTxStyle b="on"/>
      <a:tcStyle>
        <a:tcBdr>
          <a:top>
            <a:ln w="25400" cmpd="sng">
              <a:solidFill>
                <a:schemeClr val="accent5"/>
              </a:solidFill>
            </a:ln>
          </a:top>
        </a:tcBdr>
        <a:fill>
          <a:solidFill>
            <a:schemeClr val="accent5">
              <a:tint val="20000"/>
            </a:schemeClr>
          </a:solidFill>
        </a:fill>
      </a:tcStyle>
    </a:lastRow>
    <a:firstRow>
      <a:tcTxStyle b="on"/>
      <a:tcStyle>
        <a:tcBdr/>
        <a:fill>
          <a:solidFill>
            <a:schemeClr val="accent5">
              <a:tint val="20000"/>
            </a:schemeClr>
          </a:solidFill>
        </a:fill>
      </a:tcStyle>
    </a:firstRow>
  </a:tblStyle>
  <a:tblStyle styleId="{073A0DAA-6AF3-43AB-8588-CEC1D06C72B9}" styleName="Vidutinis stilius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21E4AEA4-8DFA-4A89-87EB-49C32662AFE0}" styleName="Vidutinis stilius 2 – paryškinimas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F5AB1C69-6EDB-4FF4-983F-18BD219EF322}" styleName="Vidutinis stilius 2 – paryškinimas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BDBED569-4797-4DF1-A0F4-6AAB3CD982D8}" styleName="Šviesus stilius 3 – paryškinimas 5">
    <a:wholeTbl>
      <a:tcTxStyle>
        <a:fontRef idx="minor">
          <a:scrgbClr r="0" g="0" b="0"/>
        </a:fontRef>
        <a:schemeClr val="tx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w="12700" cmpd="sng">
              <a:solidFill>
                <a:schemeClr val="accent5"/>
              </a:solidFill>
            </a:ln>
          </a:insideV>
        </a:tcBdr>
        <a:fill>
          <a:noFill/>
        </a:fill>
      </a:tcStyle>
    </a:wholeTbl>
    <a:band1H>
      <a:tcStyle>
        <a:tcBdr/>
        <a:fill>
          <a:solidFill>
            <a:schemeClr val="accent5">
              <a:alpha val="20000"/>
            </a:schemeClr>
          </a:solidFill>
        </a:fill>
      </a:tcStyle>
    </a:band1H>
    <a:band1V>
      <a:tcStyle>
        <a:tcBdr/>
        <a:fill>
          <a:solidFill>
            <a:schemeClr val="accent5">
              <a:alpha val="20000"/>
            </a:schemeClr>
          </a:solidFill>
        </a:fill>
      </a:tcStyle>
    </a:band1V>
    <a:lastCol>
      <a:tcTxStyle b="on"/>
      <a:tcStyle>
        <a:tcBdr/>
      </a:tcStyle>
    </a:lastCol>
    <a:firstCol>
      <a:tcTxStyle b="on"/>
      <a:tcStyle>
        <a:tcBdr/>
      </a:tcStyle>
    </a:firstCol>
    <a:lastRow>
      <a:tcTxStyle b="on"/>
      <a:tcStyle>
        <a:tcBdr>
          <a:top>
            <a:ln w="50800" cmpd="dbl">
              <a:solidFill>
                <a:schemeClr val="accent5"/>
              </a:solidFill>
            </a:ln>
          </a:top>
        </a:tcBdr>
        <a:fill>
          <a:noFill/>
        </a:fill>
      </a:tcStyle>
    </a:lastRow>
    <a:firstRow>
      <a:tcTxStyle b="on"/>
      <a:tcStyle>
        <a:tcBdr>
          <a:bottom>
            <a:ln w="25400" cmpd="sng">
              <a:solidFill>
                <a:schemeClr val="accent5"/>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987" autoAdjust="0"/>
    <p:restoredTop sz="94660"/>
  </p:normalViewPr>
  <p:slideViewPr>
    <p:cSldViewPr snapToGrid="0">
      <p:cViewPr varScale="1">
        <p:scale>
          <a:sx n="114" d="100"/>
          <a:sy n="114" d="100"/>
        </p:scale>
        <p:origin x="414" y="11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commentAuthors" Target="commentAuthors.xml"/><Relationship Id="rId30" Type="http://schemas.openxmlformats.org/officeDocument/2006/relationships/theme" Target="theme/theme1.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FDBAC3A5-8DC5-4BAF-8D5B-54E28B169705}" type="doc">
      <dgm:prSet loTypeId="urn:microsoft.com/office/officeart/2005/8/layout/radial1" loCatId="cycle" qsTypeId="urn:microsoft.com/office/officeart/2005/8/quickstyle/simple1" qsCatId="simple" csTypeId="urn:microsoft.com/office/officeart/2005/8/colors/accent1_2" csCatId="accent1" phldr="1"/>
      <dgm:spPr/>
      <dgm:t>
        <a:bodyPr/>
        <a:lstStyle/>
        <a:p>
          <a:endParaRPr lang="en-US"/>
        </a:p>
      </dgm:t>
    </dgm:pt>
    <dgm:pt modelId="{95091517-9121-40FF-A2B7-4D000F1363D9}">
      <dgm:prSet phldrT="[Tekstas]" custT="1"/>
      <dgm:spPr/>
      <dgm:t>
        <a:bodyPr/>
        <a:lstStyle/>
        <a:p>
          <a:r>
            <a:rPr lang="en-US" sz="2000" dirty="0">
              <a:solidFill>
                <a:schemeClr val="tx1"/>
              </a:solidFill>
              <a:latin typeface="Arial Black" panose="020B0A04020102020204" pitchFamily="34" charset="0"/>
            </a:rPr>
            <a:t>DĖSTYMAS</a:t>
          </a:r>
        </a:p>
      </dgm:t>
    </dgm:pt>
    <dgm:pt modelId="{2EA3C1A6-C716-47DD-8C20-A3FF98CFB4A5}" type="parTrans" cxnId="{A42DAD9B-BABD-47F9-881E-A8E6E714037B}">
      <dgm:prSet/>
      <dgm:spPr/>
      <dgm:t>
        <a:bodyPr/>
        <a:lstStyle/>
        <a:p>
          <a:endParaRPr lang="en-US"/>
        </a:p>
      </dgm:t>
    </dgm:pt>
    <dgm:pt modelId="{6E6144C6-CDF4-417C-9935-4B313C66F46D}" type="sibTrans" cxnId="{A42DAD9B-BABD-47F9-881E-A8E6E714037B}">
      <dgm:prSet/>
      <dgm:spPr/>
      <dgm:t>
        <a:bodyPr/>
        <a:lstStyle/>
        <a:p>
          <a:endParaRPr lang="en-US"/>
        </a:p>
      </dgm:t>
    </dgm:pt>
    <dgm:pt modelId="{1B1605A2-228D-4966-83DA-59BA5FDBC31B}">
      <dgm:prSet phldrT="[Tekstas]" custT="1"/>
      <dgm:spPr/>
      <dgm:t>
        <a:bodyPr/>
        <a:lstStyle/>
        <a:p>
          <a:r>
            <a:rPr lang="en-US" sz="2000" b="1" dirty="0">
              <a:solidFill>
                <a:schemeClr val="tx1"/>
              </a:solidFill>
              <a:latin typeface="Arial Black" panose="020B0A04020102020204" pitchFamily="34" charset="0"/>
            </a:rPr>
            <a:t>ĮŽANGA</a:t>
          </a:r>
        </a:p>
      </dgm:t>
    </dgm:pt>
    <dgm:pt modelId="{9E4F9FBE-53D5-4960-8E12-EF4E2E671066}" type="parTrans" cxnId="{C7643913-277F-4760-9DEB-903AE776175E}">
      <dgm:prSet/>
      <dgm:spPr/>
      <dgm:t>
        <a:bodyPr/>
        <a:lstStyle/>
        <a:p>
          <a:endParaRPr lang="en-US"/>
        </a:p>
      </dgm:t>
    </dgm:pt>
    <dgm:pt modelId="{C063B4D2-96B9-4413-BC9F-91BA41FC5FFE}" type="sibTrans" cxnId="{C7643913-277F-4760-9DEB-903AE776175E}">
      <dgm:prSet/>
      <dgm:spPr/>
      <dgm:t>
        <a:bodyPr/>
        <a:lstStyle/>
        <a:p>
          <a:endParaRPr lang="en-US"/>
        </a:p>
      </dgm:t>
    </dgm:pt>
    <dgm:pt modelId="{11A6C1AF-1F1D-4324-AA8C-230946A52428}">
      <dgm:prSet phldrT="[Tekstas]"/>
      <dgm:spPr/>
      <dgm:t>
        <a:bodyPr/>
        <a:lstStyle/>
        <a:p>
          <a:r>
            <a:rPr lang="en-US" dirty="0">
              <a:solidFill>
                <a:schemeClr val="tx1"/>
              </a:solidFill>
              <a:latin typeface="Arial Black" panose="020B0A04020102020204" pitchFamily="34" charset="0"/>
            </a:rPr>
            <a:t>1 PASTRAIPA</a:t>
          </a:r>
        </a:p>
      </dgm:t>
    </dgm:pt>
    <dgm:pt modelId="{D1EA7986-2395-42F6-B8F6-FF4866482FD1}" type="parTrans" cxnId="{EA501CC1-DB3A-4CC7-9A6A-AC56A0B9A4B0}">
      <dgm:prSet/>
      <dgm:spPr/>
      <dgm:t>
        <a:bodyPr/>
        <a:lstStyle/>
        <a:p>
          <a:endParaRPr lang="en-US"/>
        </a:p>
      </dgm:t>
    </dgm:pt>
    <dgm:pt modelId="{57B7F36A-EBC1-4593-938A-D2F46C6C944F}" type="sibTrans" cxnId="{EA501CC1-DB3A-4CC7-9A6A-AC56A0B9A4B0}">
      <dgm:prSet/>
      <dgm:spPr/>
      <dgm:t>
        <a:bodyPr/>
        <a:lstStyle/>
        <a:p>
          <a:endParaRPr lang="en-US"/>
        </a:p>
      </dgm:t>
    </dgm:pt>
    <dgm:pt modelId="{E077D59E-33AE-4798-9D34-68B3ECF9E33C}">
      <dgm:prSet phldrT="[Tekstas]" custT="1"/>
      <dgm:spPr/>
      <dgm:t>
        <a:bodyPr/>
        <a:lstStyle/>
        <a:p>
          <a:r>
            <a:rPr lang="en-US" sz="2000" dirty="0">
              <a:solidFill>
                <a:schemeClr val="tx1"/>
              </a:solidFill>
              <a:latin typeface="Arial Black" panose="020B0A04020102020204" pitchFamily="34" charset="0"/>
            </a:rPr>
            <a:t>IŠVADOS</a:t>
          </a:r>
        </a:p>
      </dgm:t>
    </dgm:pt>
    <dgm:pt modelId="{8B091778-3049-49F7-B6BB-ADA84DAF68B4}" type="parTrans" cxnId="{9509FEB7-412D-45B9-8CEE-02F8E21387D6}">
      <dgm:prSet/>
      <dgm:spPr/>
      <dgm:t>
        <a:bodyPr/>
        <a:lstStyle/>
        <a:p>
          <a:endParaRPr lang="en-US"/>
        </a:p>
      </dgm:t>
    </dgm:pt>
    <dgm:pt modelId="{5CE5C156-8685-4A5D-A432-EE331809F4F9}" type="sibTrans" cxnId="{9509FEB7-412D-45B9-8CEE-02F8E21387D6}">
      <dgm:prSet/>
      <dgm:spPr/>
      <dgm:t>
        <a:bodyPr/>
        <a:lstStyle/>
        <a:p>
          <a:endParaRPr lang="en-US"/>
        </a:p>
      </dgm:t>
    </dgm:pt>
    <dgm:pt modelId="{BB0D9F02-DE34-4236-AF13-0F1273A3539E}">
      <dgm:prSet phldrT="[Tekstas]"/>
      <dgm:spPr/>
      <dgm:t>
        <a:bodyPr/>
        <a:lstStyle/>
        <a:p>
          <a:r>
            <a:rPr lang="en-US" dirty="0">
              <a:solidFill>
                <a:schemeClr val="tx1"/>
              </a:solidFill>
              <a:latin typeface="Arial Black" panose="020B0A04020102020204" pitchFamily="34" charset="0"/>
            </a:rPr>
            <a:t>2 PASTRAIPA</a:t>
          </a:r>
        </a:p>
      </dgm:t>
    </dgm:pt>
    <dgm:pt modelId="{B9A3EEC0-D28D-4D9A-A517-11E916CAE68C}" type="parTrans" cxnId="{E1525E93-1DBA-4344-9FE5-952501A61E38}">
      <dgm:prSet/>
      <dgm:spPr/>
      <dgm:t>
        <a:bodyPr/>
        <a:lstStyle/>
        <a:p>
          <a:endParaRPr lang="en-US"/>
        </a:p>
      </dgm:t>
    </dgm:pt>
    <dgm:pt modelId="{1B907497-24BA-4648-A3A9-5DBD9054DEBC}" type="sibTrans" cxnId="{E1525E93-1DBA-4344-9FE5-952501A61E38}">
      <dgm:prSet/>
      <dgm:spPr/>
      <dgm:t>
        <a:bodyPr/>
        <a:lstStyle/>
        <a:p>
          <a:endParaRPr lang="en-US"/>
        </a:p>
      </dgm:t>
    </dgm:pt>
    <dgm:pt modelId="{99B134C7-D228-43C9-B958-EBC56F0FAA15}" type="pres">
      <dgm:prSet presAssocID="{FDBAC3A5-8DC5-4BAF-8D5B-54E28B169705}" presName="cycle" presStyleCnt="0">
        <dgm:presLayoutVars>
          <dgm:chMax val="1"/>
          <dgm:dir/>
          <dgm:animLvl val="ctr"/>
          <dgm:resizeHandles val="exact"/>
        </dgm:presLayoutVars>
      </dgm:prSet>
      <dgm:spPr/>
    </dgm:pt>
    <dgm:pt modelId="{4EDCF896-E8F5-426E-8D8E-43FF092F2C8A}" type="pres">
      <dgm:prSet presAssocID="{95091517-9121-40FF-A2B7-4D000F1363D9}" presName="centerShape" presStyleLbl="node0" presStyleIdx="0" presStyleCnt="1" custScaleX="172714"/>
      <dgm:spPr/>
    </dgm:pt>
    <dgm:pt modelId="{D0C7D01D-DCB9-4678-8114-BB74593030BF}" type="pres">
      <dgm:prSet presAssocID="{9E4F9FBE-53D5-4960-8E12-EF4E2E671066}" presName="Name9" presStyleLbl="parChTrans1D2" presStyleIdx="0" presStyleCnt="4"/>
      <dgm:spPr/>
    </dgm:pt>
    <dgm:pt modelId="{26998053-A818-4444-8D82-E21AF540F451}" type="pres">
      <dgm:prSet presAssocID="{9E4F9FBE-53D5-4960-8E12-EF4E2E671066}" presName="connTx" presStyleLbl="parChTrans1D2" presStyleIdx="0" presStyleCnt="4"/>
      <dgm:spPr/>
    </dgm:pt>
    <dgm:pt modelId="{FBC5AC48-FBD1-478B-8E0E-B30C7326106C}" type="pres">
      <dgm:prSet presAssocID="{1B1605A2-228D-4966-83DA-59BA5FDBC31B}" presName="node" presStyleLbl="node1" presStyleIdx="0" presStyleCnt="4" custScaleX="156828">
        <dgm:presLayoutVars>
          <dgm:bulletEnabled val="1"/>
        </dgm:presLayoutVars>
      </dgm:prSet>
      <dgm:spPr/>
    </dgm:pt>
    <dgm:pt modelId="{4C8EDB6C-A448-415A-8426-FAA65EEE6C08}" type="pres">
      <dgm:prSet presAssocID="{D1EA7986-2395-42F6-B8F6-FF4866482FD1}" presName="Name9" presStyleLbl="parChTrans1D2" presStyleIdx="1" presStyleCnt="4"/>
      <dgm:spPr/>
    </dgm:pt>
    <dgm:pt modelId="{EE8353DD-6412-45FE-8BC3-9BF97F2CAA91}" type="pres">
      <dgm:prSet presAssocID="{D1EA7986-2395-42F6-B8F6-FF4866482FD1}" presName="connTx" presStyleLbl="parChTrans1D2" presStyleIdx="1" presStyleCnt="4"/>
      <dgm:spPr/>
    </dgm:pt>
    <dgm:pt modelId="{AF650948-DD8D-46A5-A0AB-D2920A247D83}" type="pres">
      <dgm:prSet presAssocID="{11A6C1AF-1F1D-4324-AA8C-230946A52428}" presName="node" presStyleLbl="node1" presStyleIdx="1" presStyleCnt="4" custRadScaleRad="127585" custRadScaleInc="-53045">
        <dgm:presLayoutVars>
          <dgm:bulletEnabled val="1"/>
        </dgm:presLayoutVars>
      </dgm:prSet>
      <dgm:spPr/>
    </dgm:pt>
    <dgm:pt modelId="{4EE3C82F-A351-4EAD-85A9-B98977518E9D}" type="pres">
      <dgm:prSet presAssocID="{8B091778-3049-49F7-B6BB-ADA84DAF68B4}" presName="Name9" presStyleLbl="parChTrans1D2" presStyleIdx="2" presStyleCnt="4"/>
      <dgm:spPr/>
    </dgm:pt>
    <dgm:pt modelId="{AD781974-E111-4EE2-A506-BB44BEAAE0C9}" type="pres">
      <dgm:prSet presAssocID="{8B091778-3049-49F7-B6BB-ADA84DAF68B4}" presName="connTx" presStyleLbl="parChTrans1D2" presStyleIdx="2" presStyleCnt="4"/>
      <dgm:spPr/>
    </dgm:pt>
    <dgm:pt modelId="{683FB2F1-8730-4161-8B87-78244CA11BEF}" type="pres">
      <dgm:prSet presAssocID="{E077D59E-33AE-4798-9D34-68B3ECF9E33C}" presName="node" presStyleLbl="node1" presStyleIdx="2" presStyleCnt="4" custScaleX="156828">
        <dgm:presLayoutVars>
          <dgm:bulletEnabled val="1"/>
        </dgm:presLayoutVars>
      </dgm:prSet>
      <dgm:spPr/>
    </dgm:pt>
    <dgm:pt modelId="{95E82453-B663-46EA-A0A4-1BE54AEEAD65}" type="pres">
      <dgm:prSet presAssocID="{B9A3EEC0-D28D-4D9A-A517-11E916CAE68C}" presName="Name9" presStyleLbl="parChTrans1D2" presStyleIdx="3" presStyleCnt="4"/>
      <dgm:spPr/>
    </dgm:pt>
    <dgm:pt modelId="{11081069-A59D-422A-B422-14A1F13CD371}" type="pres">
      <dgm:prSet presAssocID="{B9A3EEC0-D28D-4D9A-A517-11E916CAE68C}" presName="connTx" presStyleLbl="parChTrans1D2" presStyleIdx="3" presStyleCnt="4"/>
      <dgm:spPr/>
    </dgm:pt>
    <dgm:pt modelId="{510D2874-EE5B-4990-B42F-E3B9D1C16132}" type="pres">
      <dgm:prSet presAssocID="{BB0D9F02-DE34-4236-AF13-0F1273A3539E}" presName="node" presStyleLbl="node1" presStyleIdx="3" presStyleCnt="4" custRadScaleRad="131254" custRadScaleInc="-317042">
        <dgm:presLayoutVars>
          <dgm:bulletEnabled val="1"/>
        </dgm:presLayoutVars>
      </dgm:prSet>
      <dgm:spPr/>
    </dgm:pt>
  </dgm:ptLst>
  <dgm:cxnLst>
    <dgm:cxn modelId="{C7643913-277F-4760-9DEB-903AE776175E}" srcId="{95091517-9121-40FF-A2B7-4D000F1363D9}" destId="{1B1605A2-228D-4966-83DA-59BA5FDBC31B}" srcOrd="0" destOrd="0" parTransId="{9E4F9FBE-53D5-4960-8E12-EF4E2E671066}" sibTransId="{C063B4D2-96B9-4413-BC9F-91BA41FC5FFE}"/>
    <dgm:cxn modelId="{FB18DB1F-30DC-4FF2-84A1-F622073EC266}" type="presOf" srcId="{8B091778-3049-49F7-B6BB-ADA84DAF68B4}" destId="{AD781974-E111-4EE2-A506-BB44BEAAE0C9}" srcOrd="1" destOrd="0" presId="urn:microsoft.com/office/officeart/2005/8/layout/radial1"/>
    <dgm:cxn modelId="{DFE2F646-D0A0-4BB5-8276-E9AC7F725739}" type="presOf" srcId="{9E4F9FBE-53D5-4960-8E12-EF4E2E671066}" destId="{D0C7D01D-DCB9-4678-8114-BB74593030BF}" srcOrd="0" destOrd="0" presId="urn:microsoft.com/office/officeart/2005/8/layout/radial1"/>
    <dgm:cxn modelId="{7084106B-7209-49BA-9A42-FD492D805D82}" type="presOf" srcId="{95091517-9121-40FF-A2B7-4D000F1363D9}" destId="{4EDCF896-E8F5-426E-8D8E-43FF092F2C8A}" srcOrd="0" destOrd="0" presId="urn:microsoft.com/office/officeart/2005/8/layout/radial1"/>
    <dgm:cxn modelId="{4EBCDA6E-784C-4BF6-8660-592BF76E7D83}" type="presOf" srcId="{B9A3EEC0-D28D-4D9A-A517-11E916CAE68C}" destId="{95E82453-B663-46EA-A0A4-1BE54AEEAD65}" srcOrd="0" destOrd="0" presId="urn:microsoft.com/office/officeart/2005/8/layout/radial1"/>
    <dgm:cxn modelId="{FF5C327F-8061-4F67-B59D-26F037B9A473}" type="presOf" srcId="{BB0D9F02-DE34-4236-AF13-0F1273A3539E}" destId="{510D2874-EE5B-4990-B42F-E3B9D1C16132}" srcOrd="0" destOrd="0" presId="urn:microsoft.com/office/officeart/2005/8/layout/radial1"/>
    <dgm:cxn modelId="{BCC07181-1A80-4D8F-AB02-848B3309BF74}" type="presOf" srcId="{D1EA7986-2395-42F6-B8F6-FF4866482FD1}" destId="{EE8353DD-6412-45FE-8BC3-9BF97F2CAA91}" srcOrd="1" destOrd="0" presId="urn:microsoft.com/office/officeart/2005/8/layout/radial1"/>
    <dgm:cxn modelId="{E02CB383-00B6-4FA4-AF3E-C06ED2B69C74}" type="presOf" srcId="{9E4F9FBE-53D5-4960-8E12-EF4E2E671066}" destId="{26998053-A818-4444-8D82-E21AF540F451}" srcOrd="1" destOrd="0" presId="urn:microsoft.com/office/officeart/2005/8/layout/radial1"/>
    <dgm:cxn modelId="{D8F50D8D-D186-4699-AA4E-32E5ED9A0D15}" type="presOf" srcId="{8B091778-3049-49F7-B6BB-ADA84DAF68B4}" destId="{4EE3C82F-A351-4EAD-85A9-B98977518E9D}" srcOrd="0" destOrd="0" presId="urn:microsoft.com/office/officeart/2005/8/layout/radial1"/>
    <dgm:cxn modelId="{250F3592-0F34-429B-BB26-AAE1060DC413}" type="presOf" srcId="{11A6C1AF-1F1D-4324-AA8C-230946A52428}" destId="{AF650948-DD8D-46A5-A0AB-D2920A247D83}" srcOrd="0" destOrd="0" presId="urn:microsoft.com/office/officeart/2005/8/layout/radial1"/>
    <dgm:cxn modelId="{E1525E93-1DBA-4344-9FE5-952501A61E38}" srcId="{95091517-9121-40FF-A2B7-4D000F1363D9}" destId="{BB0D9F02-DE34-4236-AF13-0F1273A3539E}" srcOrd="3" destOrd="0" parTransId="{B9A3EEC0-D28D-4D9A-A517-11E916CAE68C}" sibTransId="{1B907497-24BA-4648-A3A9-5DBD9054DEBC}"/>
    <dgm:cxn modelId="{E599A99B-FE48-4479-8A67-B0FA32F0DE6B}" type="presOf" srcId="{E077D59E-33AE-4798-9D34-68B3ECF9E33C}" destId="{683FB2F1-8730-4161-8B87-78244CA11BEF}" srcOrd="0" destOrd="0" presId="urn:microsoft.com/office/officeart/2005/8/layout/radial1"/>
    <dgm:cxn modelId="{A42DAD9B-BABD-47F9-881E-A8E6E714037B}" srcId="{FDBAC3A5-8DC5-4BAF-8D5B-54E28B169705}" destId="{95091517-9121-40FF-A2B7-4D000F1363D9}" srcOrd="0" destOrd="0" parTransId="{2EA3C1A6-C716-47DD-8C20-A3FF98CFB4A5}" sibTransId="{6E6144C6-CDF4-417C-9935-4B313C66F46D}"/>
    <dgm:cxn modelId="{1B3048AD-107C-45A9-B906-D4EC21515D1A}" type="presOf" srcId="{FDBAC3A5-8DC5-4BAF-8D5B-54E28B169705}" destId="{99B134C7-D228-43C9-B958-EBC56F0FAA15}" srcOrd="0" destOrd="0" presId="urn:microsoft.com/office/officeart/2005/8/layout/radial1"/>
    <dgm:cxn modelId="{9509FEB7-412D-45B9-8CEE-02F8E21387D6}" srcId="{95091517-9121-40FF-A2B7-4D000F1363D9}" destId="{E077D59E-33AE-4798-9D34-68B3ECF9E33C}" srcOrd="2" destOrd="0" parTransId="{8B091778-3049-49F7-B6BB-ADA84DAF68B4}" sibTransId="{5CE5C156-8685-4A5D-A432-EE331809F4F9}"/>
    <dgm:cxn modelId="{EA501CC1-DB3A-4CC7-9A6A-AC56A0B9A4B0}" srcId="{95091517-9121-40FF-A2B7-4D000F1363D9}" destId="{11A6C1AF-1F1D-4324-AA8C-230946A52428}" srcOrd="1" destOrd="0" parTransId="{D1EA7986-2395-42F6-B8F6-FF4866482FD1}" sibTransId="{57B7F36A-EBC1-4593-938A-D2F46C6C944F}"/>
    <dgm:cxn modelId="{CEB3AED7-50CC-4FBB-94EE-4E1F38BE1076}" type="presOf" srcId="{D1EA7986-2395-42F6-B8F6-FF4866482FD1}" destId="{4C8EDB6C-A448-415A-8426-FAA65EEE6C08}" srcOrd="0" destOrd="0" presId="urn:microsoft.com/office/officeart/2005/8/layout/radial1"/>
    <dgm:cxn modelId="{283CA6E0-15A6-4F82-86A9-1AE43815197D}" type="presOf" srcId="{B9A3EEC0-D28D-4D9A-A517-11E916CAE68C}" destId="{11081069-A59D-422A-B422-14A1F13CD371}" srcOrd="1" destOrd="0" presId="urn:microsoft.com/office/officeart/2005/8/layout/radial1"/>
    <dgm:cxn modelId="{44416CF4-ED1A-46B6-8D69-ED3BCCBE4D9D}" type="presOf" srcId="{1B1605A2-228D-4966-83DA-59BA5FDBC31B}" destId="{FBC5AC48-FBD1-478B-8E0E-B30C7326106C}" srcOrd="0" destOrd="0" presId="urn:microsoft.com/office/officeart/2005/8/layout/radial1"/>
    <dgm:cxn modelId="{5FDD4D03-EA3A-4691-970E-1B46D0915F9F}" type="presParOf" srcId="{99B134C7-D228-43C9-B958-EBC56F0FAA15}" destId="{4EDCF896-E8F5-426E-8D8E-43FF092F2C8A}" srcOrd="0" destOrd="0" presId="urn:microsoft.com/office/officeart/2005/8/layout/radial1"/>
    <dgm:cxn modelId="{963971DA-4AAC-444B-A918-BAC21AD9596D}" type="presParOf" srcId="{99B134C7-D228-43C9-B958-EBC56F0FAA15}" destId="{D0C7D01D-DCB9-4678-8114-BB74593030BF}" srcOrd="1" destOrd="0" presId="urn:microsoft.com/office/officeart/2005/8/layout/radial1"/>
    <dgm:cxn modelId="{BE4829BF-3CF8-4691-97AE-CBABD6CDA371}" type="presParOf" srcId="{D0C7D01D-DCB9-4678-8114-BB74593030BF}" destId="{26998053-A818-4444-8D82-E21AF540F451}" srcOrd="0" destOrd="0" presId="urn:microsoft.com/office/officeart/2005/8/layout/radial1"/>
    <dgm:cxn modelId="{3895AA09-E1C6-4C9A-AFAC-4F3D66B95F7D}" type="presParOf" srcId="{99B134C7-D228-43C9-B958-EBC56F0FAA15}" destId="{FBC5AC48-FBD1-478B-8E0E-B30C7326106C}" srcOrd="2" destOrd="0" presId="urn:microsoft.com/office/officeart/2005/8/layout/radial1"/>
    <dgm:cxn modelId="{31BFF8B8-A049-4E44-90DB-FF06E17CF6F0}" type="presParOf" srcId="{99B134C7-D228-43C9-B958-EBC56F0FAA15}" destId="{4C8EDB6C-A448-415A-8426-FAA65EEE6C08}" srcOrd="3" destOrd="0" presId="urn:microsoft.com/office/officeart/2005/8/layout/radial1"/>
    <dgm:cxn modelId="{EE8AB3E7-B7CC-4960-859B-0559FEEFC8E8}" type="presParOf" srcId="{4C8EDB6C-A448-415A-8426-FAA65EEE6C08}" destId="{EE8353DD-6412-45FE-8BC3-9BF97F2CAA91}" srcOrd="0" destOrd="0" presId="urn:microsoft.com/office/officeart/2005/8/layout/radial1"/>
    <dgm:cxn modelId="{DD2B454C-88AA-4C24-AFA2-EA4B1BFF7D92}" type="presParOf" srcId="{99B134C7-D228-43C9-B958-EBC56F0FAA15}" destId="{AF650948-DD8D-46A5-A0AB-D2920A247D83}" srcOrd="4" destOrd="0" presId="urn:microsoft.com/office/officeart/2005/8/layout/radial1"/>
    <dgm:cxn modelId="{C7E9DAF1-A231-4628-85AA-F896478F0D2C}" type="presParOf" srcId="{99B134C7-D228-43C9-B958-EBC56F0FAA15}" destId="{4EE3C82F-A351-4EAD-85A9-B98977518E9D}" srcOrd="5" destOrd="0" presId="urn:microsoft.com/office/officeart/2005/8/layout/radial1"/>
    <dgm:cxn modelId="{BBD4E43E-5306-4D92-B02E-6121AA1897C4}" type="presParOf" srcId="{4EE3C82F-A351-4EAD-85A9-B98977518E9D}" destId="{AD781974-E111-4EE2-A506-BB44BEAAE0C9}" srcOrd="0" destOrd="0" presId="urn:microsoft.com/office/officeart/2005/8/layout/radial1"/>
    <dgm:cxn modelId="{870374C4-CA1F-426A-ACE1-167EE31F1639}" type="presParOf" srcId="{99B134C7-D228-43C9-B958-EBC56F0FAA15}" destId="{683FB2F1-8730-4161-8B87-78244CA11BEF}" srcOrd="6" destOrd="0" presId="urn:microsoft.com/office/officeart/2005/8/layout/radial1"/>
    <dgm:cxn modelId="{47D4CB87-2D6C-4278-A12C-DDE0E164A0B6}" type="presParOf" srcId="{99B134C7-D228-43C9-B958-EBC56F0FAA15}" destId="{95E82453-B663-46EA-A0A4-1BE54AEEAD65}" srcOrd="7" destOrd="0" presId="urn:microsoft.com/office/officeart/2005/8/layout/radial1"/>
    <dgm:cxn modelId="{CD236807-CE44-43A8-BE64-DE29B3A85268}" type="presParOf" srcId="{95E82453-B663-46EA-A0A4-1BE54AEEAD65}" destId="{11081069-A59D-422A-B422-14A1F13CD371}" srcOrd="0" destOrd="0" presId="urn:microsoft.com/office/officeart/2005/8/layout/radial1"/>
    <dgm:cxn modelId="{9D7670BA-600B-4CD5-A283-27B4FDB19760}" type="presParOf" srcId="{99B134C7-D228-43C9-B958-EBC56F0FAA15}" destId="{510D2874-EE5B-4990-B42F-E3B9D1C16132}" srcOrd="8" destOrd="0" presId="urn:microsoft.com/office/officeart/2005/8/layout/radial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EDCF896-E8F5-426E-8D8E-43FF092F2C8A}">
      <dsp:nvSpPr>
        <dsp:cNvPr id="0" name=""/>
        <dsp:cNvSpPr/>
      </dsp:nvSpPr>
      <dsp:spPr>
        <a:xfrm>
          <a:off x="4072156" y="1806384"/>
          <a:ext cx="2371287" cy="1372956"/>
        </a:xfrm>
        <a:prstGeom prst="ellipse">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700" tIns="12700" rIns="12700" bIns="12700" numCol="1" spcCol="1270" anchor="ctr" anchorCtr="0">
          <a:noAutofit/>
        </a:bodyPr>
        <a:lstStyle/>
        <a:p>
          <a:pPr marL="0" lvl="0" indent="0" algn="ctr" defTabSz="889000">
            <a:lnSpc>
              <a:spcPct val="90000"/>
            </a:lnSpc>
            <a:spcBef>
              <a:spcPct val="0"/>
            </a:spcBef>
            <a:spcAft>
              <a:spcPct val="35000"/>
            </a:spcAft>
            <a:buNone/>
          </a:pPr>
          <a:r>
            <a:rPr lang="en-US" sz="2000" kern="1200" dirty="0">
              <a:solidFill>
                <a:schemeClr val="tx1"/>
              </a:solidFill>
              <a:latin typeface="Arial Black" panose="020B0A04020102020204" pitchFamily="34" charset="0"/>
            </a:rPr>
            <a:t>DĖSTYMAS</a:t>
          </a:r>
        </a:p>
      </dsp:txBody>
      <dsp:txXfrm>
        <a:off x="4419423" y="2007449"/>
        <a:ext cx="1676753" cy="970826"/>
      </dsp:txXfrm>
    </dsp:sp>
    <dsp:sp modelId="{D0C7D01D-DCB9-4678-8114-BB74593030BF}">
      <dsp:nvSpPr>
        <dsp:cNvPr id="0" name=""/>
        <dsp:cNvSpPr/>
      </dsp:nvSpPr>
      <dsp:spPr>
        <a:xfrm rot="16200000">
          <a:off x="5050459" y="1587293"/>
          <a:ext cx="414680" cy="23501"/>
        </a:xfrm>
        <a:custGeom>
          <a:avLst/>
          <a:gdLst/>
          <a:ahLst/>
          <a:cxnLst/>
          <a:rect l="0" t="0" r="0" b="0"/>
          <a:pathLst>
            <a:path>
              <a:moveTo>
                <a:pt x="0" y="11750"/>
              </a:moveTo>
              <a:lnTo>
                <a:pt x="414680" y="11750"/>
              </a:lnTo>
            </a:path>
          </a:pathLst>
        </a:custGeom>
        <a:noFill/>
        <a:ln w="1270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US" sz="500" kern="1200"/>
        </a:p>
      </dsp:txBody>
      <dsp:txXfrm>
        <a:off x="5247432" y="1588677"/>
        <a:ext cx="20734" cy="20734"/>
      </dsp:txXfrm>
    </dsp:sp>
    <dsp:sp modelId="{FBC5AC48-FBD1-478B-8E0E-B30C7326106C}">
      <dsp:nvSpPr>
        <dsp:cNvPr id="0" name=""/>
        <dsp:cNvSpPr/>
      </dsp:nvSpPr>
      <dsp:spPr>
        <a:xfrm>
          <a:off x="4181210" y="18748"/>
          <a:ext cx="2153179" cy="1372956"/>
        </a:xfrm>
        <a:prstGeom prst="ellipse">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700" tIns="12700" rIns="12700" bIns="12700" numCol="1" spcCol="1270" anchor="ctr" anchorCtr="0">
          <a:noAutofit/>
        </a:bodyPr>
        <a:lstStyle/>
        <a:p>
          <a:pPr marL="0" lvl="0" indent="0" algn="ctr" defTabSz="889000">
            <a:lnSpc>
              <a:spcPct val="90000"/>
            </a:lnSpc>
            <a:spcBef>
              <a:spcPct val="0"/>
            </a:spcBef>
            <a:spcAft>
              <a:spcPct val="35000"/>
            </a:spcAft>
            <a:buNone/>
          </a:pPr>
          <a:r>
            <a:rPr lang="en-US" sz="2000" b="1" kern="1200" dirty="0">
              <a:solidFill>
                <a:schemeClr val="tx1"/>
              </a:solidFill>
              <a:latin typeface="Arial Black" panose="020B0A04020102020204" pitchFamily="34" charset="0"/>
            </a:rPr>
            <a:t>ĮŽANGA</a:t>
          </a:r>
        </a:p>
      </dsp:txBody>
      <dsp:txXfrm>
        <a:off x="4496536" y="219813"/>
        <a:ext cx="1522527" cy="970826"/>
      </dsp:txXfrm>
    </dsp:sp>
    <dsp:sp modelId="{4C8EDB6C-A448-415A-8426-FAA65EEE6C08}">
      <dsp:nvSpPr>
        <dsp:cNvPr id="0" name=""/>
        <dsp:cNvSpPr/>
      </dsp:nvSpPr>
      <dsp:spPr>
        <a:xfrm rot="20167785">
          <a:off x="6175686" y="1950107"/>
          <a:ext cx="564151" cy="23501"/>
        </a:xfrm>
        <a:custGeom>
          <a:avLst/>
          <a:gdLst/>
          <a:ahLst/>
          <a:cxnLst/>
          <a:rect l="0" t="0" r="0" b="0"/>
          <a:pathLst>
            <a:path>
              <a:moveTo>
                <a:pt x="0" y="11750"/>
              </a:moveTo>
              <a:lnTo>
                <a:pt x="564151" y="11750"/>
              </a:lnTo>
            </a:path>
          </a:pathLst>
        </a:custGeom>
        <a:noFill/>
        <a:ln w="1270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US" sz="500" kern="1200"/>
        </a:p>
      </dsp:txBody>
      <dsp:txXfrm>
        <a:off x="6443658" y="1947754"/>
        <a:ext cx="28207" cy="28207"/>
      </dsp:txXfrm>
    </dsp:sp>
    <dsp:sp modelId="{AF650948-DD8D-46A5-A0AB-D2920A247D83}">
      <dsp:nvSpPr>
        <dsp:cNvPr id="0" name=""/>
        <dsp:cNvSpPr/>
      </dsp:nvSpPr>
      <dsp:spPr>
        <a:xfrm>
          <a:off x="6656991" y="883438"/>
          <a:ext cx="1372956" cy="1372956"/>
        </a:xfrm>
        <a:prstGeom prst="ellipse">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 tIns="7620" rIns="7620" bIns="7620" numCol="1" spcCol="1270" anchor="ctr" anchorCtr="0">
          <a:noAutofit/>
        </a:bodyPr>
        <a:lstStyle/>
        <a:p>
          <a:pPr marL="0" lvl="0" indent="0" algn="ctr" defTabSz="533400">
            <a:lnSpc>
              <a:spcPct val="90000"/>
            </a:lnSpc>
            <a:spcBef>
              <a:spcPct val="0"/>
            </a:spcBef>
            <a:spcAft>
              <a:spcPct val="35000"/>
            </a:spcAft>
            <a:buNone/>
          </a:pPr>
          <a:r>
            <a:rPr lang="en-US" sz="1200" kern="1200" dirty="0">
              <a:solidFill>
                <a:schemeClr val="tx1"/>
              </a:solidFill>
              <a:latin typeface="Arial Black" panose="020B0A04020102020204" pitchFamily="34" charset="0"/>
            </a:rPr>
            <a:t>1 PASTRAIPA</a:t>
          </a:r>
        </a:p>
      </dsp:txBody>
      <dsp:txXfrm>
        <a:off x="6858056" y="1084503"/>
        <a:ext cx="970826" cy="970826"/>
      </dsp:txXfrm>
    </dsp:sp>
    <dsp:sp modelId="{4EE3C82F-A351-4EAD-85A9-B98977518E9D}">
      <dsp:nvSpPr>
        <dsp:cNvPr id="0" name=""/>
        <dsp:cNvSpPr/>
      </dsp:nvSpPr>
      <dsp:spPr>
        <a:xfrm rot="5400000">
          <a:off x="5050459" y="3374930"/>
          <a:ext cx="414680" cy="23501"/>
        </a:xfrm>
        <a:custGeom>
          <a:avLst/>
          <a:gdLst/>
          <a:ahLst/>
          <a:cxnLst/>
          <a:rect l="0" t="0" r="0" b="0"/>
          <a:pathLst>
            <a:path>
              <a:moveTo>
                <a:pt x="0" y="11750"/>
              </a:moveTo>
              <a:lnTo>
                <a:pt x="414680" y="11750"/>
              </a:lnTo>
            </a:path>
          </a:pathLst>
        </a:custGeom>
        <a:noFill/>
        <a:ln w="1270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US" sz="500" kern="1200"/>
        </a:p>
      </dsp:txBody>
      <dsp:txXfrm>
        <a:off x="5247432" y="3376314"/>
        <a:ext cx="20734" cy="20734"/>
      </dsp:txXfrm>
    </dsp:sp>
    <dsp:sp modelId="{683FB2F1-8730-4161-8B87-78244CA11BEF}">
      <dsp:nvSpPr>
        <dsp:cNvPr id="0" name=""/>
        <dsp:cNvSpPr/>
      </dsp:nvSpPr>
      <dsp:spPr>
        <a:xfrm>
          <a:off x="4181210" y="3594021"/>
          <a:ext cx="2153179" cy="1372956"/>
        </a:xfrm>
        <a:prstGeom prst="ellipse">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700" tIns="12700" rIns="12700" bIns="12700" numCol="1" spcCol="1270" anchor="ctr" anchorCtr="0">
          <a:noAutofit/>
        </a:bodyPr>
        <a:lstStyle/>
        <a:p>
          <a:pPr marL="0" lvl="0" indent="0" algn="ctr" defTabSz="889000">
            <a:lnSpc>
              <a:spcPct val="90000"/>
            </a:lnSpc>
            <a:spcBef>
              <a:spcPct val="0"/>
            </a:spcBef>
            <a:spcAft>
              <a:spcPct val="35000"/>
            </a:spcAft>
            <a:buNone/>
          </a:pPr>
          <a:r>
            <a:rPr lang="en-US" sz="2000" kern="1200" dirty="0">
              <a:solidFill>
                <a:schemeClr val="tx1"/>
              </a:solidFill>
              <a:latin typeface="Arial Black" panose="020B0A04020102020204" pitchFamily="34" charset="0"/>
            </a:rPr>
            <a:t>IŠVADOS</a:t>
          </a:r>
        </a:p>
      </dsp:txBody>
      <dsp:txXfrm>
        <a:off x="4496536" y="3795086"/>
        <a:ext cx="1522527" cy="970826"/>
      </dsp:txXfrm>
    </dsp:sp>
    <dsp:sp modelId="{95E82453-B663-46EA-A0A4-1BE54AEEAD65}">
      <dsp:nvSpPr>
        <dsp:cNvPr id="0" name=""/>
        <dsp:cNvSpPr/>
      </dsp:nvSpPr>
      <dsp:spPr>
        <a:xfrm rot="2239866">
          <a:off x="5897057" y="3257782"/>
          <a:ext cx="758241" cy="23501"/>
        </a:xfrm>
        <a:custGeom>
          <a:avLst/>
          <a:gdLst/>
          <a:ahLst/>
          <a:cxnLst/>
          <a:rect l="0" t="0" r="0" b="0"/>
          <a:pathLst>
            <a:path>
              <a:moveTo>
                <a:pt x="0" y="11750"/>
              </a:moveTo>
              <a:lnTo>
                <a:pt x="758241" y="11750"/>
              </a:lnTo>
            </a:path>
          </a:pathLst>
        </a:custGeom>
        <a:noFill/>
        <a:ln w="1270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US" sz="500" kern="1200"/>
        </a:p>
      </dsp:txBody>
      <dsp:txXfrm>
        <a:off x="6257222" y="3250577"/>
        <a:ext cx="37912" cy="37912"/>
      </dsp:txXfrm>
    </dsp:sp>
    <dsp:sp modelId="{510D2874-EE5B-4990-B42F-E3B9D1C16132}">
      <dsp:nvSpPr>
        <dsp:cNvPr id="0" name=""/>
        <dsp:cNvSpPr/>
      </dsp:nvSpPr>
      <dsp:spPr>
        <a:xfrm>
          <a:off x="6437004" y="3229255"/>
          <a:ext cx="1372956" cy="1372956"/>
        </a:xfrm>
        <a:prstGeom prst="ellipse">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 tIns="7620" rIns="7620" bIns="7620" numCol="1" spcCol="1270" anchor="ctr" anchorCtr="0">
          <a:noAutofit/>
        </a:bodyPr>
        <a:lstStyle/>
        <a:p>
          <a:pPr marL="0" lvl="0" indent="0" algn="ctr" defTabSz="533400">
            <a:lnSpc>
              <a:spcPct val="90000"/>
            </a:lnSpc>
            <a:spcBef>
              <a:spcPct val="0"/>
            </a:spcBef>
            <a:spcAft>
              <a:spcPct val="35000"/>
            </a:spcAft>
            <a:buNone/>
          </a:pPr>
          <a:r>
            <a:rPr lang="en-US" sz="1200" kern="1200" dirty="0">
              <a:solidFill>
                <a:schemeClr val="tx1"/>
              </a:solidFill>
              <a:latin typeface="Arial Black" panose="020B0A04020102020204" pitchFamily="34" charset="0"/>
            </a:rPr>
            <a:t>2 PASTRAIPA</a:t>
          </a:r>
        </a:p>
      </dsp:txBody>
      <dsp:txXfrm>
        <a:off x="6638069" y="3430320"/>
        <a:ext cx="970826" cy="970826"/>
      </dsp:txXfrm>
    </dsp:sp>
  </dsp:spTree>
</dsp:drawing>
</file>

<file path=ppt/diagrams/layout1.xml><?xml version="1.0" encoding="utf-8"?>
<dgm:layoutDef xmlns:dgm="http://schemas.openxmlformats.org/drawingml/2006/diagram" xmlns:a="http://schemas.openxmlformats.org/drawingml/2006/main" uniqueId="urn:microsoft.com/office/officeart/2005/8/layout/radial1">
  <dgm:title val=""/>
  <dgm:desc val=""/>
  <dgm:catLst>
    <dgm:cat type="relationship" pri="22000"/>
    <dgm:cat type="cycle" pri="10000"/>
  </dgm:catLst>
  <dgm:sampData>
    <dgm:dataModel>
      <dgm:ptLst>
        <dgm:pt modelId="0" type="doc"/>
        <dgm:pt modelId="1">
          <dgm:prSet phldr="1"/>
        </dgm:pt>
        <dgm:pt modelId="11">
          <dgm:prSet phldr="1"/>
        </dgm:pt>
        <dgm:pt modelId="12">
          <dgm:prSet phldr="1"/>
        </dgm:pt>
        <dgm:pt modelId="13">
          <dgm:prSet phldr="1"/>
        </dgm:pt>
        <dgm:pt modelId="14">
          <dgm:prSet phldr="1"/>
        </dgm:pt>
      </dgm:ptLst>
      <dgm:cxnLst>
        <dgm:cxn modelId="2" srcId="0" destId="1" srcOrd="0" destOrd="0"/>
        <dgm:cxn modelId="3" srcId="1" destId="11" srcOrd="0" destOrd="0"/>
        <dgm:cxn modelId="4" srcId="1" destId="12" srcOrd="1" destOrd="0"/>
        <dgm:cxn modelId="5" srcId="1" destId="13" srcOrd="2" destOrd="0"/>
        <dgm:cxn modelId="6" srcId="1" destId="14" srcOrd="3" destOrd="0"/>
      </dgm:cxnLst>
      <dgm:bg/>
      <dgm:whole/>
    </dgm:dataModel>
  </dgm:sampData>
  <dgm:styleData>
    <dgm:dataModel>
      <dgm:ptLst>
        <dgm:pt modelId="0" type="doc"/>
        <dgm:pt modelId="1"/>
        <dgm:pt modelId="11"/>
        <dgm:pt modelId="12"/>
        <dgm:pt modelId="13"/>
      </dgm:ptLst>
      <dgm:cxnLst>
        <dgm:cxn modelId="2" srcId="0" destId="1" srcOrd="0" destOrd="0"/>
        <dgm:cxn modelId="15" srcId="1" destId="11" srcOrd="0" destOrd="0"/>
        <dgm:cxn modelId="16" srcId="1" destId="12" srcOrd="1" destOrd="0"/>
        <dgm:cxn modelId="17" srcId="1" destId="13" srcOrd="2" destOrd="0"/>
      </dgm:cxnLst>
      <dgm:bg/>
      <dgm:whole/>
    </dgm:dataModel>
  </dgm:styleData>
  <dgm:clrData>
    <dgm:dataModel>
      <dgm:ptLst>
        <dgm:pt modelId="0" type="doc"/>
        <dgm:pt modelId="1"/>
        <dgm:pt modelId="11"/>
        <dgm:pt modelId="12"/>
        <dgm:pt modelId="13"/>
        <dgm:pt modelId="14"/>
        <dgm:pt modelId="15"/>
        <dgm:pt modelId="16"/>
      </dgm:ptLst>
      <dgm:cxnLst>
        <dgm:cxn modelId="2" srcId="0" destId="1" srcOrd="0" destOrd="0"/>
        <dgm:cxn modelId="16" srcId="1" destId="11" srcOrd="0" destOrd="0"/>
        <dgm:cxn modelId="17" srcId="1" destId="12" srcOrd="1" destOrd="0"/>
        <dgm:cxn modelId="18" srcId="1" destId="13" srcOrd="2" destOrd="0"/>
        <dgm:cxn modelId="19" srcId="1" destId="14" srcOrd="3" destOrd="0"/>
        <dgm:cxn modelId="20" srcId="1" destId="15" srcOrd="4" destOrd="0"/>
        <dgm:cxn modelId="21" srcId="1" destId="16" srcOrd="5" destOrd="0"/>
      </dgm:cxnLst>
      <dgm:bg/>
      <dgm:whole/>
    </dgm:dataModel>
  </dgm:clrData>
  <dgm:layoutNode name="cycle">
    <dgm:varLst>
      <dgm:chMax val="1"/>
      <dgm:dir/>
      <dgm:animLvl val="ctr"/>
      <dgm:resizeHandles val="exact"/>
    </dgm:varLst>
    <dgm:choose name="Name0">
      <dgm:if name="Name1" func="var" arg="dir" op="equ" val="norm">
        <dgm:choose name="Name2">
          <dgm:if name="Name3" axis="ch ch" ptType="node node" st="1 1" cnt="1 0" func="cnt" op="lte" val="1">
            <dgm:alg type="cycle">
              <dgm:param type="stAng" val="90"/>
              <dgm:param type="spanAng" val="360"/>
              <dgm:param type="ctrShpMap" val="fNode"/>
            </dgm:alg>
          </dgm:if>
          <dgm:else name="Name4">
            <dgm:alg type="cycle">
              <dgm:param type="stAng" val="0"/>
              <dgm:param type="spanAng" val="360"/>
              <dgm:param type="ctrShpMap" val="fNode"/>
            </dgm:alg>
          </dgm:else>
        </dgm:choose>
      </dgm:if>
      <dgm:else name="Name5">
        <dgm:alg type="cycle">
          <dgm:param type="stAng" val="0"/>
          <dgm:param type="spanAng" val="-360"/>
          <dgm:param type="ctrShpMap" val="fNode"/>
        </dgm:alg>
      </dgm:else>
    </dgm:choose>
    <dgm:shape xmlns:r="http://schemas.openxmlformats.org/officeDocument/2006/relationships" r:blip="">
      <dgm:adjLst/>
    </dgm:shape>
    <dgm:presOf/>
    <dgm:constrLst>
      <dgm:constr type="w" for="ch" forName="centerShape" refType="w"/>
      <dgm:constr type="w" for="ch" forName="node" refType="w" refFor="ch" refForName="centerShape" op="equ"/>
      <dgm:constr type="sp" refType="w" refFor="ch" refForName="node" fact="0.3"/>
      <dgm:constr type="sibSp" refType="w" refFor="ch" refForName="node" fact="0.3"/>
      <dgm:constr type="primFontSz" for="ch" forName="centerShape" val="65"/>
      <dgm:constr type="primFontSz" for="des" forName="node" op="equ" val="65"/>
      <dgm:constr type="primFontSz" for="des" forName="connTx" val="55"/>
      <dgm:constr type="primFontSz" for="des" forName="connTx" refType="primFontSz" refFor="ch" refForName="centerShape" op="lte" fact="0.8"/>
    </dgm:constrLst>
    <dgm:ruleLst/>
    <dgm:forEach name="Name6" axis="ch" ptType="node" cnt="1">
      <dgm:layoutNode name="centerShape" styleLbl="node0">
        <dgm:alg type="tx"/>
        <dgm:shape xmlns:r="http://schemas.openxmlformats.org/officeDocument/2006/relationships" type="ellipse" r:blip="">
          <dgm:adjLst/>
        </dgm:shape>
        <dgm:presOf axis="self"/>
        <dgm:constrLst>
          <dgm:constr type="h" refType="w"/>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forEach name="Name7" axis="ch">
        <dgm:forEach name="Name8" axis="self" ptType="parTrans">
          <dgm:layoutNode name="Name9">
            <dgm:alg type="conn">
              <dgm:param type="dim" val="1D"/>
              <dgm:param type="begPts" val="auto"/>
              <dgm:param type="endPts" val="auto"/>
              <dgm:param type="begSty" val="noArr"/>
              <dgm:param type="endSty" val="noArr"/>
            </dgm:alg>
            <dgm:shape xmlns:r="http://schemas.openxmlformats.org/officeDocument/2006/relationships" type="conn" r:blip="">
              <dgm:adjLst/>
            </dgm:shape>
            <dgm:presOf axis="self"/>
            <dgm:constrLst>
              <dgm:constr type="connDist"/>
              <dgm:constr type="userA" for="ch" refType="connDist"/>
              <dgm:constr type="w" val="1"/>
              <dgm:constr type="h" val="5"/>
              <dgm:constr type="begPad"/>
              <dgm:constr type="endPad"/>
            </dgm:constrLst>
            <dgm:ruleLst/>
            <dgm:layoutNode name="connTx">
              <dgm:alg type="tx">
                <dgm:param type="autoTxRot" val="grav"/>
              </dgm:alg>
              <dgm:shape xmlns:r="http://schemas.openxmlformats.org/officeDocument/2006/relationships" type="rect" r:blip="" hideGeom="1">
                <dgm:adjLst/>
              </dgm:shape>
              <dgm:presOf axis="self"/>
              <dgm:constrLst>
                <dgm:constr type="userA"/>
                <dgm:constr type="w" refType="userA" fact="0.05"/>
                <dgm:constr type="h" refType="userA" fact="0.05"/>
                <dgm:constr type="lMarg" val="1"/>
                <dgm:constr type="rMarg" val="1"/>
                <dgm:constr type="tMarg"/>
                <dgm:constr type="bMarg"/>
              </dgm:constrLst>
              <dgm:ruleLst>
                <dgm:rule type="w" val="NaN" fact="0.8" max="NaN"/>
                <dgm:rule type="h" val="NaN" fact="1" max="NaN"/>
                <dgm:rule type="primFontSz" val="5" fact="NaN" max="NaN"/>
              </dgm:ruleLst>
            </dgm:layoutNode>
          </dgm:layoutNode>
        </dgm:forEach>
        <dgm:forEach name="Name10" axis="self" ptType="node">
          <dgm:layoutNode name="node" styleLbl="node1">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forEach>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9C636083-35BD-4F6F-8468-82C4EE10EEDF}" type="datetimeFigureOut">
              <a:rPr lang="en-US" smtClean="0"/>
              <a:t>11/24/2021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E4E1087-162C-498B-9CE7-EF79750587E8}" type="slidenum">
              <a:rPr lang="en-US" smtClean="0"/>
              <a:t>‹#›</a:t>
            </a:fld>
            <a:endParaRPr lang="en-US"/>
          </a:p>
        </p:txBody>
      </p:sp>
    </p:spTree>
    <p:extLst>
      <p:ext uri="{BB962C8B-B14F-4D97-AF65-F5344CB8AC3E}">
        <p14:creationId xmlns:p14="http://schemas.microsoft.com/office/powerpoint/2010/main" val="372666530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9C636083-35BD-4F6F-8468-82C4EE10EEDF}" type="datetimeFigureOut">
              <a:rPr lang="en-US" smtClean="0"/>
              <a:t>11/24/2021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E4E1087-162C-498B-9CE7-EF79750587E8}" type="slidenum">
              <a:rPr lang="en-US" smtClean="0"/>
              <a:t>‹#›</a:t>
            </a:fld>
            <a:endParaRPr lang="en-US"/>
          </a:p>
        </p:txBody>
      </p:sp>
    </p:spTree>
    <p:extLst>
      <p:ext uri="{BB962C8B-B14F-4D97-AF65-F5344CB8AC3E}">
        <p14:creationId xmlns:p14="http://schemas.microsoft.com/office/powerpoint/2010/main" val="44942367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9C636083-35BD-4F6F-8468-82C4EE10EEDF}" type="datetimeFigureOut">
              <a:rPr lang="en-US" smtClean="0"/>
              <a:t>11/24/2021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E4E1087-162C-498B-9CE7-EF79750587E8}" type="slidenum">
              <a:rPr lang="en-US" smtClean="0"/>
              <a:t>‹#›</a:t>
            </a:fld>
            <a:endParaRPr lang="en-US"/>
          </a:p>
        </p:txBody>
      </p:sp>
    </p:spTree>
    <p:extLst>
      <p:ext uri="{BB962C8B-B14F-4D97-AF65-F5344CB8AC3E}">
        <p14:creationId xmlns:p14="http://schemas.microsoft.com/office/powerpoint/2010/main" val="62716415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9C636083-35BD-4F6F-8468-82C4EE10EEDF}" type="datetimeFigureOut">
              <a:rPr lang="en-US" smtClean="0"/>
              <a:t>11/24/2021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E4E1087-162C-498B-9CE7-EF79750587E8}" type="slidenum">
              <a:rPr lang="en-US" smtClean="0"/>
              <a:t>‹#›</a:t>
            </a:fld>
            <a:endParaRPr lang="en-US"/>
          </a:p>
        </p:txBody>
      </p:sp>
    </p:spTree>
    <p:extLst>
      <p:ext uri="{BB962C8B-B14F-4D97-AF65-F5344CB8AC3E}">
        <p14:creationId xmlns:p14="http://schemas.microsoft.com/office/powerpoint/2010/main" val="247697747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9C636083-35BD-4F6F-8468-82C4EE10EEDF}" type="datetimeFigureOut">
              <a:rPr lang="en-US" smtClean="0"/>
              <a:t>11/24/2021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6E4E1087-162C-498B-9CE7-EF79750587E8}" type="slidenum">
              <a:rPr lang="en-US" smtClean="0"/>
              <a:t>‹#›</a:t>
            </a:fld>
            <a:endParaRPr lang="en-US"/>
          </a:p>
        </p:txBody>
      </p:sp>
    </p:spTree>
    <p:extLst>
      <p:ext uri="{BB962C8B-B14F-4D97-AF65-F5344CB8AC3E}">
        <p14:creationId xmlns:p14="http://schemas.microsoft.com/office/powerpoint/2010/main" val="340042721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9C636083-35BD-4F6F-8468-82C4EE10EEDF}" type="datetimeFigureOut">
              <a:rPr lang="en-US" smtClean="0"/>
              <a:t>11/24/2021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6E4E1087-162C-498B-9CE7-EF79750587E8}" type="slidenum">
              <a:rPr lang="en-US" smtClean="0"/>
              <a:t>‹#›</a:t>
            </a:fld>
            <a:endParaRPr lang="en-US"/>
          </a:p>
        </p:txBody>
      </p:sp>
    </p:spTree>
    <p:extLst>
      <p:ext uri="{BB962C8B-B14F-4D97-AF65-F5344CB8AC3E}">
        <p14:creationId xmlns:p14="http://schemas.microsoft.com/office/powerpoint/2010/main" val="113180782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C636083-35BD-4F6F-8468-82C4EE10EEDF}" type="datetimeFigureOut">
              <a:rPr lang="en-US" smtClean="0"/>
              <a:t>11/24/2021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6E4E1087-162C-498B-9CE7-EF79750587E8}" type="slidenum">
              <a:rPr lang="en-US" smtClean="0"/>
              <a:t>‹#›</a:t>
            </a:fld>
            <a:endParaRPr lang="en-US"/>
          </a:p>
        </p:txBody>
      </p:sp>
    </p:spTree>
    <p:extLst>
      <p:ext uri="{BB962C8B-B14F-4D97-AF65-F5344CB8AC3E}">
        <p14:creationId xmlns:p14="http://schemas.microsoft.com/office/powerpoint/2010/main" val="231373359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9C636083-35BD-4F6F-8468-82C4EE10EEDF}" type="datetimeFigureOut">
              <a:rPr lang="en-US" smtClean="0"/>
              <a:t>11/24/2021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E4E1087-162C-498B-9CE7-EF79750587E8}" type="slidenum">
              <a:rPr lang="en-US" smtClean="0"/>
              <a:t>‹#›</a:t>
            </a:fld>
            <a:endParaRPr lang="en-US"/>
          </a:p>
        </p:txBody>
      </p:sp>
    </p:spTree>
    <p:extLst>
      <p:ext uri="{BB962C8B-B14F-4D97-AF65-F5344CB8AC3E}">
        <p14:creationId xmlns:p14="http://schemas.microsoft.com/office/powerpoint/2010/main" val="427225159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9C636083-35BD-4F6F-8468-82C4EE10EEDF}" type="datetimeFigureOut">
              <a:rPr lang="en-US" smtClean="0"/>
              <a:t>11/24/2021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E4E1087-162C-498B-9CE7-EF79750587E8}" type="slidenum">
              <a:rPr lang="en-US" smtClean="0"/>
              <a:t>‹#›</a:t>
            </a:fld>
            <a:endParaRPr lang="en-US"/>
          </a:p>
        </p:txBody>
      </p:sp>
    </p:spTree>
    <p:extLst>
      <p:ext uri="{BB962C8B-B14F-4D97-AF65-F5344CB8AC3E}">
        <p14:creationId xmlns:p14="http://schemas.microsoft.com/office/powerpoint/2010/main" val="186449081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9C636083-35BD-4F6F-8468-82C4EE10EEDF}" type="datetimeFigureOut">
              <a:rPr lang="en-US" smtClean="0"/>
              <a:t>11/24/2021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E4E1087-162C-498B-9CE7-EF79750587E8}" type="slidenum">
              <a:rPr lang="en-US" smtClean="0"/>
              <a:t>‹#›</a:t>
            </a:fld>
            <a:endParaRPr lang="en-US"/>
          </a:p>
        </p:txBody>
      </p:sp>
    </p:spTree>
    <p:extLst>
      <p:ext uri="{BB962C8B-B14F-4D97-AF65-F5344CB8AC3E}">
        <p14:creationId xmlns:p14="http://schemas.microsoft.com/office/powerpoint/2010/main" val="1744504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9C636083-35BD-4F6F-8468-82C4EE10EEDF}" type="datetimeFigureOut">
              <a:rPr lang="en-US" smtClean="0"/>
              <a:t>11/24/2021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E4E1087-162C-498B-9CE7-EF79750587E8}" type="slidenum">
              <a:rPr lang="en-US" smtClean="0"/>
              <a:t>‹#›</a:t>
            </a:fld>
            <a:endParaRPr lang="en-US"/>
          </a:p>
        </p:txBody>
      </p:sp>
    </p:spTree>
    <p:extLst>
      <p:ext uri="{BB962C8B-B14F-4D97-AF65-F5344CB8AC3E}">
        <p14:creationId xmlns:p14="http://schemas.microsoft.com/office/powerpoint/2010/main" val="173757384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C636083-35BD-4F6F-8468-82C4EE10EEDF}" type="datetimeFigureOut">
              <a:rPr lang="en-US" smtClean="0"/>
              <a:t>11/24/2021</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E4E1087-162C-498B-9CE7-EF79750587E8}" type="slidenum">
              <a:rPr lang="en-US" smtClean="0"/>
              <a:t>‹#›</a:t>
            </a:fld>
            <a:endParaRPr lang="en-US"/>
          </a:p>
        </p:txBody>
      </p:sp>
    </p:spTree>
    <p:extLst>
      <p:ext uri="{BB962C8B-B14F-4D97-AF65-F5344CB8AC3E}">
        <p14:creationId xmlns:p14="http://schemas.microsoft.com/office/powerpoint/2010/main" val="211530750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2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403654"/>
            <a:ext cx="9144000" cy="1581665"/>
          </a:xfrm>
        </p:spPr>
        <p:txBody>
          <a:bodyPr/>
          <a:lstStyle/>
          <a:p>
            <a:r>
              <a:rPr lang="lt-LT" dirty="0">
                <a:latin typeface="Arial Black" panose="020B0A04020102020204" pitchFamily="34" charset="0"/>
              </a:rPr>
              <a:t>RAŠINIO IŠŠŪKIAI</a:t>
            </a:r>
            <a:endParaRPr lang="en-US" dirty="0">
              <a:latin typeface="Arial Black" panose="020B0A04020102020204" pitchFamily="34" charset="0"/>
            </a:endParaRPr>
          </a:p>
        </p:txBody>
      </p:sp>
      <p:sp>
        <p:nvSpPr>
          <p:cNvPr id="3" name="Subtitle 2"/>
          <p:cNvSpPr>
            <a:spLocks noGrp="1"/>
          </p:cNvSpPr>
          <p:nvPr>
            <p:ph type="subTitle" idx="1"/>
          </p:nvPr>
        </p:nvSpPr>
        <p:spPr/>
        <p:txBody>
          <a:bodyPr>
            <a:normAutofit/>
          </a:bodyPr>
          <a:lstStyle/>
          <a:p>
            <a:r>
              <a:rPr lang="lt-LT" sz="3200" dirty="0">
                <a:latin typeface="Arial Black" panose="020B0A04020102020204" pitchFamily="34" charset="0"/>
              </a:rPr>
              <a:t>2021 m. lapkričio </a:t>
            </a:r>
            <a:r>
              <a:rPr lang="en-US" sz="3200" dirty="0">
                <a:latin typeface="Arial Black" panose="020B0A04020102020204" pitchFamily="34" charset="0"/>
              </a:rPr>
              <a:t>2</a:t>
            </a:r>
            <a:r>
              <a:rPr lang="lt-LT" sz="3200" dirty="0">
                <a:latin typeface="Arial Black" panose="020B0A04020102020204" pitchFamily="34" charset="0"/>
              </a:rPr>
              <a:t>3 d.</a:t>
            </a:r>
            <a:endParaRPr lang="en-US" sz="3200" dirty="0">
              <a:latin typeface="Arial Black" panose="020B0A04020102020204" pitchFamily="34" charset="0"/>
            </a:endParaRPr>
          </a:p>
        </p:txBody>
      </p:sp>
    </p:spTree>
    <p:extLst>
      <p:ext uri="{BB962C8B-B14F-4D97-AF65-F5344CB8AC3E}">
        <p14:creationId xmlns:p14="http://schemas.microsoft.com/office/powerpoint/2010/main" val="114108958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lt-LT" dirty="0">
                <a:latin typeface="Arial Black" panose="020B0A04020102020204" pitchFamily="34" charset="0"/>
              </a:rPr>
              <a:t>Seminaro programa</a:t>
            </a:r>
            <a:endParaRPr lang="en-US" dirty="0">
              <a:latin typeface="Arial Black" panose="020B0A04020102020204" pitchFamily="34" charset="0"/>
            </a:endParaRPr>
          </a:p>
        </p:txBody>
      </p:sp>
      <p:sp>
        <p:nvSpPr>
          <p:cNvPr id="3" name="Content Placeholder 2"/>
          <p:cNvSpPr>
            <a:spLocks noGrp="1"/>
          </p:cNvSpPr>
          <p:nvPr>
            <p:ph idx="1"/>
          </p:nvPr>
        </p:nvSpPr>
        <p:spPr/>
        <p:txBody>
          <a:bodyPr/>
          <a:lstStyle/>
          <a:p>
            <a:r>
              <a:rPr lang="lt-LT" dirty="0">
                <a:latin typeface="Arial Black" panose="020B0A04020102020204" pitchFamily="34" charset="0"/>
              </a:rPr>
              <a:t>1</a:t>
            </a:r>
            <a:r>
              <a:rPr lang="en-US" dirty="0">
                <a:latin typeface="Arial Black" panose="020B0A04020102020204" pitchFamily="34" charset="0"/>
              </a:rPr>
              <a:t>4</a:t>
            </a:r>
            <a:r>
              <a:rPr lang="lt-LT" dirty="0">
                <a:latin typeface="Arial Black" panose="020B0A04020102020204" pitchFamily="34" charset="0"/>
              </a:rPr>
              <a:t>.00 – 1</a:t>
            </a:r>
            <a:r>
              <a:rPr lang="en-US" dirty="0">
                <a:latin typeface="Arial Black" panose="020B0A04020102020204" pitchFamily="34" charset="0"/>
              </a:rPr>
              <a:t>5</a:t>
            </a:r>
            <a:r>
              <a:rPr lang="lt-LT" dirty="0">
                <a:latin typeface="Arial Black" panose="020B0A04020102020204" pitchFamily="34" charset="0"/>
              </a:rPr>
              <a:t>.00 Mokymas(-is) rašyti rašinį. Literatūros ir kalbos dalykų integracija</a:t>
            </a:r>
          </a:p>
          <a:p>
            <a:r>
              <a:rPr lang="lt-LT" dirty="0">
                <a:latin typeface="Arial Black" panose="020B0A04020102020204" pitchFamily="34" charset="0"/>
              </a:rPr>
              <a:t>1</a:t>
            </a:r>
            <a:r>
              <a:rPr lang="en-US" dirty="0">
                <a:latin typeface="Arial Black" panose="020B0A04020102020204" pitchFamily="34" charset="0"/>
              </a:rPr>
              <a:t>5</a:t>
            </a:r>
            <a:r>
              <a:rPr lang="lt-LT" dirty="0">
                <a:latin typeface="Arial Black" panose="020B0A04020102020204" pitchFamily="34" charset="0"/>
              </a:rPr>
              <a:t>.00 – 1</a:t>
            </a:r>
            <a:r>
              <a:rPr lang="en-US" dirty="0">
                <a:latin typeface="Arial Black" panose="020B0A04020102020204" pitchFamily="34" charset="0"/>
              </a:rPr>
              <a:t>5</a:t>
            </a:r>
            <a:r>
              <a:rPr lang="lt-LT" dirty="0">
                <a:latin typeface="Arial Black" panose="020B0A04020102020204" pitchFamily="34" charset="0"/>
              </a:rPr>
              <a:t>.10 Kavos pertraukėlė</a:t>
            </a:r>
          </a:p>
          <a:p>
            <a:r>
              <a:rPr lang="lt-LT" dirty="0">
                <a:latin typeface="Arial Black" panose="020B0A04020102020204" pitchFamily="34" charset="0"/>
              </a:rPr>
              <a:t>1</a:t>
            </a:r>
            <a:r>
              <a:rPr lang="en-US" dirty="0">
                <a:latin typeface="Arial Black" panose="020B0A04020102020204" pitchFamily="34" charset="0"/>
              </a:rPr>
              <a:t>5</a:t>
            </a:r>
            <a:r>
              <a:rPr lang="lt-LT" dirty="0">
                <a:latin typeface="Arial Black" panose="020B0A04020102020204" pitchFamily="34" charset="0"/>
              </a:rPr>
              <a:t>.10 – 1</a:t>
            </a:r>
            <a:r>
              <a:rPr lang="en-US" dirty="0">
                <a:latin typeface="Arial Black" panose="020B0A04020102020204" pitchFamily="34" charset="0"/>
              </a:rPr>
              <a:t>6</a:t>
            </a:r>
            <a:r>
              <a:rPr lang="lt-LT" dirty="0">
                <a:latin typeface="Arial Black" panose="020B0A04020102020204" pitchFamily="34" charset="0"/>
              </a:rPr>
              <a:t>.40 </a:t>
            </a:r>
            <a:r>
              <a:rPr lang="en-US" dirty="0">
                <a:latin typeface="Arial Black" panose="020B0A04020102020204" pitchFamily="34" charset="0"/>
              </a:rPr>
              <a:t>PUPP </a:t>
            </a:r>
            <a:r>
              <a:rPr lang="en-US" dirty="0" err="1">
                <a:latin typeface="Arial Black" panose="020B0A04020102020204" pitchFamily="34" charset="0"/>
              </a:rPr>
              <a:t>darbų</a:t>
            </a:r>
            <a:r>
              <a:rPr lang="en-US" dirty="0">
                <a:latin typeface="Arial Black" panose="020B0A04020102020204" pitchFamily="34" charset="0"/>
              </a:rPr>
              <a:t> </a:t>
            </a:r>
            <a:r>
              <a:rPr lang="en-US" dirty="0" err="1">
                <a:latin typeface="Arial Black" panose="020B0A04020102020204" pitchFamily="34" charset="0"/>
              </a:rPr>
              <a:t>vertinimas</a:t>
            </a:r>
            <a:endParaRPr lang="lt-LT" dirty="0">
              <a:latin typeface="Arial Black" panose="020B0A04020102020204" pitchFamily="34" charset="0"/>
            </a:endParaRPr>
          </a:p>
          <a:p>
            <a:r>
              <a:rPr lang="lt-LT" dirty="0">
                <a:latin typeface="Arial Black" panose="020B0A04020102020204" pitchFamily="34" charset="0"/>
              </a:rPr>
              <a:t>1</a:t>
            </a:r>
            <a:r>
              <a:rPr lang="en-US" dirty="0">
                <a:latin typeface="Arial Black" panose="020B0A04020102020204" pitchFamily="34" charset="0"/>
              </a:rPr>
              <a:t>6</a:t>
            </a:r>
            <a:r>
              <a:rPr lang="lt-LT" dirty="0">
                <a:latin typeface="Arial Black" panose="020B0A04020102020204" pitchFamily="34" charset="0"/>
              </a:rPr>
              <a:t>.40 – 1</a:t>
            </a:r>
            <a:r>
              <a:rPr lang="en-US" dirty="0">
                <a:latin typeface="Arial Black" panose="020B0A04020102020204" pitchFamily="34" charset="0"/>
              </a:rPr>
              <a:t>7</a:t>
            </a:r>
            <a:r>
              <a:rPr lang="lt-LT" dirty="0">
                <a:latin typeface="Arial Black" panose="020B0A04020102020204" pitchFamily="34" charset="0"/>
              </a:rPr>
              <a:t>.00 Pertrauka</a:t>
            </a:r>
          </a:p>
          <a:p>
            <a:r>
              <a:rPr lang="lt-LT" dirty="0">
                <a:latin typeface="Arial Black" panose="020B0A04020102020204" pitchFamily="34" charset="0"/>
              </a:rPr>
              <a:t>1</a:t>
            </a:r>
            <a:r>
              <a:rPr lang="en-US" dirty="0">
                <a:latin typeface="Arial Black" panose="020B0A04020102020204" pitchFamily="34" charset="0"/>
              </a:rPr>
              <a:t>7</a:t>
            </a:r>
            <a:r>
              <a:rPr lang="lt-LT" dirty="0">
                <a:latin typeface="Arial Black" panose="020B0A04020102020204" pitchFamily="34" charset="0"/>
              </a:rPr>
              <a:t>.00 – 1</a:t>
            </a:r>
            <a:r>
              <a:rPr lang="en-US" dirty="0">
                <a:latin typeface="Arial Black" panose="020B0A04020102020204" pitchFamily="34" charset="0"/>
              </a:rPr>
              <a:t>8</a:t>
            </a:r>
            <a:r>
              <a:rPr lang="lt-LT" dirty="0">
                <a:latin typeface="Arial Black" panose="020B0A04020102020204" pitchFamily="34" charset="0"/>
              </a:rPr>
              <a:t>.30 </a:t>
            </a:r>
            <a:r>
              <a:rPr lang="en-US" dirty="0">
                <a:latin typeface="Arial Black" panose="020B0A04020102020204" pitchFamily="34" charset="0"/>
              </a:rPr>
              <a:t>R</a:t>
            </a:r>
            <a:r>
              <a:rPr lang="lt-LT" dirty="0">
                <a:latin typeface="Arial Black" panose="020B0A04020102020204" pitchFamily="34" charset="0"/>
              </a:rPr>
              <a:t>ašini</a:t>
            </a:r>
            <a:r>
              <a:rPr lang="en-US" dirty="0">
                <a:latin typeface="Arial Black" panose="020B0A04020102020204" pitchFamily="34" charset="0"/>
              </a:rPr>
              <a:t>ų</a:t>
            </a:r>
            <a:r>
              <a:rPr lang="lt-LT" dirty="0">
                <a:latin typeface="Arial Black" panose="020B0A04020102020204" pitchFamily="34" charset="0"/>
              </a:rPr>
              <a:t> vertinimas</a:t>
            </a:r>
          </a:p>
          <a:p>
            <a:r>
              <a:rPr lang="lt-LT" dirty="0">
                <a:latin typeface="Arial Black" panose="020B0A04020102020204" pitchFamily="34" charset="0"/>
              </a:rPr>
              <a:t>1</a:t>
            </a:r>
            <a:r>
              <a:rPr lang="en-US" dirty="0">
                <a:latin typeface="Arial Black" panose="020B0A04020102020204" pitchFamily="34" charset="0"/>
              </a:rPr>
              <a:t>8</a:t>
            </a:r>
            <a:r>
              <a:rPr lang="lt-LT" dirty="0">
                <a:latin typeface="Arial Black" panose="020B0A04020102020204" pitchFamily="34" charset="0"/>
              </a:rPr>
              <a:t>.30 – 1</a:t>
            </a:r>
            <a:r>
              <a:rPr lang="en-US" dirty="0">
                <a:latin typeface="Arial Black" panose="020B0A04020102020204" pitchFamily="34" charset="0"/>
              </a:rPr>
              <a:t>9</a:t>
            </a:r>
            <a:r>
              <a:rPr lang="lt-LT" dirty="0">
                <a:latin typeface="Arial Black" panose="020B0A04020102020204" pitchFamily="34" charset="0"/>
              </a:rPr>
              <a:t>.00 Refleksija</a:t>
            </a:r>
          </a:p>
          <a:p>
            <a:endParaRPr lang="lt-LT" dirty="0"/>
          </a:p>
          <a:p>
            <a:endParaRPr lang="en-US" dirty="0"/>
          </a:p>
        </p:txBody>
      </p:sp>
    </p:spTree>
    <p:extLst>
      <p:ext uri="{BB962C8B-B14F-4D97-AF65-F5344CB8AC3E}">
        <p14:creationId xmlns:p14="http://schemas.microsoft.com/office/powerpoint/2010/main" val="351049844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lt-LT" sz="4000" b="1" dirty="0">
                <a:latin typeface="Arial Black" panose="020B0A04020102020204" pitchFamily="34" charset="0"/>
                <a:cs typeface="Times New Roman" panose="02020603050405020304" pitchFamily="18" charset="0"/>
              </a:rPr>
              <a:t>TURINIO VERTINIMO PROBLEMOS</a:t>
            </a:r>
            <a:endParaRPr lang="en-US" sz="4000" dirty="0">
              <a:latin typeface="Arial Black" panose="020B0A04020102020204" pitchFamily="34" charset="0"/>
            </a:endParaRPr>
          </a:p>
        </p:txBody>
      </p:sp>
      <p:sp>
        <p:nvSpPr>
          <p:cNvPr id="3" name="Content Placeholder 2"/>
          <p:cNvSpPr>
            <a:spLocks noGrp="1"/>
          </p:cNvSpPr>
          <p:nvPr>
            <p:ph idx="1"/>
          </p:nvPr>
        </p:nvSpPr>
        <p:spPr/>
        <p:txBody>
          <a:bodyPr>
            <a:normAutofit/>
          </a:bodyPr>
          <a:lstStyle/>
          <a:p>
            <a:pPr algn="just"/>
            <a:r>
              <a:rPr lang="lt-LT" b="1" dirty="0">
                <a:latin typeface="Arial Black" panose="020B0A04020102020204" pitchFamily="34" charset="0"/>
                <a:cs typeface="Times New Roman" panose="02020603050405020304" pitchFamily="18" charset="0"/>
              </a:rPr>
              <a:t>Egzaminas atveria ugdymo proceso problemas, ypač kūrinių skaitymo ir analizės.</a:t>
            </a:r>
          </a:p>
          <a:p>
            <a:pPr algn="just"/>
            <a:endParaRPr lang="lt-LT" b="1" dirty="0">
              <a:latin typeface="Arial Black" panose="020B0A04020102020204" pitchFamily="34" charset="0"/>
              <a:cs typeface="Times New Roman" panose="02020603050405020304" pitchFamily="18" charset="0"/>
            </a:endParaRPr>
          </a:p>
          <a:p>
            <a:pPr algn="just"/>
            <a:r>
              <a:rPr lang="lt-LT" b="1" dirty="0">
                <a:latin typeface="Arial Black" panose="020B0A04020102020204" pitchFamily="34" charset="0"/>
                <a:cs typeface="Times New Roman" panose="02020603050405020304" pitchFamily="18" charset="0"/>
              </a:rPr>
              <a:t>Šias problemas dar labiau išryškino mokiniams suteikta pasirinkimo laisvė. Viena vertus, gabiausi mokiniai turi galimybę rinktis autorius,kurie jiems įdomūs, kita vertus, kai kurie apsiriboja M. Daukšos ar V. Kudirkos tekstais ir bando juos pritaikyti visoms temoms.</a:t>
            </a:r>
          </a:p>
          <a:p>
            <a:endParaRPr lang="en-US" dirty="0"/>
          </a:p>
        </p:txBody>
      </p:sp>
    </p:spTree>
    <p:extLst>
      <p:ext uri="{BB962C8B-B14F-4D97-AF65-F5344CB8AC3E}">
        <p14:creationId xmlns:p14="http://schemas.microsoft.com/office/powerpoint/2010/main" val="222613705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6"/>
            <a:ext cx="10515600" cy="804648"/>
          </a:xfrm>
        </p:spPr>
        <p:txBody>
          <a:bodyPr>
            <a:normAutofit/>
          </a:bodyPr>
          <a:lstStyle/>
          <a:p>
            <a:r>
              <a:rPr lang="lt-LT" sz="4000" b="1" dirty="0">
                <a:latin typeface="Arial Black" panose="020B0A04020102020204" pitchFamily="34" charset="0"/>
              </a:rPr>
              <a:t>KAIP PA(SI)RUOŠTI RAŠYTI RAŠINĮ?</a:t>
            </a:r>
            <a:endParaRPr lang="en-US" sz="4000" b="1" dirty="0">
              <a:latin typeface="Arial Black" panose="020B0A04020102020204" pitchFamily="34" charset="0"/>
            </a:endParaRPr>
          </a:p>
        </p:txBody>
      </p:sp>
      <p:sp>
        <p:nvSpPr>
          <p:cNvPr id="3" name="Content Placeholder 2"/>
          <p:cNvSpPr>
            <a:spLocks noGrp="1"/>
          </p:cNvSpPr>
          <p:nvPr>
            <p:ph idx="1"/>
          </p:nvPr>
        </p:nvSpPr>
        <p:spPr>
          <a:xfrm>
            <a:off x="395416" y="1326292"/>
            <a:ext cx="10958384" cy="4850671"/>
          </a:xfrm>
        </p:spPr>
        <p:txBody>
          <a:bodyPr>
            <a:normAutofit/>
          </a:bodyPr>
          <a:lstStyle/>
          <a:p>
            <a:r>
              <a:rPr lang="lt-LT" sz="3200" dirty="0">
                <a:latin typeface="Arial Black" panose="020B0A04020102020204" pitchFamily="34" charset="0"/>
              </a:rPr>
              <a:t>Integruoti kalbos ir literatūros darbai – testai, netgi diktantai, orientuoti į analizuojamo autoriaus kontekstą, kūrybą.</a:t>
            </a:r>
          </a:p>
          <a:p>
            <a:r>
              <a:rPr lang="lt-LT" sz="3200" dirty="0">
                <a:latin typeface="Arial Black" panose="020B0A04020102020204" pitchFamily="34" charset="0"/>
              </a:rPr>
              <a:t>Teksto skaitymo ir suvokimo užduotys.</a:t>
            </a:r>
          </a:p>
          <a:p>
            <a:r>
              <a:rPr lang="lt-LT" sz="3200" dirty="0">
                <a:latin typeface="Arial Black" panose="020B0A04020102020204" pitchFamily="34" charset="0"/>
              </a:rPr>
              <a:t>Kūrinio perskaitymo kokybės patikra – apklausos.</a:t>
            </a:r>
          </a:p>
          <a:p>
            <a:r>
              <a:rPr lang="lt-LT" sz="3200" dirty="0">
                <a:latin typeface="Arial Black" panose="020B0A04020102020204" pitchFamily="34" charset="0"/>
              </a:rPr>
              <a:t>Rašinio planavimas.</a:t>
            </a:r>
          </a:p>
          <a:p>
            <a:r>
              <a:rPr lang="lt-LT" sz="3200" dirty="0">
                <a:latin typeface="Arial Black" panose="020B0A04020102020204" pitchFamily="34" charset="0"/>
              </a:rPr>
              <a:t>Rašinio / pastraipos redagavimas.</a:t>
            </a:r>
            <a:endParaRPr lang="en-US" sz="3200" dirty="0">
              <a:latin typeface="Arial Black" panose="020B0A04020102020204" pitchFamily="34" charset="0"/>
            </a:endParaRPr>
          </a:p>
        </p:txBody>
      </p:sp>
    </p:spTree>
    <p:extLst>
      <p:ext uri="{BB962C8B-B14F-4D97-AF65-F5344CB8AC3E}">
        <p14:creationId xmlns:p14="http://schemas.microsoft.com/office/powerpoint/2010/main" val="306065793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98855"/>
            <a:ext cx="10515600" cy="568410"/>
          </a:xfrm>
        </p:spPr>
        <p:txBody>
          <a:bodyPr>
            <a:normAutofit fontScale="90000"/>
          </a:bodyPr>
          <a:lstStyle/>
          <a:p>
            <a:pPr algn="ctr"/>
            <a:r>
              <a:rPr lang="lt-LT" sz="4000" b="1" dirty="0">
                <a:latin typeface="Arial Black" panose="020B0A04020102020204" pitchFamily="34" charset="0"/>
              </a:rPr>
              <a:t>KALBOS DARBAI. TESTAI (1)</a:t>
            </a:r>
            <a:endParaRPr lang="en-US" sz="4000" b="1" dirty="0">
              <a:latin typeface="Arial Black" panose="020B0A04020102020204" pitchFamily="34" charset="0"/>
            </a:endParaRPr>
          </a:p>
        </p:txBody>
      </p:sp>
      <p:sp>
        <p:nvSpPr>
          <p:cNvPr id="3" name="Content Placeholder 2"/>
          <p:cNvSpPr>
            <a:spLocks noGrp="1"/>
          </p:cNvSpPr>
          <p:nvPr>
            <p:ph idx="1"/>
          </p:nvPr>
        </p:nvSpPr>
        <p:spPr>
          <a:xfrm>
            <a:off x="321275" y="667266"/>
            <a:ext cx="11434119" cy="5840626"/>
          </a:xfrm>
        </p:spPr>
        <p:txBody>
          <a:bodyPr>
            <a:normAutofit fontScale="85000" lnSpcReduction="20000"/>
          </a:bodyPr>
          <a:lstStyle/>
          <a:p>
            <a:pPr marL="0" indent="0">
              <a:buNone/>
            </a:pPr>
            <a:r>
              <a:rPr lang="lt-LT" b="1" dirty="0"/>
              <a:t>1. Įrašykite praleistas raides. Skliaustuose easnčius žodžius parašykite kartu arba skyrium. (25 taškai)</a:t>
            </a:r>
            <a:endParaRPr lang="en-US" dirty="0"/>
          </a:p>
          <a:p>
            <a:pPr marL="0" indent="0">
              <a:buNone/>
            </a:pPr>
            <a:r>
              <a:rPr lang="lt-LT" dirty="0">
                <a:latin typeface="Arial" panose="020B0604020202020204" pitchFamily="34" charset="0"/>
                <a:cs typeface="Arial" panose="020B0604020202020204" pitchFamily="34" charset="0"/>
              </a:rPr>
              <a:t>        Jei prieš kel__tą metų, svarstant nauj__s__s lietuvių literatūros programos, Donelaičio nebūtų užstoj__ M. Husovianas ir J. Radvanas, t__syk moksl__ivių ašaros dėl nuob__džių ir atgr__sių privalom__j__ skaitinių lietumi būtų kr__tusios ant saulelės, kuri atko__dama b__dino </a:t>
            </a:r>
            <a:r>
              <a:rPr lang="lt-LT" i="1" dirty="0">
                <a:latin typeface="Arial" panose="020B0604020202020204" pitchFamily="34" charset="0"/>
                <a:cs typeface="Arial" panose="020B0604020202020204" pitchFamily="34" charset="0"/>
              </a:rPr>
              <a:t>svietą</a:t>
            </a:r>
            <a:r>
              <a:rPr lang="lt-LT" dirty="0">
                <a:latin typeface="Arial" panose="020B0604020202020204" pitchFamily="34" charset="0"/>
                <a:cs typeface="Arial" panose="020B0604020202020204" pitchFamily="34" charset="0"/>
              </a:rPr>
              <a:t>. Tačiau kai paž__stamo poeto ir literatūros t__rinėtojo klausiau, ar tiesa, kad jaunies__ms lietuvių literatams Donelaitis – pats pačiausias poetas, jis (nė, nemir__t__lėjęs) __________________ patvirtino: jei (ne, visi) ____________, tai bent dalis jų skelb__si, kad išraiškingos kalbos ir kitokių poetinių gudr__bių mokėsi iš Tolminkiemio dvasininko. Sud__rstęs šiedvi nuom__nes galiu daryti išvadą, kad Donelaitis (ne, koks) ______________ plataus vartojimo produktas. Literatūrinio gyvenimo kontekste jis yra b__tinas gero skonio (arba snobizmo) atributas, (ko, ne) ___________ prilygst__s  kitur vertinamai žal__valgystei, išraiškingam aprangos stiliui ir nekomerciniam kinui. Štai, pasirodo, koks jis – mūsų literatūros klasikas!</a:t>
            </a:r>
          </a:p>
          <a:p>
            <a:pPr marL="0" indent="0">
              <a:buNone/>
            </a:pPr>
            <a:r>
              <a:rPr lang="lt-LT" dirty="0">
                <a:latin typeface="Arial" panose="020B0604020202020204" pitchFamily="34" charset="0"/>
                <a:cs typeface="Arial" panose="020B0604020202020204" pitchFamily="34" charset="0"/>
              </a:rPr>
              <a:t>         Bet tas įvardis </a:t>
            </a:r>
            <a:r>
              <a:rPr lang="lt-LT" i="1" dirty="0">
                <a:latin typeface="Arial" panose="020B0604020202020204" pitchFamily="34" charset="0"/>
                <a:cs typeface="Arial" panose="020B0604020202020204" pitchFamily="34" charset="0"/>
              </a:rPr>
              <a:t>mūsų, </a:t>
            </a:r>
            <a:r>
              <a:rPr lang="lt-LT" dirty="0">
                <a:latin typeface="Arial" panose="020B0604020202020204" pitchFamily="34" charset="0"/>
                <a:cs typeface="Arial" panose="020B0604020202020204" pitchFamily="34" charset="0"/>
              </a:rPr>
              <a:t>prisipaž__stu, š__met man kelia nerim__stį ir keistą m__slingą klaus__mą, kurį norėt__si užduoti ir tiems, kam Donelaitis yra tik dar vienas lietuviško kaimo dainius, ir tiems, kam Donelaitis – viskas. Ar tikrai Donelaitis yra </a:t>
            </a:r>
            <a:r>
              <a:rPr lang="lt-LT" i="1" dirty="0">
                <a:latin typeface="Arial" panose="020B0604020202020204" pitchFamily="34" charset="0"/>
                <a:cs typeface="Arial" panose="020B0604020202020204" pitchFamily="34" charset="0"/>
              </a:rPr>
              <a:t>mūsų</a:t>
            </a:r>
            <a:r>
              <a:rPr lang="lt-LT" dirty="0">
                <a:latin typeface="Arial" panose="020B0604020202020204" pitchFamily="34" charset="0"/>
                <a:cs typeface="Arial" panose="020B0604020202020204" pitchFamily="34" charset="0"/>
              </a:rPr>
              <a:t>, lietuvių, poetas? O (k__no, gi) ___________ dar? Juk ne vokiečių! Ne, ne vokiečių, bet ir kažin ar lietuvių, ta prasme, kaip mes juos dabar suprantame. &lt;...&gt;                                                          (Pagal K. Kirtiklį)</a:t>
            </a:r>
            <a:endParaRPr lang="en-US" dirty="0">
              <a:latin typeface="Arial" panose="020B0604020202020204" pitchFamily="34" charset="0"/>
              <a:cs typeface="Arial" panose="020B0604020202020204" pitchFamily="34" charset="0"/>
            </a:endParaRPr>
          </a:p>
          <a:p>
            <a:pPr marL="0" indent="0">
              <a:buNone/>
            </a:pPr>
            <a:endParaRPr lang="en-US" dirty="0"/>
          </a:p>
        </p:txBody>
      </p:sp>
    </p:spTree>
    <p:extLst>
      <p:ext uri="{BB962C8B-B14F-4D97-AF65-F5344CB8AC3E}">
        <p14:creationId xmlns:p14="http://schemas.microsoft.com/office/powerpoint/2010/main" val="386184494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6"/>
            <a:ext cx="10515600" cy="722270"/>
          </a:xfrm>
        </p:spPr>
        <p:txBody>
          <a:bodyPr/>
          <a:lstStyle/>
          <a:p>
            <a:r>
              <a:rPr lang="lt-LT" b="1" dirty="0">
                <a:latin typeface="Arial Black" panose="020B0A04020102020204" pitchFamily="34" charset="0"/>
              </a:rPr>
              <a:t>KALBOS DARBAI. TESTAI (2)</a:t>
            </a:r>
            <a:endParaRPr lang="en-US" dirty="0"/>
          </a:p>
        </p:txBody>
      </p:sp>
      <p:sp>
        <p:nvSpPr>
          <p:cNvPr id="3" name="Content Placeholder 2"/>
          <p:cNvSpPr>
            <a:spLocks noGrp="1"/>
          </p:cNvSpPr>
          <p:nvPr>
            <p:ph idx="1"/>
          </p:nvPr>
        </p:nvSpPr>
        <p:spPr>
          <a:xfrm>
            <a:off x="238897" y="1202724"/>
            <a:ext cx="11516497" cy="4974239"/>
          </a:xfrm>
        </p:spPr>
        <p:txBody>
          <a:bodyPr>
            <a:normAutofit fontScale="92500" lnSpcReduction="10000"/>
          </a:bodyPr>
          <a:lstStyle/>
          <a:p>
            <a:pPr marL="0" indent="0">
              <a:buNone/>
            </a:pPr>
            <a:r>
              <a:rPr lang="lt-LT" b="1" dirty="0">
                <a:latin typeface="Arial" panose="020B0604020202020204" pitchFamily="34" charset="0"/>
                <a:cs typeface="Arial" panose="020B0604020202020204" pitchFamily="34" charset="0"/>
              </a:rPr>
              <a:t>2. Padėkite trūkstamus skyrybos ženklus. (25 taškai)</a:t>
            </a:r>
            <a:endParaRPr lang="en-US" dirty="0">
              <a:latin typeface="Arial" panose="020B0604020202020204" pitchFamily="34" charset="0"/>
              <a:cs typeface="Arial" panose="020B0604020202020204" pitchFamily="34" charset="0"/>
            </a:endParaRPr>
          </a:p>
          <a:p>
            <a:pPr marL="0" indent="0" algn="just">
              <a:buNone/>
            </a:pPr>
            <a:r>
              <a:rPr lang="en-US" dirty="0">
                <a:latin typeface="Arial" panose="020B0604020202020204" pitchFamily="34" charset="0"/>
                <a:cs typeface="Arial" panose="020B0604020202020204" pitchFamily="34" charset="0"/>
              </a:rPr>
              <a:t>       </a:t>
            </a:r>
            <a:r>
              <a:rPr lang="lt-LT" dirty="0">
                <a:latin typeface="Arial" panose="020B0604020202020204" pitchFamily="34" charset="0"/>
                <a:cs typeface="Arial" panose="020B0604020202020204" pitchFamily="34" charset="0"/>
              </a:rPr>
              <a:t>Viena  vertus   K. Donelaičio  pradėta  literatūros  vaga  tebelieka  derlinga  iki  šiol  nes  kaip  tik nuo jo  prasideda  literatūrinė  mūsų  kultūros  gyvybė  kurios  formos  ima  vis aiškiau  tolti  nuo  teologinių  teisinių tekstų ir svarbiausia nuo tautosakos. Neteisinga įsigalėjusi nuomonė kad K. Donelaitis  tai  savotiška  „pagerinta“  liaudies poezija. K. Donelaitis  pirmasis mūsų rašytojas intelektualas sąmoningai naudojęsis lietuvių kalbos resursais ir sukūręs aukščiausios kokybės poeziją. Gal kiek provokuoju bet „Metai“ tai ne baudžiauninkams  skirtas  poetinis  ciklas  nes  jį  adekvačiai  tegali  suprasti  tik  tas  kas  išmano  ir antikinę poeziją  ir Švietimo epochos žanrinę specifiką ir liuteroniškąją teologiją. Tad šiandieniniai rašytojai turėtų nešiotis  K. Donelaičio  portretą  piniginėje   juk  jis  buvo  pirmasis  tikras  lietuvių  poetas  pirmasis talentas kuriam  pavyko  pajusti  lietuvių  poetinio  žodžio  gelmę  ir  pirmasis  mūzos  palytėtasis  kurio tariami žodžiai įgavo  savo  gyvybę  nebepaklusdami  racionaliai  intelekto  valiai.                (Pagal V. Šeferį)</a:t>
            </a:r>
            <a:endParaRPr lang="en-US" dirty="0">
              <a:latin typeface="Arial" panose="020B0604020202020204" pitchFamily="34" charset="0"/>
              <a:cs typeface="Arial" panose="020B0604020202020204" pitchFamily="34" charset="0"/>
            </a:endParaRPr>
          </a:p>
          <a:p>
            <a:pPr marL="0" indent="0">
              <a:buNone/>
            </a:pPr>
            <a:endParaRPr lang="en-US" dirty="0"/>
          </a:p>
        </p:txBody>
      </p:sp>
    </p:spTree>
    <p:extLst>
      <p:ext uri="{BB962C8B-B14F-4D97-AF65-F5344CB8AC3E}">
        <p14:creationId xmlns:p14="http://schemas.microsoft.com/office/powerpoint/2010/main" val="415382280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82379"/>
            <a:ext cx="10515600" cy="716691"/>
          </a:xfrm>
        </p:spPr>
        <p:txBody>
          <a:bodyPr/>
          <a:lstStyle/>
          <a:p>
            <a:r>
              <a:rPr lang="lt-LT" b="1" dirty="0">
                <a:latin typeface="Arial Black" panose="020B0A04020102020204" pitchFamily="34" charset="0"/>
              </a:rPr>
              <a:t>KALBOS DARBAI. TESTAI (3)</a:t>
            </a:r>
            <a:endParaRPr lang="en-US" dirty="0"/>
          </a:p>
        </p:txBody>
      </p:sp>
      <p:sp>
        <p:nvSpPr>
          <p:cNvPr id="3" name="Content Placeholder 2"/>
          <p:cNvSpPr>
            <a:spLocks noGrp="1"/>
          </p:cNvSpPr>
          <p:nvPr>
            <p:ph idx="1"/>
          </p:nvPr>
        </p:nvSpPr>
        <p:spPr>
          <a:xfrm>
            <a:off x="271849" y="906164"/>
            <a:ext cx="11081951" cy="5270801"/>
          </a:xfrm>
        </p:spPr>
        <p:txBody>
          <a:bodyPr/>
          <a:lstStyle/>
          <a:p>
            <a:pPr marL="0" indent="0">
              <a:buNone/>
            </a:pPr>
            <a:r>
              <a:rPr lang="lt-LT" b="1" dirty="0">
                <a:latin typeface="Arial" panose="020B0604020202020204" pitchFamily="34" charset="0"/>
                <a:cs typeface="Arial" panose="020B0604020202020204" pitchFamily="34" charset="0"/>
              </a:rPr>
              <a:t>3. Pažymėkite taisyklingus sakinius v, klaidas ištaisykite.</a:t>
            </a:r>
          </a:p>
          <a:p>
            <a:pPr marL="0" indent="0">
              <a:buNone/>
            </a:pPr>
            <a:endParaRPr lang="en-US" dirty="0"/>
          </a:p>
        </p:txBody>
      </p:sp>
      <p:graphicFrame>
        <p:nvGraphicFramePr>
          <p:cNvPr id="8" name="Table 7"/>
          <p:cNvGraphicFramePr>
            <a:graphicFrameLocks noGrp="1"/>
          </p:cNvGraphicFramePr>
          <p:nvPr>
            <p:extLst>
              <p:ext uri="{D42A27DB-BD31-4B8C-83A1-F6EECF244321}">
                <p14:modId xmlns:p14="http://schemas.microsoft.com/office/powerpoint/2010/main" val="1086918424"/>
              </p:ext>
            </p:extLst>
          </p:nvPr>
        </p:nvGraphicFramePr>
        <p:xfrm>
          <a:off x="477795" y="1647567"/>
          <a:ext cx="10387912" cy="4666275"/>
        </p:xfrm>
        <a:graphic>
          <a:graphicData uri="http://schemas.openxmlformats.org/drawingml/2006/table">
            <a:tbl>
              <a:tblPr firstRow="1" firstCol="1" bandRow="1">
                <a:tableStyleId>{22838BEF-8BB2-4498-84A7-C5851F593DF1}</a:tableStyleId>
              </a:tblPr>
              <a:tblGrid>
                <a:gridCol w="539279">
                  <a:extLst>
                    <a:ext uri="{9D8B030D-6E8A-4147-A177-3AD203B41FA5}">
                      <a16:colId xmlns:a16="http://schemas.microsoft.com/office/drawing/2014/main" val="20000"/>
                    </a:ext>
                  </a:extLst>
                </a:gridCol>
                <a:gridCol w="5886234">
                  <a:extLst>
                    <a:ext uri="{9D8B030D-6E8A-4147-A177-3AD203B41FA5}">
                      <a16:colId xmlns:a16="http://schemas.microsoft.com/office/drawing/2014/main" val="20001"/>
                    </a:ext>
                  </a:extLst>
                </a:gridCol>
                <a:gridCol w="733168">
                  <a:extLst>
                    <a:ext uri="{9D8B030D-6E8A-4147-A177-3AD203B41FA5}">
                      <a16:colId xmlns:a16="http://schemas.microsoft.com/office/drawing/2014/main" val="20002"/>
                    </a:ext>
                  </a:extLst>
                </a:gridCol>
                <a:gridCol w="3229231">
                  <a:extLst>
                    <a:ext uri="{9D8B030D-6E8A-4147-A177-3AD203B41FA5}">
                      <a16:colId xmlns:a16="http://schemas.microsoft.com/office/drawing/2014/main" val="20003"/>
                    </a:ext>
                  </a:extLst>
                </a:gridCol>
              </a:tblGrid>
              <a:tr h="823527">
                <a:tc>
                  <a:txBody>
                    <a:bodyPr/>
                    <a:lstStyle/>
                    <a:p>
                      <a:pPr>
                        <a:spcAft>
                          <a:spcPts val="0"/>
                        </a:spcAft>
                      </a:pPr>
                      <a:r>
                        <a:rPr lang="lt-LT" sz="1800" dirty="0">
                          <a:effectLst/>
                          <a:latin typeface="Arial" panose="020B0604020202020204" pitchFamily="34" charset="0"/>
                          <a:cs typeface="Arial" panose="020B0604020202020204" pitchFamily="34" charset="0"/>
                        </a:rPr>
                        <a:t>Eil.</a:t>
                      </a:r>
                      <a:endParaRPr lang="en-US" sz="1800" dirty="0">
                        <a:effectLst/>
                        <a:latin typeface="Arial" panose="020B0604020202020204" pitchFamily="34" charset="0"/>
                        <a:cs typeface="Arial" panose="020B0604020202020204" pitchFamily="34" charset="0"/>
                      </a:endParaRPr>
                    </a:p>
                    <a:p>
                      <a:pPr>
                        <a:spcAft>
                          <a:spcPts val="0"/>
                        </a:spcAft>
                      </a:pPr>
                      <a:r>
                        <a:rPr lang="lt-LT" sz="1800" dirty="0">
                          <a:effectLst/>
                          <a:latin typeface="Arial" panose="020B0604020202020204" pitchFamily="34" charset="0"/>
                          <a:cs typeface="Arial" panose="020B0604020202020204" pitchFamily="34" charset="0"/>
                        </a:rPr>
                        <a:t>Nr.</a:t>
                      </a:r>
                      <a:endParaRPr lang="en-US" sz="1800" b="1" dirty="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tc>
                <a:tc>
                  <a:txBody>
                    <a:bodyPr/>
                    <a:lstStyle/>
                    <a:p>
                      <a:pPr>
                        <a:spcAft>
                          <a:spcPts val="0"/>
                        </a:spcAft>
                        <a:tabLst>
                          <a:tab pos="1731645" algn="ctr"/>
                        </a:tabLst>
                      </a:pPr>
                      <a:r>
                        <a:rPr lang="lt-LT" sz="1800" dirty="0">
                          <a:effectLst/>
                          <a:latin typeface="Arial" panose="020B0604020202020204" pitchFamily="34" charset="0"/>
                          <a:cs typeface="Arial" panose="020B0604020202020204" pitchFamily="34" charset="0"/>
                        </a:rPr>
                        <a:t>Sakiniai	</a:t>
                      </a:r>
                      <a:endParaRPr lang="en-US" sz="1800" b="1" dirty="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tc>
                <a:tc>
                  <a:txBody>
                    <a:bodyPr/>
                    <a:lstStyle/>
                    <a:p>
                      <a:pPr>
                        <a:spcAft>
                          <a:spcPts val="0"/>
                        </a:spcAft>
                      </a:pPr>
                      <a:r>
                        <a:rPr lang="lt-LT" sz="1800">
                          <a:effectLst/>
                          <a:latin typeface="Arial" panose="020B0604020202020204" pitchFamily="34" charset="0"/>
                          <a:cs typeface="Arial" panose="020B0604020202020204" pitchFamily="34" charset="0"/>
                        </a:rPr>
                        <a:t>Taip</a:t>
                      </a:r>
                      <a:endParaRPr lang="en-US" sz="1800" b="1">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tc>
                <a:tc>
                  <a:txBody>
                    <a:bodyPr/>
                    <a:lstStyle/>
                    <a:p>
                      <a:pPr>
                        <a:spcAft>
                          <a:spcPts val="0"/>
                        </a:spcAft>
                      </a:pPr>
                      <a:r>
                        <a:rPr lang="lt-LT" sz="1800">
                          <a:effectLst/>
                          <a:latin typeface="Arial" panose="020B0604020202020204" pitchFamily="34" charset="0"/>
                          <a:cs typeface="Arial" panose="020B0604020202020204" pitchFamily="34" charset="0"/>
                        </a:rPr>
                        <a:t>Taisymas</a:t>
                      </a:r>
                      <a:endParaRPr lang="en-US" sz="1800" b="1">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tc>
                <a:extLst>
                  <a:ext uri="{0D108BD9-81ED-4DB2-BD59-A6C34878D82A}">
                    <a16:rowId xmlns:a16="http://schemas.microsoft.com/office/drawing/2014/main" val="10000"/>
                  </a:ext>
                </a:extLst>
              </a:tr>
              <a:tr h="543955">
                <a:tc>
                  <a:txBody>
                    <a:bodyPr/>
                    <a:lstStyle/>
                    <a:p>
                      <a:pPr>
                        <a:spcAft>
                          <a:spcPts val="0"/>
                        </a:spcAft>
                      </a:pPr>
                      <a:r>
                        <a:rPr lang="lt-LT" sz="1800">
                          <a:effectLst/>
                          <a:latin typeface="Arial" panose="020B0604020202020204" pitchFamily="34" charset="0"/>
                          <a:cs typeface="Arial" panose="020B0604020202020204" pitchFamily="34" charset="0"/>
                        </a:rPr>
                        <a:t>1.</a:t>
                      </a:r>
                      <a:endParaRPr lang="en-US" sz="1800" b="1">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tc>
                <a:tc>
                  <a:txBody>
                    <a:bodyPr/>
                    <a:lstStyle/>
                    <a:p>
                      <a:pPr>
                        <a:spcAft>
                          <a:spcPts val="0"/>
                        </a:spcAft>
                      </a:pPr>
                      <a:r>
                        <a:rPr lang="lt-LT" sz="1800" b="1" dirty="0">
                          <a:effectLst/>
                          <a:latin typeface="Arial" panose="020B0604020202020204" pitchFamily="34" charset="0"/>
                          <a:cs typeface="Arial" panose="020B0604020202020204" pitchFamily="34" charset="0"/>
                        </a:rPr>
                        <a:t>Kadangi mirtis visus sulygina, Hamletas sudvejoja, ar apskritai verta keršyti.</a:t>
                      </a:r>
                      <a:endParaRPr lang="en-US" sz="1800" b="1" dirty="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tc>
                <a:tc>
                  <a:txBody>
                    <a:bodyPr/>
                    <a:lstStyle/>
                    <a:p>
                      <a:pPr>
                        <a:spcAft>
                          <a:spcPts val="0"/>
                        </a:spcAft>
                      </a:pPr>
                      <a:r>
                        <a:rPr lang="lt-LT" sz="1800">
                          <a:effectLst/>
                          <a:latin typeface="Arial" panose="020B0604020202020204" pitchFamily="34" charset="0"/>
                          <a:cs typeface="Arial" panose="020B0604020202020204" pitchFamily="34" charset="0"/>
                        </a:rPr>
                        <a:t> </a:t>
                      </a:r>
                      <a:endParaRPr lang="en-US" sz="1800" b="1">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tc>
                <a:tc>
                  <a:txBody>
                    <a:bodyPr/>
                    <a:lstStyle/>
                    <a:p>
                      <a:pPr>
                        <a:spcAft>
                          <a:spcPts val="0"/>
                        </a:spcAft>
                      </a:pPr>
                      <a:r>
                        <a:rPr lang="lt-LT" sz="1800">
                          <a:effectLst/>
                          <a:latin typeface="Arial" panose="020B0604020202020204" pitchFamily="34" charset="0"/>
                          <a:cs typeface="Arial" panose="020B0604020202020204" pitchFamily="34" charset="0"/>
                        </a:rPr>
                        <a:t> </a:t>
                      </a:r>
                      <a:endParaRPr lang="en-US" sz="1800" b="1">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tc>
                <a:extLst>
                  <a:ext uri="{0D108BD9-81ED-4DB2-BD59-A6C34878D82A}">
                    <a16:rowId xmlns:a16="http://schemas.microsoft.com/office/drawing/2014/main" val="10001"/>
                  </a:ext>
                </a:extLst>
              </a:tr>
              <a:tr h="823527">
                <a:tc>
                  <a:txBody>
                    <a:bodyPr/>
                    <a:lstStyle/>
                    <a:p>
                      <a:pPr>
                        <a:spcAft>
                          <a:spcPts val="0"/>
                        </a:spcAft>
                      </a:pPr>
                      <a:r>
                        <a:rPr lang="lt-LT" sz="1800">
                          <a:effectLst/>
                          <a:latin typeface="Arial" panose="020B0604020202020204" pitchFamily="34" charset="0"/>
                          <a:cs typeface="Arial" panose="020B0604020202020204" pitchFamily="34" charset="0"/>
                        </a:rPr>
                        <a:t>2.</a:t>
                      </a:r>
                      <a:endParaRPr lang="en-US" sz="1800" b="1">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tc>
                <a:tc>
                  <a:txBody>
                    <a:bodyPr/>
                    <a:lstStyle/>
                    <a:p>
                      <a:pPr>
                        <a:spcAft>
                          <a:spcPts val="0"/>
                        </a:spcAft>
                      </a:pPr>
                      <a:r>
                        <a:rPr lang="lt-LT" sz="1800" b="1" dirty="0">
                          <a:effectLst/>
                          <a:latin typeface="Arial" panose="020B0604020202020204" pitchFamily="34" charset="0"/>
                          <a:cs typeface="Arial" panose="020B0604020202020204" pitchFamily="34" charset="0"/>
                        </a:rPr>
                        <a:t>Idant įtikinus motiną, Hamletas nebeapsimeta bepročiu, o taip pat išsako jai susikaupusius skaudžius kaltinimus.</a:t>
                      </a:r>
                      <a:endParaRPr lang="en-US" sz="1800" b="1" dirty="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tc>
                <a:tc>
                  <a:txBody>
                    <a:bodyPr/>
                    <a:lstStyle/>
                    <a:p>
                      <a:pPr>
                        <a:spcAft>
                          <a:spcPts val="0"/>
                        </a:spcAft>
                      </a:pPr>
                      <a:r>
                        <a:rPr lang="lt-LT" sz="1800">
                          <a:effectLst/>
                          <a:latin typeface="Arial" panose="020B0604020202020204" pitchFamily="34" charset="0"/>
                          <a:cs typeface="Arial" panose="020B0604020202020204" pitchFamily="34" charset="0"/>
                        </a:rPr>
                        <a:t> </a:t>
                      </a:r>
                      <a:endParaRPr lang="en-US" sz="1800" b="1">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tc>
                <a:tc>
                  <a:txBody>
                    <a:bodyPr/>
                    <a:lstStyle/>
                    <a:p>
                      <a:pPr>
                        <a:spcAft>
                          <a:spcPts val="0"/>
                        </a:spcAft>
                      </a:pPr>
                      <a:r>
                        <a:rPr lang="lt-LT" sz="1800" dirty="0">
                          <a:effectLst/>
                          <a:latin typeface="Arial" panose="020B0604020202020204" pitchFamily="34" charset="0"/>
                          <a:cs typeface="Arial" panose="020B0604020202020204" pitchFamily="34" charset="0"/>
                        </a:rPr>
                        <a:t> </a:t>
                      </a:r>
                      <a:endParaRPr lang="en-US" sz="1800" b="1" dirty="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tc>
                <a:extLst>
                  <a:ext uri="{0D108BD9-81ED-4DB2-BD59-A6C34878D82A}">
                    <a16:rowId xmlns:a16="http://schemas.microsoft.com/office/drawing/2014/main" val="10002"/>
                  </a:ext>
                </a:extLst>
              </a:tr>
              <a:tr h="823527">
                <a:tc>
                  <a:txBody>
                    <a:bodyPr/>
                    <a:lstStyle/>
                    <a:p>
                      <a:pPr>
                        <a:spcAft>
                          <a:spcPts val="0"/>
                        </a:spcAft>
                      </a:pPr>
                      <a:r>
                        <a:rPr lang="lt-LT" sz="1800">
                          <a:effectLst/>
                          <a:latin typeface="Arial" panose="020B0604020202020204" pitchFamily="34" charset="0"/>
                          <a:cs typeface="Arial" panose="020B0604020202020204" pitchFamily="34" charset="0"/>
                        </a:rPr>
                        <a:t>3.</a:t>
                      </a:r>
                      <a:endParaRPr lang="en-US" sz="1800" b="1">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tc>
                <a:tc>
                  <a:txBody>
                    <a:bodyPr/>
                    <a:lstStyle/>
                    <a:p>
                      <a:pPr>
                        <a:spcAft>
                          <a:spcPts val="0"/>
                        </a:spcAft>
                      </a:pPr>
                      <a:r>
                        <a:rPr lang="lt-LT" sz="1800" b="1" dirty="0">
                          <a:effectLst/>
                          <a:latin typeface="Arial" panose="020B0604020202020204" pitchFamily="34" charset="0"/>
                          <a:cs typeface="Arial" panose="020B0604020202020204" pitchFamily="34" charset="0"/>
                        </a:rPr>
                        <a:t>Perskaičius dramos finalą, priėjome išvados, kad pagrindiniui veikėjui neliko laiko rinktis, todėl jis nuduria Klaudijų.</a:t>
                      </a:r>
                      <a:endParaRPr lang="en-US" sz="1800" b="1" dirty="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tc>
                <a:tc>
                  <a:txBody>
                    <a:bodyPr/>
                    <a:lstStyle/>
                    <a:p>
                      <a:pPr>
                        <a:spcAft>
                          <a:spcPts val="0"/>
                        </a:spcAft>
                      </a:pPr>
                      <a:r>
                        <a:rPr lang="lt-LT" sz="1800" dirty="0">
                          <a:effectLst/>
                          <a:latin typeface="Arial" panose="020B0604020202020204" pitchFamily="34" charset="0"/>
                          <a:cs typeface="Arial" panose="020B0604020202020204" pitchFamily="34" charset="0"/>
                        </a:rPr>
                        <a:t> </a:t>
                      </a:r>
                      <a:endParaRPr lang="en-US" sz="1800" b="1" dirty="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tc>
                <a:tc>
                  <a:txBody>
                    <a:bodyPr/>
                    <a:lstStyle/>
                    <a:p>
                      <a:pPr>
                        <a:spcAft>
                          <a:spcPts val="0"/>
                        </a:spcAft>
                      </a:pPr>
                      <a:r>
                        <a:rPr lang="lt-LT" sz="1800" dirty="0">
                          <a:effectLst/>
                          <a:latin typeface="Arial" panose="020B0604020202020204" pitchFamily="34" charset="0"/>
                          <a:cs typeface="Arial" panose="020B0604020202020204" pitchFamily="34" charset="0"/>
                        </a:rPr>
                        <a:t> </a:t>
                      </a:r>
                      <a:endParaRPr lang="en-US" sz="1800" b="1" dirty="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tc>
                <a:extLst>
                  <a:ext uri="{0D108BD9-81ED-4DB2-BD59-A6C34878D82A}">
                    <a16:rowId xmlns:a16="http://schemas.microsoft.com/office/drawing/2014/main" val="10003"/>
                  </a:ext>
                </a:extLst>
              </a:tr>
              <a:tr h="823527">
                <a:tc>
                  <a:txBody>
                    <a:bodyPr/>
                    <a:lstStyle/>
                    <a:p>
                      <a:pPr>
                        <a:spcAft>
                          <a:spcPts val="0"/>
                        </a:spcAft>
                      </a:pPr>
                      <a:r>
                        <a:rPr lang="lt-LT" sz="1800">
                          <a:effectLst/>
                          <a:latin typeface="Arial" panose="020B0604020202020204" pitchFamily="34" charset="0"/>
                          <a:cs typeface="Arial" panose="020B0604020202020204" pitchFamily="34" charset="0"/>
                        </a:rPr>
                        <a:t>4.</a:t>
                      </a:r>
                      <a:endParaRPr lang="en-US" sz="1800" b="1">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tc>
                <a:tc>
                  <a:txBody>
                    <a:bodyPr/>
                    <a:lstStyle/>
                    <a:p>
                      <a:pPr>
                        <a:spcAft>
                          <a:spcPts val="0"/>
                        </a:spcAft>
                      </a:pPr>
                      <a:r>
                        <a:rPr lang="lt-LT" sz="1800" b="1" dirty="0">
                          <a:effectLst/>
                          <a:latin typeface="Arial" panose="020B0604020202020204" pitchFamily="34" charset="0"/>
                          <a:cs typeface="Arial" panose="020B0604020202020204" pitchFamily="34" charset="0"/>
                        </a:rPr>
                        <a:t>Tragedijoje „Karalius Lyras“ V. Šekspyras parodo, kaip valdžia apakina žmogų, kurią parašė po keletos metų.</a:t>
                      </a:r>
                      <a:endParaRPr lang="en-US" sz="1800" b="1" dirty="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tc>
                <a:tc>
                  <a:txBody>
                    <a:bodyPr/>
                    <a:lstStyle/>
                    <a:p>
                      <a:pPr>
                        <a:spcAft>
                          <a:spcPts val="0"/>
                        </a:spcAft>
                      </a:pPr>
                      <a:r>
                        <a:rPr lang="lt-LT" sz="1800" dirty="0">
                          <a:effectLst/>
                          <a:latin typeface="Arial" panose="020B0604020202020204" pitchFamily="34" charset="0"/>
                          <a:cs typeface="Arial" panose="020B0604020202020204" pitchFamily="34" charset="0"/>
                        </a:rPr>
                        <a:t> </a:t>
                      </a:r>
                      <a:endParaRPr lang="en-US" sz="1800" b="1" dirty="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tc>
                <a:tc>
                  <a:txBody>
                    <a:bodyPr/>
                    <a:lstStyle/>
                    <a:p>
                      <a:pPr>
                        <a:spcAft>
                          <a:spcPts val="0"/>
                        </a:spcAft>
                      </a:pPr>
                      <a:r>
                        <a:rPr lang="lt-LT" sz="1800" dirty="0">
                          <a:effectLst/>
                          <a:latin typeface="Arial" panose="020B0604020202020204" pitchFamily="34" charset="0"/>
                          <a:cs typeface="Arial" panose="020B0604020202020204" pitchFamily="34" charset="0"/>
                        </a:rPr>
                        <a:t> </a:t>
                      </a:r>
                      <a:endParaRPr lang="en-US" sz="1800" b="1" dirty="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tc>
                <a:extLst>
                  <a:ext uri="{0D108BD9-81ED-4DB2-BD59-A6C34878D82A}">
                    <a16:rowId xmlns:a16="http://schemas.microsoft.com/office/drawing/2014/main" val="10004"/>
                  </a:ext>
                </a:extLst>
              </a:tr>
              <a:tr h="823527">
                <a:tc>
                  <a:txBody>
                    <a:bodyPr/>
                    <a:lstStyle/>
                    <a:p>
                      <a:pPr>
                        <a:spcAft>
                          <a:spcPts val="0"/>
                        </a:spcAft>
                      </a:pPr>
                      <a:r>
                        <a:rPr lang="lt-LT" sz="1800">
                          <a:effectLst/>
                          <a:latin typeface="Arial" panose="020B0604020202020204" pitchFamily="34" charset="0"/>
                          <a:cs typeface="Arial" panose="020B0604020202020204" pitchFamily="34" charset="0"/>
                        </a:rPr>
                        <a:t>5.</a:t>
                      </a:r>
                      <a:endParaRPr lang="en-US" sz="1800" b="1">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tc>
                <a:tc>
                  <a:txBody>
                    <a:bodyPr/>
                    <a:lstStyle/>
                    <a:p>
                      <a:pPr>
                        <a:spcAft>
                          <a:spcPts val="0"/>
                        </a:spcAft>
                      </a:pPr>
                      <a:r>
                        <a:rPr lang="lt-LT" sz="1800" b="1" dirty="0">
                          <a:effectLst/>
                          <a:latin typeface="Arial" panose="020B0604020202020204" pitchFamily="34" charset="0"/>
                          <a:cs typeface="Arial" panose="020B0604020202020204" pitchFamily="34" charset="0"/>
                        </a:rPr>
                        <a:t>„Hamlete“ sutinkame titanišką asmenybę, vardan kilnaus tikslo aukojančią save.</a:t>
                      </a:r>
                      <a:endParaRPr lang="en-US" sz="1800" b="1" dirty="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tc>
                <a:tc>
                  <a:txBody>
                    <a:bodyPr/>
                    <a:lstStyle/>
                    <a:p>
                      <a:pPr>
                        <a:spcAft>
                          <a:spcPts val="0"/>
                        </a:spcAft>
                      </a:pPr>
                      <a:r>
                        <a:rPr lang="lt-LT" sz="1800" dirty="0">
                          <a:effectLst/>
                          <a:latin typeface="Arial" panose="020B0604020202020204" pitchFamily="34" charset="0"/>
                          <a:cs typeface="Arial" panose="020B0604020202020204" pitchFamily="34" charset="0"/>
                        </a:rPr>
                        <a:t> </a:t>
                      </a:r>
                      <a:endParaRPr lang="en-US" sz="1800" b="1" dirty="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tc>
                <a:tc>
                  <a:txBody>
                    <a:bodyPr/>
                    <a:lstStyle/>
                    <a:p>
                      <a:pPr>
                        <a:spcAft>
                          <a:spcPts val="0"/>
                        </a:spcAft>
                      </a:pPr>
                      <a:r>
                        <a:rPr lang="lt-LT" sz="1800" dirty="0">
                          <a:effectLst/>
                          <a:latin typeface="Arial" panose="020B0604020202020204" pitchFamily="34" charset="0"/>
                          <a:cs typeface="Arial" panose="020B0604020202020204" pitchFamily="34" charset="0"/>
                        </a:rPr>
                        <a:t> </a:t>
                      </a:r>
                      <a:endParaRPr lang="en-US" sz="1800" b="1" dirty="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tc>
                <a:extLst>
                  <a:ext uri="{0D108BD9-81ED-4DB2-BD59-A6C34878D82A}">
                    <a16:rowId xmlns:a16="http://schemas.microsoft.com/office/drawing/2014/main" val="10005"/>
                  </a:ext>
                </a:extLst>
              </a:tr>
            </a:tbl>
          </a:graphicData>
        </a:graphic>
      </p:graphicFrame>
    </p:spTree>
    <p:extLst>
      <p:ext uri="{BB962C8B-B14F-4D97-AF65-F5344CB8AC3E}">
        <p14:creationId xmlns:p14="http://schemas.microsoft.com/office/powerpoint/2010/main" val="101379481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107093"/>
            <a:ext cx="10515600" cy="766118"/>
          </a:xfrm>
        </p:spPr>
        <p:txBody>
          <a:bodyPr>
            <a:normAutofit/>
          </a:bodyPr>
          <a:lstStyle/>
          <a:p>
            <a:r>
              <a:rPr lang="lt-LT" sz="4000" dirty="0">
                <a:latin typeface="Arial Black" panose="020B0A04020102020204" pitchFamily="34" charset="0"/>
              </a:rPr>
              <a:t>KALBOS DARBAI. DIKTANTAS</a:t>
            </a:r>
            <a:endParaRPr lang="en-US" sz="4000" dirty="0">
              <a:latin typeface="Arial Black" panose="020B0A04020102020204" pitchFamily="34" charset="0"/>
            </a:endParaRPr>
          </a:p>
        </p:txBody>
      </p:sp>
      <p:sp>
        <p:nvSpPr>
          <p:cNvPr id="3" name="Content Placeholder 2"/>
          <p:cNvSpPr>
            <a:spLocks noGrp="1"/>
          </p:cNvSpPr>
          <p:nvPr>
            <p:ph idx="1"/>
          </p:nvPr>
        </p:nvSpPr>
        <p:spPr>
          <a:xfrm>
            <a:off x="304799" y="1054443"/>
            <a:ext cx="11409405" cy="5511113"/>
          </a:xfrm>
        </p:spPr>
        <p:txBody>
          <a:bodyPr>
            <a:normAutofit fontScale="70000" lnSpcReduction="20000"/>
          </a:bodyPr>
          <a:lstStyle/>
          <a:p>
            <a:pPr marL="0" indent="0" algn="just">
              <a:buNone/>
            </a:pPr>
            <a:r>
              <a:rPr lang="lt-LT" dirty="0">
                <a:latin typeface="Arial Black" panose="020B0A04020102020204" pitchFamily="34" charset="0"/>
              </a:rPr>
              <a:t>           Kartais naktį, kai pabundu iš įmygio, sugrįžta iš kaži kokios tolybės tas atsiminimas nelyg aidas, nuščiūva siela ir suklūsta apsalusi širdis.</a:t>
            </a:r>
          </a:p>
          <a:p>
            <a:pPr marL="0" indent="0" algn="just">
              <a:buNone/>
            </a:pPr>
            <a:r>
              <a:rPr lang="lt-LT" dirty="0">
                <a:latin typeface="Arial Black" panose="020B0A04020102020204" pitchFamily="34" charset="0"/>
              </a:rPr>
              <a:t>            Mažojoje Lietuvoje ruduo. Pro apdraskytų, šalnos pakąstų medžių lapus įspįsta lygumų upių vandenys. Pastorius ėjo takeliu iš klebonijos į ant kalvos dunksančią bažnyčią. Pro tuos medžius kilo į kalvą[,] palikęs dienos rūpesčius ir vargus. Ėjo mąstydamas apie savo būrus, kurių gyvenimas sukosi sunkiai[,] lyg ratas rudenio purvynuose, galbūt[,] dar galvojo apie paties rankų sodintą sodą, suręstą namą, gal netgi apie savo poemą. Prie šventoriaus vartelių, [–] patrešusių, surūdijusių, [–]  sustojo ir atsisuko – [:] ten juodavo mįslinga Romintės giria, virš slėnių ryškėjo Paukščių takas, šaleno. Jo akyse nyko tauta, spaudžiama didelės[,] gąsdinančios galybės, bet pastorius sodino sodą, guldė tobuląsias hegzametro eilutes paniekintųjų būrų kalba, nesivaikydamas pasaulio tuštybės ir madų.</a:t>
            </a:r>
          </a:p>
          <a:p>
            <a:pPr marL="0" indent="0" algn="just">
              <a:buNone/>
            </a:pPr>
            <a:r>
              <a:rPr lang="lt-LT" dirty="0">
                <a:latin typeface="Arial Black" panose="020B0A04020102020204" pitchFamily="34" charset="0"/>
              </a:rPr>
              <a:t>         Medis negali nueiti atsigerti vandens, [–] jis laukia žemėje tylėdamas. Aš kažkodėl vėlei prisimenu pastorių[,] ir ateina galvon mintis, kad ir baltų tauta[,] kaip tas atgrasios kaitros išsekintas džiūvančiom šaknim medis[,] tūkstančius metų stūkso šioje žemėje ir negali nueiti atsigerti. Sunkios, slegiančios tos mintys[,] ir taip norėtųsi turėti savo ramybės kalvą, norėtųsi turėti kalvą visai  baltų genčiai, į kurią jinai galėtų įkopti kas vakarą ir ramia sąžine peržvelgti savo dienos darbus. „Išvis geriausia, – sakė vienas vienuolis, – ramybė šiame skausmų kupiname pasaulyje.“ Ta ramybė man primena nepalaužiamą medžių, rymančių ir laukiančių lietaus, ryžtą. </a:t>
            </a:r>
            <a:r>
              <a:rPr lang="lt-LT" dirty="0" err="1">
                <a:latin typeface="Arial Black" panose="020B0A04020102020204" pitchFamily="34" charset="0"/>
              </a:rPr>
              <a:t>Ramyb</a:t>
            </a:r>
            <a:r>
              <a:rPr lang="en-US" dirty="0">
                <a:latin typeface="Arial Black" panose="020B0A04020102020204" pitchFamily="34" charset="0"/>
              </a:rPr>
              <a:t>ė</a:t>
            </a:r>
            <a:r>
              <a:rPr lang="lt-LT" dirty="0">
                <a:latin typeface="Arial Black" panose="020B0A04020102020204" pitchFamily="34" charset="0"/>
              </a:rPr>
              <a:t>, į kurią trupa kalavijo plienas. </a:t>
            </a:r>
            <a:r>
              <a:rPr lang="lt-LT" b="1" dirty="0">
                <a:latin typeface="Arial Black" panose="020B0A04020102020204" pitchFamily="34" charset="0"/>
              </a:rPr>
              <a:t>(23</a:t>
            </a:r>
            <a:r>
              <a:rPr lang="en-US" b="1" dirty="0">
                <a:latin typeface="Arial Black" panose="020B0A04020102020204" pitchFamily="34" charset="0"/>
              </a:rPr>
              <a:t>4</a:t>
            </a:r>
            <a:r>
              <a:rPr lang="lt-LT" b="1" dirty="0">
                <a:latin typeface="Arial Black" panose="020B0A04020102020204" pitchFamily="34" charset="0"/>
              </a:rPr>
              <a:t> ž.)                                             (Pagal A. Ramoną)</a:t>
            </a:r>
            <a:endParaRPr lang="en-US" dirty="0">
              <a:latin typeface="Arial Black" panose="020B0A04020102020204" pitchFamily="34" charset="0"/>
            </a:endParaRPr>
          </a:p>
        </p:txBody>
      </p:sp>
    </p:spTree>
    <p:extLst>
      <p:ext uri="{BB962C8B-B14F-4D97-AF65-F5344CB8AC3E}">
        <p14:creationId xmlns:p14="http://schemas.microsoft.com/office/powerpoint/2010/main" val="6646309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7177" y="148282"/>
            <a:ext cx="11673017" cy="1021492"/>
          </a:xfrm>
        </p:spPr>
        <p:txBody>
          <a:bodyPr>
            <a:normAutofit fontScale="90000"/>
          </a:bodyPr>
          <a:lstStyle/>
          <a:p>
            <a:br>
              <a:rPr lang="en-US" dirty="0"/>
            </a:br>
            <a:r>
              <a:rPr lang="lt-LT" b="1" dirty="0">
                <a:latin typeface="Arial Black" panose="020B0A04020102020204" pitchFamily="34" charset="0"/>
              </a:rPr>
              <a:t>Dalia Dilytė. </a:t>
            </a:r>
            <a:r>
              <a:rPr lang="lt-LT" b="1" i="1" dirty="0">
                <a:latin typeface="Arial Black" panose="020B0A04020102020204" pitchFamily="34" charset="0"/>
              </a:rPr>
              <a:t>Kristijonas Donelaitis – pasaulio literatūros klasikas</a:t>
            </a:r>
            <a:br>
              <a:rPr lang="en-US" dirty="0"/>
            </a:br>
            <a:endParaRPr lang="en-US" dirty="0">
              <a:latin typeface="Arial Black" panose="020B0A04020102020204" pitchFamily="34" charset="0"/>
            </a:endParaRPr>
          </a:p>
        </p:txBody>
      </p:sp>
      <p:sp>
        <p:nvSpPr>
          <p:cNvPr id="3" name="Content Placeholder 2"/>
          <p:cNvSpPr>
            <a:spLocks noGrp="1"/>
          </p:cNvSpPr>
          <p:nvPr>
            <p:ph idx="1"/>
          </p:nvPr>
        </p:nvSpPr>
        <p:spPr>
          <a:xfrm>
            <a:off x="387177" y="1169774"/>
            <a:ext cx="11359979" cy="5181599"/>
          </a:xfrm>
        </p:spPr>
        <p:txBody>
          <a:bodyPr>
            <a:normAutofit fontScale="85000" lnSpcReduction="10000"/>
          </a:bodyPr>
          <a:lstStyle/>
          <a:p>
            <a:pPr marL="0" indent="0" algn="just">
              <a:buNone/>
            </a:pPr>
            <a:r>
              <a:rPr lang="lt-LT" sz="2400" dirty="0">
                <a:latin typeface="Arial" panose="020B0604020202020204" pitchFamily="34" charset="0"/>
                <a:cs typeface="Arial" panose="020B0604020202020204" pitchFamily="34" charset="0"/>
              </a:rPr>
              <a:t>1.   Didžiausias K. Donelaičio nuopelnas yra tas, kad jis sukūrė ypatingą, dar niekur negirdėtą neregėtą epo rūšį, sudarančią didaktinio ir herojinio epų sintezę. Poetas nekartojo nei grynojo herojinio, nei grynojo didaktinio epo principų. Pasinaudodamas ir vieno, ir kito epo duotybėmis, sukūrė visiškai naujo žanro ir siužeto kūrinį. Tokio epo nebuvo antikoje. Nesekė mūsų poetas ir XVIII a. poemų tradicija. Iš didaktinio epo į „Metus“ atkeliavo pamokymų ir patarimų nuostata. Poetas pataria, ragina, moko nepamiršti protėvių nustatytų žemės ūkio taisyklių, dievotumo ir dorovinių normų tradicijų, neprarasti tautinio identiteto. Beje, didaktiškumas būdingas ir herojiniam epui. Iš herojinio epo Donelaičio nusižiūrėta veikėjų kategorija skatina su ja susijusio elemento – dialogo – atsiradimą. Poemoje nerandame personažų vidinių pokalbių su savimi, kalbėjimo savo širdžiai ar svarstymų mintyse. „Metuose“ vyrauja dialogai. Iš gražiai sudėtų, retorikos taisykles atitinkančių kalbų sudaryti „Metų“ veikėjų dialogai yra natūralus epinio kūrinio elementas. Dialogų gausa rodo, kad Donelaičiui labiausiai rūpėjo sukurti ne pavienių individų, o visos Vyžlaukio krašto lietuvių valstiečių bendruomenės, siejamos komunikacijos ir dialogiškumo santykių, vaizdą. Tuo tarpu poeto amžininkų Saint-Lambert’o, Bernis, Thomsono ir kitų poemose kalba tik autorius, personažų pokalbių ten nėra.</a:t>
            </a:r>
            <a:endParaRPr lang="en-US" sz="2400" dirty="0">
              <a:latin typeface="Arial" panose="020B0604020202020204" pitchFamily="34" charset="0"/>
              <a:cs typeface="Arial" panose="020B0604020202020204" pitchFamily="34" charset="0"/>
            </a:endParaRPr>
          </a:p>
          <a:p>
            <a:pPr marL="0" indent="0">
              <a:buNone/>
            </a:pPr>
            <a:r>
              <a:rPr lang="lt-LT" sz="2400" dirty="0">
                <a:latin typeface="Arial" panose="020B0604020202020204" pitchFamily="34" charset="0"/>
                <a:cs typeface="Arial" panose="020B0604020202020204" pitchFamily="34" charset="0"/>
              </a:rPr>
              <a:t>1. Nurodykite, kokio tikslo teksto autorė siekia 1 pastraipoje. (1 t.)</a:t>
            </a:r>
            <a:endParaRPr lang="en-US" sz="2400" dirty="0">
              <a:latin typeface="Arial" panose="020B0604020202020204" pitchFamily="34" charset="0"/>
              <a:cs typeface="Arial" panose="020B0604020202020204" pitchFamily="34" charset="0"/>
            </a:endParaRPr>
          </a:p>
          <a:p>
            <a:pPr marL="0" indent="0">
              <a:buNone/>
            </a:pPr>
            <a:r>
              <a:rPr lang="lt-LT" sz="2400" dirty="0">
                <a:latin typeface="Arial" panose="020B0604020202020204" pitchFamily="34" charset="0"/>
                <a:cs typeface="Arial" panose="020B0604020202020204" pitchFamily="34" charset="0"/>
              </a:rPr>
              <a:t>2. Kokius esminius poemos bruožus akcentuoja autorė? (2 t.)</a:t>
            </a:r>
          </a:p>
          <a:p>
            <a:pPr marL="0" indent="0">
              <a:buNone/>
            </a:pPr>
            <a:r>
              <a:rPr lang="lt-LT" sz="2400" dirty="0">
                <a:latin typeface="Arial" panose="020B0604020202020204" pitchFamily="34" charset="0"/>
                <a:cs typeface="Arial" panose="020B0604020202020204" pitchFamily="34" charset="0"/>
              </a:rPr>
              <a:t>3. Remdamiesi 1 pastraipa, paaiškinkite, ko, anot autorės, K. Donelaitis siekia, kurdamas gausius dialogus? (1 t.)</a:t>
            </a:r>
            <a:endParaRPr lang="en-US" sz="2400" dirty="0">
              <a:latin typeface="Arial" panose="020B0604020202020204" pitchFamily="34" charset="0"/>
              <a:cs typeface="Arial" panose="020B0604020202020204" pitchFamily="34" charset="0"/>
            </a:endParaRPr>
          </a:p>
          <a:p>
            <a:pPr marL="0" indent="0">
              <a:buNone/>
            </a:pPr>
            <a:endParaRPr lang="en-US" dirty="0"/>
          </a:p>
          <a:p>
            <a:pPr marL="0" indent="0">
              <a:buNone/>
            </a:pPr>
            <a:endParaRPr lang="en-US" dirty="0"/>
          </a:p>
        </p:txBody>
      </p:sp>
    </p:spTree>
    <p:extLst>
      <p:ext uri="{BB962C8B-B14F-4D97-AF65-F5344CB8AC3E}">
        <p14:creationId xmlns:p14="http://schemas.microsoft.com/office/powerpoint/2010/main" val="66807554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88324" y="365126"/>
            <a:ext cx="11681254" cy="590464"/>
          </a:xfrm>
        </p:spPr>
        <p:txBody>
          <a:bodyPr>
            <a:normAutofit fontScale="90000"/>
          </a:bodyPr>
          <a:lstStyle/>
          <a:p>
            <a:r>
              <a:rPr lang="lt-LT" dirty="0">
                <a:latin typeface="Arial Black" panose="020B0A04020102020204" pitchFamily="34" charset="0"/>
              </a:rPr>
              <a:t>APKLAUSA IŠ V. ŠEKSPYRO „HAMLETO“</a:t>
            </a:r>
            <a:endParaRPr lang="en-US" dirty="0">
              <a:latin typeface="Arial Black" panose="020B0A04020102020204" pitchFamily="34" charset="0"/>
            </a:endParaRPr>
          </a:p>
        </p:txBody>
      </p:sp>
      <p:sp>
        <p:nvSpPr>
          <p:cNvPr id="3" name="Content Placeholder 2"/>
          <p:cNvSpPr>
            <a:spLocks noGrp="1"/>
          </p:cNvSpPr>
          <p:nvPr>
            <p:ph idx="1"/>
          </p:nvPr>
        </p:nvSpPr>
        <p:spPr>
          <a:xfrm>
            <a:off x="486032" y="1136822"/>
            <a:ext cx="11310552" cy="5346356"/>
          </a:xfrm>
        </p:spPr>
        <p:txBody>
          <a:bodyPr>
            <a:normAutofit lnSpcReduction="10000"/>
          </a:bodyPr>
          <a:lstStyle/>
          <a:p>
            <a:pPr marL="0" indent="0">
              <a:buNone/>
            </a:pPr>
            <a:r>
              <a:rPr lang="lt-LT" sz="2400" dirty="0">
                <a:latin typeface="Arial" panose="020B0604020202020204" pitchFamily="34" charset="0"/>
                <a:cs typeface="Arial" panose="020B0604020202020204" pitchFamily="34" charset="0"/>
              </a:rPr>
              <a:t>1.1. Koks įvykis dramos pradžioje kelia nerimą? (1 taškas)</a:t>
            </a:r>
            <a:endParaRPr lang="en-US" sz="2400" dirty="0">
              <a:latin typeface="Arial" panose="020B0604020202020204" pitchFamily="34" charset="0"/>
              <a:cs typeface="Arial" panose="020B0604020202020204" pitchFamily="34" charset="0"/>
            </a:endParaRPr>
          </a:p>
          <a:p>
            <a:pPr marL="0" indent="0">
              <a:buNone/>
            </a:pPr>
            <a:r>
              <a:rPr lang="lt-LT" sz="2400" dirty="0">
                <a:latin typeface="Arial" panose="020B0604020202020204" pitchFamily="34" charset="0"/>
                <a:cs typeface="Arial" panose="020B0604020202020204" pitchFamily="34" charset="0"/>
              </a:rPr>
              <a:t>1.2. Kokiu palyginimu su Antikos istorija atskleidžiamas jo reikšmingumas? (1 taškas)</a:t>
            </a:r>
            <a:endParaRPr lang="en-US" sz="2400" dirty="0">
              <a:latin typeface="Arial" panose="020B0604020202020204" pitchFamily="34" charset="0"/>
              <a:cs typeface="Arial" panose="020B0604020202020204" pitchFamily="34" charset="0"/>
            </a:endParaRPr>
          </a:p>
          <a:p>
            <a:pPr marL="0" indent="0">
              <a:buNone/>
            </a:pPr>
            <a:r>
              <a:rPr lang="lt-LT" sz="2400" dirty="0">
                <a:latin typeface="Arial" panose="020B0604020202020204" pitchFamily="34" charset="0"/>
                <a:cs typeface="Arial" panose="020B0604020202020204" pitchFamily="34" charset="0"/>
              </a:rPr>
              <a:t>1.3. Kokie priešistorės  įvykiai svarbūs tragedijoje vaizduojamai istorijai? Kodėl? (3 taškai)</a:t>
            </a:r>
            <a:endParaRPr lang="en-US" sz="2400" dirty="0">
              <a:latin typeface="Arial" panose="020B0604020202020204" pitchFamily="34" charset="0"/>
              <a:cs typeface="Arial" panose="020B0604020202020204" pitchFamily="34" charset="0"/>
            </a:endParaRPr>
          </a:p>
          <a:p>
            <a:pPr marL="0" indent="0">
              <a:buNone/>
            </a:pPr>
            <a:r>
              <a:rPr lang="lt-LT" sz="2400" dirty="0">
                <a:latin typeface="Arial" panose="020B0604020202020204" pitchFamily="34" charset="0"/>
                <a:cs typeface="Arial" panose="020B0604020202020204" pitchFamily="34" charset="0"/>
              </a:rPr>
              <a:t>2. Kodėl Klaudijus neleidžia Hamletui išvykti? (2 taškai)</a:t>
            </a:r>
          </a:p>
          <a:p>
            <a:pPr marL="0" indent="0">
              <a:buNone/>
            </a:pPr>
            <a:r>
              <a:rPr lang="lt-LT" sz="2400" dirty="0">
                <a:latin typeface="Arial" panose="020B0604020202020204" pitchFamily="34" charset="0"/>
                <a:cs typeface="Arial" panose="020B0604020202020204" pitchFamily="34" charset="0"/>
              </a:rPr>
              <a:t>3. Kaip Hamleto tikslą nusako šmėkla ir kaip jį suvokia pats Hamletas? (2 taškai)</a:t>
            </a:r>
          </a:p>
          <a:p>
            <a:pPr marL="0" indent="0">
              <a:buNone/>
            </a:pPr>
            <a:r>
              <a:rPr lang="lt-LT" sz="2400" dirty="0">
                <a:latin typeface="Arial" panose="020B0604020202020204" pitchFamily="34" charset="0"/>
                <a:cs typeface="Arial" panose="020B0604020202020204" pitchFamily="34" charset="0"/>
              </a:rPr>
              <a:t>4. Kodėl Hamletas apsimeta bepročiu? (2 taškai)</a:t>
            </a:r>
          </a:p>
          <a:p>
            <a:pPr marL="0" indent="0">
              <a:buNone/>
            </a:pPr>
            <a:r>
              <a:rPr lang="lt-LT" sz="2400" dirty="0">
                <a:latin typeface="Arial" panose="020B0604020202020204" pitchFamily="34" charset="0"/>
                <a:cs typeface="Arial" panose="020B0604020202020204" pitchFamily="34" charset="0"/>
              </a:rPr>
              <a:t>5.1. Kokio tikslo siekia Klaudijus 2 veiksme? (1 taškas)</a:t>
            </a:r>
          </a:p>
          <a:p>
            <a:pPr marL="0" indent="0">
              <a:buNone/>
            </a:pPr>
            <a:r>
              <a:rPr lang="lt-LT" sz="2400" dirty="0">
                <a:latin typeface="Arial" panose="020B0604020202020204" pitchFamily="34" charset="0"/>
                <a:cs typeface="Arial" panose="020B0604020202020204" pitchFamily="34" charset="0"/>
              </a:rPr>
              <a:t>5.2. Kokius personažus jis pasitelkia šiam tikslui ir kodėl? (2 taškai)</a:t>
            </a:r>
          </a:p>
          <a:p>
            <a:pPr marL="0" indent="0">
              <a:buNone/>
            </a:pPr>
            <a:r>
              <a:rPr lang="lt-LT" sz="2400" dirty="0">
                <a:latin typeface="Arial" panose="020B0604020202020204" pitchFamily="34" charset="0"/>
                <a:cs typeface="Arial" panose="020B0604020202020204" pitchFamily="34" charset="0"/>
              </a:rPr>
              <a:t>&lt;...&gt;</a:t>
            </a:r>
            <a:endParaRPr lang="en-US" sz="2400" dirty="0">
              <a:latin typeface="Arial" panose="020B0604020202020204" pitchFamily="34" charset="0"/>
              <a:cs typeface="Arial" panose="020B0604020202020204" pitchFamily="34" charset="0"/>
            </a:endParaRPr>
          </a:p>
          <a:p>
            <a:pPr marL="0" indent="0">
              <a:buNone/>
            </a:pPr>
            <a:r>
              <a:rPr lang="lt-LT" sz="2400" dirty="0">
                <a:latin typeface="Arial" panose="020B0604020202020204" pitchFamily="34" charset="0"/>
                <a:cs typeface="Arial" panose="020B0604020202020204" pitchFamily="34" charset="0"/>
              </a:rPr>
              <a:t>13.4. Kuo Klaudijaus planas - spąstai Hamletui skiriasi nuo Hamleto spąstų karaliui? (2 taškai)</a:t>
            </a:r>
            <a:endParaRPr lang="en-US" sz="2400" dirty="0">
              <a:latin typeface="Arial" panose="020B0604020202020204" pitchFamily="34" charset="0"/>
              <a:cs typeface="Arial" panose="020B0604020202020204" pitchFamily="34" charset="0"/>
            </a:endParaRPr>
          </a:p>
          <a:p>
            <a:pPr marL="0" indent="0">
              <a:buNone/>
            </a:pPr>
            <a:endParaRPr lang="en-US" dirty="0"/>
          </a:p>
          <a:p>
            <a:pPr marL="0" indent="0">
              <a:buNone/>
            </a:pPr>
            <a:endParaRPr lang="en-US" dirty="0"/>
          </a:p>
          <a:p>
            <a:pPr marL="0" indent="0">
              <a:buNone/>
            </a:pPr>
            <a:endParaRPr lang="en-US" dirty="0"/>
          </a:p>
          <a:p>
            <a:pPr marL="0" indent="0">
              <a:buNone/>
            </a:pPr>
            <a:endParaRPr lang="en-US" dirty="0"/>
          </a:p>
        </p:txBody>
      </p:sp>
    </p:spTree>
    <p:extLst>
      <p:ext uri="{BB962C8B-B14F-4D97-AF65-F5344CB8AC3E}">
        <p14:creationId xmlns:p14="http://schemas.microsoft.com/office/powerpoint/2010/main" val="164371497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13038" y="348650"/>
            <a:ext cx="11353800" cy="1325563"/>
          </a:xfrm>
        </p:spPr>
        <p:txBody>
          <a:bodyPr>
            <a:normAutofit/>
          </a:bodyPr>
          <a:lstStyle/>
          <a:p>
            <a:r>
              <a:rPr lang="lt-LT" sz="4000" dirty="0">
                <a:latin typeface="Arial Black" panose="020B0A04020102020204" pitchFamily="34" charset="0"/>
              </a:rPr>
              <a:t>Rašinio planavimas – „išklotinė“ (1)</a:t>
            </a:r>
            <a:endParaRPr lang="en-US" sz="4000" dirty="0"/>
          </a:p>
        </p:txBody>
      </p:sp>
      <p:sp>
        <p:nvSpPr>
          <p:cNvPr id="3" name="Content Placeholder 2"/>
          <p:cNvSpPr>
            <a:spLocks noGrp="1"/>
          </p:cNvSpPr>
          <p:nvPr>
            <p:ph idx="1"/>
          </p:nvPr>
        </p:nvSpPr>
        <p:spPr>
          <a:xfrm>
            <a:off x="518984" y="1499286"/>
            <a:ext cx="10834816" cy="5016844"/>
          </a:xfrm>
        </p:spPr>
        <p:txBody>
          <a:bodyPr/>
          <a:lstStyle/>
          <a:p>
            <a:pPr marL="0" indent="0">
              <a:buNone/>
            </a:pPr>
            <a:r>
              <a:rPr lang="lt-LT" b="1" dirty="0">
                <a:latin typeface="Arial Black" panose="020B0A04020102020204" pitchFamily="34" charset="0"/>
                <a:cs typeface="Times New Roman" panose="02020603050405020304" pitchFamily="18" charset="0"/>
              </a:rPr>
              <a:t>Planavimas prasideda nuo temos išsiaiškinimo.</a:t>
            </a:r>
          </a:p>
          <a:p>
            <a:endParaRPr lang="lt-LT" b="1" dirty="0">
              <a:latin typeface="Times New Roman" panose="02020603050405020304" pitchFamily="18" charset="0"/>
              <a:cs typeface="Times New Roman" panose="02020603050405020304" pitchFamily="18" charset="0"/>
            </a:endParaRPr>
          </a:p>
          <a:p>
            <a:endParaRPr lang="lt-LT" b="1" dirty="0">
              <a:latin typeface="Times New Roman" panose="02020603050405020304" pitchFamily="18" charset="0"/>
              <a:cs typeface="Times New Roman" panose="02020603050405020304" pitchFamily="18" charset="0"/>
            </a:endParaRPr>
          </a:p>
          <a:p>
            <a:endParaRPr lang="lt-LT" b="1" dirty="0">
              <a:latin typeface="Times New Roman" panose="02020603050405020304" pitchFamily="18" charset="0"/>
              <a:cs typeface="Times New Roman" panose="02020603050405020304" pitchFamily="18" charset="0"/>
            </a:endParaRPr>
          </a:p>
          <a:p>
            <a:pPr marL="0" indent="0">
              <a:buNone/>
            </a:pPr>
            <a:endParaRPr lang="lt-LT" b="1" dirty="0">
              <a:latin typeface="Times New Roman" panose="02020603050405020304" pitchFamily="18" charset="0"/>
              <a:cs typeface="Times New Roman" panose="02020603050405020304" pitchFamily="18" charset="0"/>
            </a:endParaRPr>
          </a:p>
          <a:p>
            <a:pPr marL="0" indent="0" algn="ctr">
              <a:buNone/>
            </a:pPr>
            <a:r>
              <a:rPr lang="lt-LT" b="1" dirty="0">
                <a:latin typeface="Times New Roman" panose="02020603050405020304" pitchFamily="18" charset="0"/>
                <a:cs typeface="Times New Roman" panose="02020603050405020304" pitchFamily="18" charset="0"/>
              </a:rPr>
              <a:t>Meilės galia literatūroje</a:t>
            </a:r>
          </a:p>
          <a:p>
            <a:endParaRPr lang="en-US" dirty="0"/>
          </a:p>
        </p:txBody>
      </p:sp>
      <p:sp>
        <p:nvSpPr>
          <p:cNvPr id="4" name="Oval Callout 3"/>
          <p:cNvSpPr/>
          <p:nvPr/>
        </p:nvSpPr>
        <p:spPr>
          <a:xfrm>
            <a:off x="3904736" y="2889957"/>
            <a:ext cx="1371601" cy="612648"/>
          </a:xfrm>
          <a:prstGeom prst="wedgeEllipseCallout">
            <a:avLst>
              <a:gd name="adj1" fmla="val -1913"/>
              <a:gd name="adj2" fmla="val 162002"/>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lt-LT" dirty="0">
                <a:solidFill>
                  <a:schemeClr val="tx1"/>
                </a:solidFill>
              </a:rPr>
              <a:t>Aistrų pasaulis</a:t>
            </a:r>
            <a:endParaRPr lang="en-US" dirty="0">
              <a:solidFill>
                <a:schemeClr val="tx1"/>
              </a:solidFill>
            </a:endParaRPr>
          </a:p>
        </p:txBody>
      </p:sp>
      <p:sp>
        <p:nvSpPr>
          <p:cNvPr id="5" name="Oval Callout 4"/>
          <p:cNvSpPr/>
          <p:nvPr/>
        </p:nvSpPr>
        <p:spPr>
          <a:xfrm>
            <a:off x="2481650" y="2914112"/>
            <a:ext cx="1388076" cy="612648"/>
          </a:xfrm>
          <a:prstGeom prst="wedgeEllipseCallout">
            <a:avLst>
              <a:gd name="adj1" fmla="val 81554"/>
              <a:gd name="adj2" fmla="val 149901"/>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lt-LT" dirty="0">
                <a:solidFill>
                  <a:schemeClr val="tx1"/>
                </a:solidFill>
              </a:rPr>
              <a:t>Dvasinė</a:t>
            </a:r>
            <a:endParaRPr lang="en-US" dirty="0">
              <a:solidFill>
                <a:schemeClr val="tx1"/>
              </a:solidFill>
            </a:endParaRPr>
          </a:p>
        </p:txBody>
      </p:sp>
      <p:sp>
        <p:nvSpPr>
          <p:cNvPr id="7" name="Oval Callout 6"/>
          <p:cNvSpPr/>
          <p:nvPr/>
        </p:nvSpPr>
        <p:spPr>
          <a:xfrm>
            <a:off x="1186249" y="3526760"/>
            <a:ext cx="2104768" cy="824964"/>
          </a:xfrm>
          <a:prstGeom prst="wedgeEllipseCallout">
            <a:avLst>
              <a:gd name="adj1" fmla="val 87547"/>
              <a:gd name="adj2" fmla="val 26343"/>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lt-LT" dirty="0">
                <a:solidFill>
                  <a:schemeClr val="tx1"/>
                </a:solidFill>
              </a:rPr>
              <a:t>Prarasta/ neišsipildžiusi</a:t>
            </a:r>
            <a:endParaRPr lang="en-US" dirty="0">
              <a:solidFill>
                <a:schemeClr val="tx1"/>
              </a:solidFill>
            </a:endParaRPr>
          </a:p>
        </p:txBody>
      </p:sp>
      <p:sp>
        <p:nvSpPr>
          <p:cNvPr id="8" name="Oval Callout 7"/>
          <p:cNvSpPr/>
          <p:nvPr/>
        </p:nvSpPr>
        <p:spPr>
          <a:xfrm>
            <a:off x="1689785" y="4702007"/>
            <a:ext cx="1869990" cy="612648"/>
          </a:xfrm>
          <a:prstGeom prst="wedgeEllipseCallout">
            <a:avLst>
              <a:gd name="adj1" fmla="val 85933"/>
              <a:gd name="adj2" fmla="val -94822"/>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lt-LT" dirty="0">
                <a:solidFill>
                  <a:schemeClr val="tx1"/>
                </a:solidFill>
              </a:rPr>
              <a:t>Išsipildžiusi</a:t>
            </a:r>
            <a:endParaRPr lang="en-US" dirty="0">
              <a:solidFill>
                <a:schemeClr val="tx1"/>
              </a:solidFill>
            </a:endParaRPr>
          </a:p>
        </p:txBody>
      </p:sp>
      <p:sp>
        <p:nvSpPr>
          <p:cNvPr id="9" name="Oval Callout 8"/>
          <p:cNvSpPr/>
          <p:nvPr/>
        </p:nvSpPr>
        <p:spPr>
          <a:xfrm>
            <a:off x="3782453" y="5008331"/>
            <a:ext cx="1795335" cy="612648"/>
          </a:xfrm>
          <a:prstGeom prst="wedgeEllipseCallout">
            <a:avLst>
              <a:gd name="adj1" fmla="val 29384"/>
              <a:gd name="adj2" fmla="val -132471"/>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r>
              <a:rPr lang="lt-LT" dirty="0">
                <a:ln w="0"/>
                <a:solidFill>
                  <a:schemeClr val="tx1"/>
                </a:solidFill>
                <a:effectLst>
                  <a:outerShdw blurRad="38100" dist="19050" dir="2700000" algn="tl" rotWithShape="0">
                    <a:schemeClr val="dk1">
                      <a:alpha val="40000"/>
                    </a:schemeClr>
                  </a:outerShdw>
                </a:effectLst>
              </a:rPr>
              <a:t>Įprasminti gyvenimą</a:t>
            </a:r>
            <a:endParaRPr lang="en-US" dirty="0">
              <a:ln w="0"/>
              <a:solidFill>
                <a:schemeClr val="tx1"/>
              </a:solidFill>
              <a:effectLst>
                <a:outerShdw blurRad="38100" dist="19050" dir="2700000" algn="tl" rotWithShape="0">
                  <a:schemeClr val="dk1">
                    <a:alpha val="40000"/>
                  </a:schemeClr>
                </a:outerShdw>
              </a:effectLst>
            </a:endParaRPr>
          </a:p>
        </p:txBody>
      </p:sp>
      <p:sp>
        <p:nvSpPr>
          <p:cNvPr id="10" name="Oval Callout 9"/>
          <p:cNvSpPr/>
          <p:nvPr/>
        </p:nvSpPr>
        <p:spPr>
          <a:xfrm>
            <a:off x="5276337" y="3096869"/>
            <a:ext cx="1651685" cy="712060"/>
          </a:xfrm>
          <a:prstGeom prst="wedgeEllipseCallout">
            <a:avLst>
              <a:gd name="adj1" fmla="val -37463"/>
              <a:gd name="adj2" fmla="val 103148"/>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r>
              <a:rPr lang="lt-LT" dirty="0">
                <a:ln w="0"/>
                <a:solidFill>
                  <a:schemeClr val="tx1"/>
                </a:solidFill>
                <a:effectLst>
                  <a:outerShdw blurRad="38100" dist="19050" dir="2700000" algn="tl" rotWithShape="0">
                    <a:schemeClr val="dk1">
                      <a:alpha val="40000"/>
                    </a:schemeClr>
                  </a:outerShdw>
                </a:effectLst>
              </a:rPr>
              <a:t>Pražūtinga</a:t>
            </a:r>
            <a:endParaRPr lang="en-US" dirty="0">
              <a:ln w="0"/>
              <a:solidFill>
                <a:schemeClr val="tx1"/>
              </a:solidFill>
              <a:effectLst>
                <a:outerShdw blurRad="38100" dist="19050" dir="2700000" algn="tl" rotWithShape="0">
                  <a:schemeClr val="dk1">
                    <a:alpha val="40000"/>
                  </a:schemeClr>
                </a:outerShdw>
              </a:effectLst>
            </a:endParaRPr>
          </a:p>
        </p:txBody>
      </p:sp>
      <p:sp>
        <p:nvSpPr>
          <p:cNvPr id="11" name="Oval Callout 10"/>
          <p:cNvSpPr/>
          <p:nvPr/>
        </p:nvSpPr>
        <p:spPr>
          <a:xfrm>
            <a:off x="7103075" y="2762529"/>
            <a:ext cx="1771135" cy="612648"/>
          </a:xfrm>
          <a:prstGeom prst="wedgeEllipseCallout">
            <a:avLst>
              <a:gd name="adj1" fmla="val -70596"/>
              <a:gd name="adj2" fmla="val 178138"/>
            </a:avLst>
          </a:prstGeom>
        </p:spPr>
        <p:style>
          <a:lnRef idx="1">
            <a:schemeClr val="accent6"/>
          </a:lnRef>
          <a:fillRef idx="2">
            <a:schemeClr val="accent6"/>
          </a:fillRef>
          <a:effectRef idx="1">
            <a:schemeClr val="accent6"/>
          </a:effectRef>
          <a:fontRef idx="minor">
            <a:schemeClr val="dk1"/>
          </a:fontRef>
        </p:style>
        <p:txBody>
          <a:bodyPr rtlCol="0" anchor="ctr"/>
          <a:lstStyle/>
          <a:p>
            <a:r>
              <a:rPr lang="lt-LT" dirty="0">
                <a:ln w="0"/>
                <a:solidFill>
                  <a:schemeClr val="tx1"/>
                </a:solidFill>
                <a:effectLst>
                  <a:outerShdw blurRad="38100" dist="19050" dir="2700000" algn="tl" rotWithShape="0">
                    <a:schemeClr val="dk1">
                      <a:alpha val="40000"/>
                    </a:schemeClr>
                  </a:outerShdw>
                </a:effectLst>
              </a:rPr>
              <a:t>Vaižgantas</a:t>
            </a:r>
            <a:endParaRPr lang="en-US" dirty="0">
              <a:ln w="0"/>
              <a:solidFill>
                <a:schemeClr val="tx1"/>
              </a:solidFill>
              <a:effectLst>
                <a:outerShdw blurRad="38100" dist="19050" dir="2700000" algn="tl" rotWithShape="0">
                  <a:schemeClr val="dk1">
                    <a:alpha val="40000"/>
                  </a:schemeClr>
                </a:outerShdw>
              </a:effectLst>
            </a:endParaRPr>
          </a:p>
        </p:txBody>
      </p:sp>
      <p:sp>
        <p:nvSpPr>
          <p:cNvPr id="12" name="Oval Callout 11"/>
          <p:cNvSpPr/>
          <p:nvPr/>
        </p:nvSpPr>
        <p:spPr>
          <a:xfrm>
            <a:off x="9143615" y="4768151"/>
            <a:ext cx="1577803" cy="612648"/>
          </a:xfrm>
          <a:prstGeom prst="wedgeEllipseCallout">
            <a:avLst>
              <a:gd name="adj1" fmla="val -141116"/>
              <a:gd name="adj2" fmla="val -119025"/>
            </a:avLst>
          </a:prstGeom>
        </p:spPr>
        <p:style>
          <a:lnRef idx="1">
            <a:schemeClr val="accent6"/>
          </a:lnRef>
          <a:fillRef idx="2">
            <a:schemeClr val="accent6"/>
          </a:fillRef>
          <a:effectRef idx="1">
            <a:schemeClr val="accent6"/>
          </a:effectRef>
          <a:fontRef idx="minor">
            <a:schemeClr val="dk1"/>
          </a:fontRef>
        </p:style>
        <p:txBody>
          <a:bodyPr rtlCol="0" anchor="ctr"/>
          <a:lstStyle/>
          <a:p>
            <a:pPr algn="ctr"/>
            <a:r>
              <a:rPr lang="lt-LT" dirty="0"/>
              <a:t>J. Savickis</a:t>
            </a:r>
            <a:endParaRPr lang="en-US" dirty="0"/>
          </a:p>
        </p:txBody>
      </p:sp>
      <p:sp>
        <p:nvSpPr>
          <p:cNvPr id="13" name="Oval Callout 12"/>
          <p:cNvSpPr/>
          <p:nvPr/>
        </p:nvSpPr>
        <p:spPr>
          <a:xfrm>
            <a:off x="6452542" y="4957119"/>
            <a:ext cx="1422828" cy="612648"/>
          </a:xfrm>
          <a:prstGeom prst="wedgeEllipseCallout">
            <a:avLst>
              <a:gd name="adj1" fmla="val -93565"/>
              <a:gd name="adj2" fmla="val -128437"/>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r>
              <a:rPr lang="lt-LT" dirty="0">
                <a:ln w="0"/>
                <a:solidFill>
                  <a:schemeClr val="tx1"/>
                </a:solidFill>
                <a:effectLst>
                  <a:outerShdw blurRad="38100" dist="19050" dir="2700000" algn="tl" rotWithShape="0">
                    <a:schemeClr val="dk1">
                      <a:alpha val="40000"/>
                    </a:schemeClr>
                  </a:outerShdw>
                </a:effectLst>
              </a:rPr>
              <a:t>Skatina</a:t>
            </a:r>
            <a:r>
              <a:rPr lang="lt-LT" dirty="0"/>
              <a:t> </a:t>
            </a:r>
            <a:r>
              <a:rPr lang="lt-LT" dirty="0">
                <a:ln w="0"/>
                <a:solidFill>
                  <a:schemeClr val="tx1"/>
                </a:solidFill>
                <a:effectLst>
                  <a:outerShdw blurRad="38100" dist="19050" dir="2700000" algn="tl" rotWithShape="0">
                    <a:schemeClr val="dk1">
                      <a:alpha val="40000"/>
                    </a:schemeClr>
                  </a:outerShdw>
                </a:effectLst>
              </a:rPr>
              <a:t>aukotis</a:t>
            </a:r>
            <a:endParaRPr lang="en-US" dirty="0"/>
          </a:p>
        </p:txBody>
      </p:sp>
      <p:sp>
        <p:nvSpPr>
          <p:cNvPr id="14" name="Oval Callout 13"/>
          <p:cNvSpPr/>
          <p:nvPr/>
        </p:nvSpPr>
        <p:spPr>
          <a:xfrm>
            <a:off x="8927756" y="4061426"/>
            <a:ext cx="1259360" cy="612648"/>
          </a:xfrm>
          <a:prstGeom prst="wedgeEllipseCallout">
            <a:avLst>
              <a:gd name="adj1" fmla="val -146426"/>
              <a:gd name="adj2" fmla="val -20867"/>
            </a:avLst>
          </a:prstGeom>
        </p:spPr>
        <p:style>
          <a:lnRef idx="1">
            <a:schemeClr val="accent6"/>
          </a:lnRef>
          <a:fillRef idx="2">
            <a:schemeClr val="accent6"/>
          </a:fillRef>
          <a:effectRef idx="1">
            <a:schemeClr val="accent6"/>
          </a:effectRef>
          <a:fontRef idx="minor">
            <a:schemeClr val="dk1"/>
          </a:fontRef>
        </p:style>
        <p:txBody>
          <a:bodyPr rtlCol="0" anchor="ctr"/>
          <a:lstStyle/>
          <a:p>
            <a:pPr algn="ctr"/>
            <a:r>
              <a:rPr lang="lt-LT" dirty="0"/>
              <a:t>Putinas</a:t>
            </a:r>
            <a:endParaRPr lang="en-US" dirty="0"/>
          </a:p>
        </p:txBody>
      </p:sp>
      <p:sp>
        <p:nvSpPr>
          <p:cNvPr id="16" name="Oval Callout 15"/>
          <p:cNvSpPr/>
          <p:nvPr/>
        </p:nvSpPr>
        <p:spPr>
          <a:xfrm>
            <a:off x="5275822" y="5631719"/>
            <a:ext cx="1519879" cy="612648"/>
          </a:xfrm>
          <a:prstGeom prst="wedgeEllipseCallout">
            <a:avLst>
              <a:gd name="adj1" fmla="val -19695"/>
              <a:gd name="adj2" fmla="val -245419"/>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r>
              <a:rPr lang="lt-LT" dirty="0">
                <a:ln w="0"/>
                <a:solidFill>
                  <a:schemeClr val="tx1"/>
                </a:solidFill>
                <a:effectLst>
                  <a:outerShdw blurRad="38100" dist="19050" dir="2700000" algn="tl" rotWithShape="0">
                    <a:schemeClr val="dk1">
                      <a:alpha val="40000"/>
                    </a:schemeClr>
                  </a:outerShdw>
                </a:effectLst>
              </a:rPr>
              <a:t>Teikti įkvėpimą</a:t>
            </a:r>
            <a:endParaRPr lang="en-US" dirty="0">
              <a:ln w="0"/>
              <a:solidFill>
                <a:schemeClr val="tx1"/>
              </a:solidFill>
              <a:effectLst>
                <a:outerShdw blurRad="38100" dist="19050" dir="2700000" algn="tl" rotWithShape="0">
                  <a:schemeClr val="dk1">
                    <a:alpha val="40000"/>
                  </a:schemeClr>
                </a:outerShdw>
              </a:effectLst>
            </a:endParaRPr>
          </a:p>
        </p:txBody>
      </p:sp>
      <p:sp>
        <p:nvSpPr>
          <p:cNvPr id="18" name="Oval Callout 17"/>
          <p:cNvSpPr/>
          <p:nvPr/>
        </p:nvSpPr>
        <p:spPr>
          <a:xfrm>
            <a:off x="8476735" y="3334607"/>
            <a:ext cx="1351007" cy="612648"/>
          </a:xfrm>
          <a:prstGeom prst="wedgeEllipseCallout">
            <a:avLst>
              <a:gd name="adj1" fmla="val -119422"/>
              <a:gd name="adj2" fmla="val 88048"/>
            </a:avLst>
          </a:prstGeom>
        </p:spPr>
        <p:style>
          <a:lnRef idx="1">
            <a:schemeClr val="accent6"/>
          </a:lnRef>
          <a:fillRef idx="2">
            <a:schemeClr val="accent6"/>
          </a:fillRef>
          <a:effectRef idx="1">
            <a:schemeClr val="accent6"/>
          </a:effectRef>
          <a:fontRef idx="minor">
            <a:schemeClr val="dk1"/>
          </a:fontRef>
        </p:style>
        <p:txBody>
          <a:bodyPr rtlCol="0" anchor="ctr"/>
          <a:lstStyle/>
          <a:p>
            <a:pPr algn="ctr"/>
            <a:r>
              <a:rPr lang="lt-LT" dirty="0"/>
              <a:t>V. Krėvė</a:t>
            </a:r>
            <a:endParaRPr lang="en-US" dirty="0"/>
          </a:p>
        </p:txBody>
      </p:sp>
      <p:sp>
        <p:nvSpPr>
          <p:cNvPr id="19" name="Oval Callout 18"/>
          <p:cNvSpPr/>
          <p:nvPr/>
        </p:nvSpPr>
        <p:spPr>
          <a:xfrm>
            <a:off x="8969461" y="5448433"/>
            <a:ext cx="1716561" cy="612648"/>
          </a:xfrm>
          <a:prstGeom prst="wedgeEllipseCallout">
            <a:avLst>
              <a:gd name="adj1" fmla="val -120471"/>
              <a:gd name="adj2" fmla="val -217183"/>
            </a:avLst>
          </a:prstGeom>
        </p:spPr>
        <p:style>
          <a:lnRef idx="1">
            <a:schemeClr val="accent6"/>
          </a:lnRef>
          <a:fillRef idx="2">
            <a:schemeClr val="accent6"/>
          </a:fillRef>
          <a:effectRef idx="1">
            <a:schemeClr val="accent6"/>
          </a:effectRef>
          <a:fontRef idx="minor">
            <a:schemeClr val="dk1"/>
          </a:fontRef>
        </p:style>
        <p:txBody>
          <a:bodyPr rtlCol="0" anchor="ctr"/>
          <a:lstStyle/>
          <a:p>
            <a:pPr algn="ctr"/>
            <a:r>
              <a:rPr lang="lt-LT" dirty="0"/>
              <a:t>J. Kunčinas</a:t>
            </a:r>
            <a:endParaRPr lang="en-US" dirty="0"/>
          </a:p>
        </p:txBody>
      </p:sp>
      <p:sp>
        <p:nvSpPr>
          <p:cNvPr id="20" name="Oval Callout 19"/>
          <p:cNvSpPr/>
          <p:nvPr/>
        </p:nvSpPr>
        <p:spPr>
          <a:xfrm>
            <a:off x="9316994" y="2537254"/>
            <a:ext cx="1548714" cy="612648"/>
          </a:xfrm>
          <a:prstGeom prst="wedgeEllipseCallout">
            <a:avLst>
              <a:gd name="adj1" fmla="val -202402"/>
              <a:gd name="adj2" fmla="val 221167"/>
            </a:avLst>
          </a:prstGeom>
        </p:spPr>
        <p:style>
          <a:lnRef idx="1">
            <a:schemeClr val="accent6"/>
          </a:lnRef>
          <a:fillRef idx="2">
            <a:schemeClr val="accent6"/>
          </a:fillRef>
          <a:effectRef idx="1">
            <a:schemeClr val="accent6"/>
          </a:effectRef>
          <a:fontRef idx="minor">
            <a:schemeClr val="dk1"/>
          </a:fontRef>
        </p:style>
        <p:txBody>
          <a:bodyPr rtlCol="0" anchor="ctr"/>
          <a:lstStyle/>
          <a:p>
            <a:pPr algn="ctr"/>
            <a:r>
              <a:rPr lang="lt-LT" dirty="0">
                <a:ln w="0"/>
                <a:solidFill>
                  <a:schemeClr val="tx1"/>
                </a:solidFill>
                <a:effectLst>
                  <a:outerShdw blurRad="38100" dist="19050" dir="2700000" algn="tl" rotWithShape="0">
                    <a:schemeClr val="dk1">
                      <a:alpha val="40000"/>
                    </a:schemeClr>
                  </a:outerShdw>
                </a:effectLst>
              </a:rPr>
              <a:t>A. Škėma</a:t>
            </a:r>
            <a:endParaRPr lang="en-US" dirty="0">
              <a:ln w="0"/>
              <a:solidFill>
                <a:schemeClr val="tx1"/>
              </a:solidFill>
              <a:effectLst>
                <a:outerShdw blurRad="38100" dist="19050" dir="2700000" algn="tl" rotWithShape="0">
                  <a:schemeClr val="dk1">
                    <a:alpha val="40000"/>
                  </a:schemeClr>
                </a:outerShdw>
              </a:effectLst>
            </a:endParaRPr>
          </a:p>
        </p:txBody>
      </p:sp>
      <p:sp>
        <p:nvSpPr>
          <p:cNvPr id="21" name="Oval Callout 20"/>
          <p:cNvSpPr/>
          <p:nvPr/>
        </p:nvSpPr>
        <p:spPr>
          <a:xfrm>
            <a:off x="7303871" y="5693235"/>
            <a:ext cx="1867932" cy="770676"/>
          </a:xfrm>
          <a:prstGeom prst="wedgeEllipseCallout">
            <a:avLst>
              <a:gd name="adj1" fmla="val -30769"/>
              <a:gd name="adj2" fmla="val -215038"/>
            </a:avLst>
          </a:prstGeom>
        </p:spPr>
        <p:style>
          <a:lnRef idx="1">
            <a:schemeClr val="accent6"/>
          </a:lnRef>
          <a:fillRef idx="2">
            <a:schemeClr val="accent6"/>
          </a:fillRef>
          <a:effectRef idx="1">
            <a:schemeClr val="accent6"/>
          </a:effectRef>
          <a:fontRef idx="minor">
            <a:schemeClr val="dk1"/>
          </a:fontRef>
        </p:style>
        <p:txBody>
          <a:bodyPr rtlCol="0" anchor="ctr"/>
          <a:lstStyle/>
          <a:p>
            <a:pPr algn="ctr"/>
            <a:r>
              <a:rPr lang="lt-LT" dirty="0"/>
              <a:t>J. Vaičiūnaitė</a:t>
            </a:r>
            <a:endParaRPr lang="en-US" dirty="0"/>
          </a:p>
        </p:txBody>
      </p:sp>
      <p:sp>
        <p:nvSpPr>
          <p:cNvPr id="22" name="Oval Callout 21"/>
          <p:cNvSpPr/>
          <p:nvPr/>
        </p:nvSpPr>
        <p:spPr>
          <a:xfrm>
            <a:off x="10033687" y="3600279"/>
            <a:ext cx="1762897" cy="612648"/>
          </a:xfrm>
          <a:prstGeom prst="wedgeEllipseCallout">
            <a:avLst>
              <a:gd name="adj1" fmla="val -182423"/>
              <a:gd name="adj2" fmla="val 49055"/>
            </a:avLst>
          </a:prstGeom>
        </p:spPr>
        <p:style>
          <a:lnRef idx="1">
            <a:schemeClr val="accent6"/>
          </a:lnRef>
          <a:fillRef idx="2">
            <a:schemeClr val="accent6"/>
          </a:fillRef>
          <a:effectRef idx="1">
            <a:schemeClr val="accent6"/>
          </a:effectRef>
          <a:fontRef idx="minor">
            <a:schemeClr val="dk1"/>
          </a:fontRef>
        </p:style>
        <p:txBody>
          <a:bodyPr rtlCol="0" anchor="ctr"/>
          <a:lstStyle/>
          <a:p>
            <a:pPr algn="ctr"/>
            <a:r>
              <a:rPr lang="lt-LT" dirty="0"/>
              <a:t>H. Radauskas</a:t>
            </a:r>
            <a:endParaRPr lang="en-US" dirty="0"/>
          </a:p>
        </p:txBody>
      </p:sp>
    </p:spTree>
    <p:extLst>
      <p:ext uri="{BB962C8B-B14F-4D97-AF65-F5344CB8AC3E}">
        <p14:creationId xmlns:p14="http://schemas.microsoft.com/office/powerpoint/2010/main" val="140715066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lt-LT" dirty="0">
                <a:latin typeface="Arial Black" panose="020B0A04020102020204" pitchFamily="34" charset="0"/>
              </a:rPr>
              <a:t>Rašinio planavimas – „išklotinė“ (2)</a:t>
            </a:r>
            <a:endParaRPr lang="en-US" dirty="0"/>
          </a:p>
        </p:txBody>
      </p:sp>
      <p:sp>
        <p:nvSpPr>
          <p:cNvPr id="3" name="Content Placeholder 2"/>
          <p:cNvSpPr>
            <a:spLocks noGrp="1"/>
          </p:cNvSpPr>
          <p:nvPr>
            <p:ph idx="1"/>
          </p:nvPr>
        </p:nvSpPr>
        <p:spPr/>
        <p:txBody>
          <a:bodyPr/>
          <a:lstStyle/>
          <a:p>
            <a:r>
              <a:rPr lang="lt-LT" b="1" dirty="0">
                <a:latin typeface="Times New Roman" panose="02020603050405020304" pitchFamily="18" charset="0"/>
                <a:cs typeface="Times New Roman" panose="02020603050405020304" pitchFamily="18" charset="0"/>
              </a:rPr>
              <a:t>Svarbiausia  - išmokti formuluoti tezę / pagrindinę mintį, susijusią su tema.</a:t>
            </a:r>
          </a:p>
          <a:p>
            <a:r>
              <a:rPr lang="lt-LT" b="1" dirty="0">
                <a:latin typeface="Times New Roman" panose="02020603050405020304" pitchFamily="18" charset="0"/>
                <a:cs typeface="Times New Roman" panose="02020603050405020304" pitchFamily="18" charset="0"/>
              </a:rPr>
              <a:t>Patartina pažaisti „minčių lietų“ – susirašyti visus galimus atsakymus į temos klausimą, tada atsirinkti tuos aspektus, kuriuos geriausiai galima pagrįsti.</a:t>
            </a:r>
          </a:p>
          <a:p>
            <a:r>
              <a:rPr lang="lt-LT" b="1" dirty="0">
                <a:latin typeface="Times New Roman" panose="02020603050405020304" pitchFamily="18" charset="0"/>
                <a:cs typeface="Times New Roman" panose="02020603050405020304" pitchFamily="18" charset="0"/>
              </a:rPr>
              <a:t>Suformulavus aiškius aspektus, numatyti kūrinius / argumentus, ypač dabar, kai galima remtis visais privalomais autoriais.</a:t>
            </a:r>
          </a:p>
          <a:p>
            <a:pPr marL="0" indent="0">
              <a:buNone/>
            </a:pPr>
            <a:r>
              <a:rPr lang="lt-LT" b="1" dirty="0">
                <a:latin typeface="Times New Roman" panose="02020603050405020304" pitchFamily="18" charset="0"/>
                <a:cs typeface="Times New Roman" panose="02020603050405020304" pitchFamily="18" charset="0"/>
              </a:rPr>
              <a:t> </a:t>
            </a:r>
          </a:p>
          <a:p>
            <a:endParaRPr lang="lt-LT" b="1" dirty="0">
              <a:latin typeface="Times New Roman" panose="02020603050405020304" pitchFamily="18" charset="0"/>
              <a:cs typeface="Times New Roman" panose="02020603050405020304" pitchFamily="18" charset="0"/>
            </a:endParaRPr>
          </a:p>
          <a:p>
            <a:pPr marL="0" indent="0">
              <a:buNone/>
            </a:pPr>
            <a:endParaRPr lang="lt-LT" b="1" dirty="0">
              <a:latin typeface="Times New Roman" panose="02020603050405020304" pitchFamily="18" charset="0"/>
              <a:cs typeface="Times New Roman" panose="02020603050405020304" pitchFamily="18" charset="0"/>
            </a:endParaRPr>
          </a:p>
          <a:p>
            <a:endParaRPr lang="en-US" dirty="0"/>
          </a:p>
        </p:txBody>
      </p:sp>
    </p:spTree>
    <p:extLst>
      <p:ext uri="{BB962C8B-B14F-4D97-AF65-F5344CB8AC3E}">
        <p14:creationId xmlns:p14="http://schemas.microsoft.com/office/powerpoint/2010/main" val="154011580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6"/>
            <a:ext cx="10515600" cy="919978"/>
          </a:xfrm>
        </p:spPr>
        <p:txBody>
          <a:bodyPr>
            <a:normAutofit/>
          </a:bodyPr>
          <a:lstStyle/>
          <a:p>
            <a:r>
              <a:rPr lang="lt-LT" sz="4000" dirty="0">
                <a:latin typeface="Arial Black" panose="020B0A04020102020204" pitchFamily="34" charset="0"/>
              </a:rPr>
              <a:t>Rašinio planavimas – „išklotinė“ (3)</a:t>
            </a:r>
            <a:endParaRPr lang="en-US" sz="4000" dirty="0"/>
          </a:p>
        </p:txBody>
      </p:sp>
      <p:sp>
        <p:nvSpPr>
          <p:cNvPr id="3" name="Content Placeholder 2"/>
          <p:cNvSpPr>
            <a:spLocks noGrp="1"/>
          </p:cNvSpPr>
          <p:nvPr>
            <p:ph idx="1"/>
          </p:nvPr>
        </p:nvSpPr>
        <p:spPr>
          <a:xfrm>
            <a:off x="444843" y="1690688"/>
            <a:ext cx="11079892" cy="4486275"/>
          </a:xfrm>
        </p:spPr>
        <p:txBody>
          <a:bodyPr/>
          <a:lstStyle/>
          <a:p>
            <a:pPr marL="0" indent="0">
              <a:buNone/>
            </a:pPr>
            <a:endParaRPr lang="lt-LT" b="1" dirty="0">
              <a:latin typeface="Times New Roman" panose="02020603050405020304" pitchFamily="18" charset="0"/>
              <a:cs typeface="Times New Roman" panose="02020603050405020304" pitchFamily="18" charset="0"/>
            </a:endParaRPr>
          </a:p>
          <a:p>
            <a:pPr marL="0" indent="0">
              <a:buNone/>
            </a:pPr>
            <a:r>
              <a:rPr lang="lt-LT" b="1" dirty="0">
                <a:solidFill>
                  <a:srgbClr val="0070C0"/>
                </a:solidFill>
                <a:latin typeface="Arial Black" panose="020B0A04020102020204" pitchFamily="34" charset="0"/>
                <a:cs typeface="Times New Roman" panose="02020603050405020304" pitchFamily="18" charset="0"/>
              </a:rPr>
              <a:t>Dviejų XX a. I pusės rašytojų neoromantikų – Vaižganto ir V. Krėvės – kūriniuose parodomas skirtingas meilės poveikis...</a:t>
            </a:r>
          </a:p>
          <a:p>
            <a:pPr marL="0" indent="0">
              <a:buNone/>
            </a:pPr>
            <a:endParaRPr lang="lt-LT" b="1" dirty="0">
              <a:latin typeface="Arial Black" panose="020B0A04020102020204" pitchFamily="34" charset="0"/>
              <a:cs typeface="Times New Roman" panose="02020603050405020304" pitchFamily="18" charset="0"/>
            </a:endParaRPr>
          </a:p>
          <a:p>
            <a:pPr marL="0" indent="0">
              <a:buNone/>
            </a:pPr>
            <a:endParaRPr lang="lt-LT" b="1" dirty="0">
              <a:latin typeface="Arial Black" panose="020B0A04020102020204" pitchFamily="34" charset="0"/>
              <a:cs typeface="Times New Roman" panose="02020603050405020304" pitchFamily="18" charset="0"/>
            </a:endParaRPr>
          </a:p>
          <a:p>
            <a:endParaRPr lang="lt-LT" b="1" dirty="0">
              <a:latin typeface="Arial Black" panose="020B0A04020102020204" pitchFamily="34" charset="0"/>
              <a:cs typeface="Times New Roman" panose="02020603050405020304" pitchFamily="18" charset="0"/>
            </a:endParaRPr>
          </a:p>
          <a:p>
            <a:endParaRPr lang="en-US" dirty="0">
              <a:latin typeface="Arial Black" panose="020B0A04020102020204" pitchFamily="34" charset="0"/>
            </a:endParaRPr>
          </a:p>
        </p:txBody>
      </p:sp>
      <p:cxnSp>
        <p:nvCxnSpPr>
          <p:cNvPr id="7" name="Straight Arrow Connector 6"/>
          <p:cNvCxnSpPr/>
          <p:nvPr/>
        </p:nvCxnSpPr>
        <p:spPr>
          <a:xfrm flipH="1">
            <a:off x="2792625" y="3009256"/>
            <a:ext cx="626076" cy="984679"/>
          </a:xfrm>
          <a:prstGeom prst="straightConnector1">
            <a:avLst/>
          </a:prstGeom>
          <a:ln w="76200">
            <a:tailEnd type="triangle"/>
          </a:ln>
        </p:spPr>
        <p:style>
          <a:lnRef idx="3">
            <a:schemeClr val="accent5"/>
          </a:lnRef>
          <a:fillRef idx="0">
            <a:schemeClr val="accent5"/>
          </a:fillRef>
          <a:effectRef idx="2">
            <a:schemeClr val="accent5"/>
          </a:effectRef>
          <a:fontRef idx="minor">
            <a:schemeClr val="tx1"/>
          </a:fontRef>
        </p:style>
      </p:cxnSp>
      <p:sp>
        <p:nvSpPr>
          <p:cNvPr id="16" name="Rectangle 15"/>
          <p:cNvSpPr/>
          <p:nvPr/>
        </p:nvSpPr>
        <p:spPr>
          <a:xfrm>
            <a:off x="370703" y="3993935"/>
            <a:ext cx="5239265" cy="2122917"/>
          </a:xfrm>
          <a:prstGeom prst="rect">
            <a:avLst/>
          </a:prstGeom>
        </p:spPr>
        <p:style>
          <a:lnRef idx="2">
            <a:schemeClr val="accent3">
              <a:shade val="50000"/>
            </a:schemeClr>
          </a:lnRef>
          <a:fillRef idx="1">
            <a:schemeClr val="accent3"/>
          </a:fillRef>
          <a:effectRef idx="0">
            <a:schemeClr val="accent3"/>
          </a:effectRef>
          <a:fontRef idx="minor">
            <a:schemeClr val="lt1"/>
          </a:fontRef>
        </p:style>
        <p:txBody>
          <a:bodyPr rtlCol="0" anchor="ctr"/>
          <a:lstStyle/>
          <a:p>
            <a:r>
              <a:rPr lang="lt-LT" sz="2400" b="1" dirty="0">
                <a:ln w="0"/>
                <a:solidFill>
                  <a:schemeClr val="tx1"/>
                </a:solidFill>
                <a:effectLst>
                  <a:outerShdw blurRad="38100" dist="19050" dir="2700000" algn="tl" rotWithShape="0">
                    <a:schemeClr val="dk1">
                      <a:alpha val="40000"/>
                    </a:schemeClr>
                  </a:outerShdw>
                </a:effectLst>
                <a:latin typeface="Arial Black" panose="020B0A04020102020204" pitchFamily="34" charset="0"/>
                <a:cs typeface="Times New Roman" panose="02020603050405020304" pitchFamily="18" charset="0"/>
              </a:rPr>
              <a:t>Vaižganto apysakoje „Dėdės ir dėdienės“ parodoma, kad meilė, nors ir prarasta, vienintelė įprasmina Mykoliuko gyvenimą</a:t>
            </a:r>
            <a:r>
              <a:rPr lang="lt-LT" sz="2400" b="1" dirty="0">
                <a:solidFill>
                  <a:schemeClr val="tx1"/>
                </a:solidFill>
                <a:latin typeface="Arial Black" panose="020B0A04020102020204" pitchFamily="34" charset="0"/>
                <a:cs typeface="Times New Roman" panose="02020603050405020304" pitchFamily="18" charset="0"/>
              </a:rPr>
              <a:t>.</a:t>
            </a:r>
          </a:p>
        </p:txBody>
      </p:sp>
      <p:sp>
        <p:nvSpPr>
          <p:cNvPr id="17" name="Rectangle 16"/>
          <p:cNvSpPr/>
          <p:nvPr/>
        </p:nvSpPr>
        <p:spPr>
          <a:xfrm>
            <a:off x="6359609" y="3933825"/>
            <a:ext cx="4827374" cy="2122916"/>
          </a:xfrm>
          <a:prstGeom prst="rect">
            <a:avLst/>
          </a:prstGeom>
        </p:spPr>
        <p:style>
          <a:lnRef idx="2">
            <a:schemeClr val="accent3">
              <a:shade val="50000"/>
            </a:schemeClr>
          </a:lnRef>
          <a:fillRef idx="1">
            <a:schemeClr val="accent3"/>
          </a:fillRef>
          <a:effectRef idx="0">
            <a:schemeClr val="accent3"/>
          </a:effectRef>
          <a:fontRef idx="minor">
            <a:schemeClr val="lt1"/>
          </a:fontRef>
        </p:style>
        <p:txBody>
          <a:bodyPr rtlCol="0" anchor="ctr"/>
          <a:lstStyle/>
          <a:p>
            <a:r>
              <a:rPr lang="lt-LT" sz="2400" b="1" dirty="0">
                <a:ln w="0"/>
                <a:solidFill>
                  <a:schemeClr val="tx1"/>
                </a:solidFill>
                <a:effectLst>
                  <a:outerShdw blurRad="38100" dist="19050" dir="2700000" algn="tl" rotWithShape="0">
                    <a:schemeClr val="dk1">
                      <a:alpha val="40000"/>
                    </a:schemeClr>
                  </a:outerShdw>
                </a:effectLst>
                <a:latin typeface="Arial Black" panose="020B0A04020102020204" pitchFamily="34" charset="0"/>
                <a:cs typeface="Times New Roman" panose="02020603050405020304" pitchFamily="18" charset="0"/>
              </a:rPr>
              <a:t>V.  Krėvės tragedijoje Skirgailą meilė žlugdo, o Kelerį skatina aukotis.</a:t>
            </a:r>
          </a:p>
        </p:txBody>
      </p:sp>
      <p:cxnSp>
        <p:nvCxnSpPr>
          <p:cNvPr id="20" name="Straight Arrow Connector 19"/>
          <p:cNvCxnSpPr/>
          <p:nvPr/>
        </p:nvCxnSpPr>
        <p:spPr>
          <a:xfrm>
            <a:off x="7274010" y="3009256"/>
            <a:ext cx="1194487" cy="862528"/>
          </a:xfrm>
          <a:prstGeom prst="straightConnector1">
            <a:avLst/>
          </a:prstGeom>
          <a:ln w="76200">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64859681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115331"/>
            <a:ext cx="10515600" cy="691977"/>
          </a:xfrm>
        </p:spPr>
        <p:txBody>
          <a:bodyPr>
            <a:normAutofit/>
          </a:bodyPr>
          <a:lstStyle/>
          <a:p>
            <a:r>
              <a:rPr lang="lt-LT" sz="4000" dirty="0">
                <a:latin typeface="Arial Black" panose="020B0A04020102020204" pitchFamily="34" charset="0"/>
              </a:rPr>
              <a:t>Rašinio planavimas – „išklotinė“ (4)</a:t>
            </a:r>
            <a:endParaRPr lang="en-US" sz="4000" dirty="0"/>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3385220094"/>
              </p:ext>
            </p:extLst>
          </p:nvPr>
        </p:nvGraphicFramePr>
        <p:xfrm>
          <a:off x="838200" y="807308"/>
          <a:ext cx="10515600" cy="5743747"/>
        </p:xfrm>
        <a:graphic>
          <a:graphicData uri="http://schemas.openxmlformats.org/drawingml/2006/table">
            <a:tbl>
              <a:tblPr firstRow="1" bandRow="1">
                <a:tableStyleId>{22838BEF-8BB2-4498-84A7-C5851F593DF1}</a:tableStyleId>
              </a:tblPr>
              <a:tblGrid>
                <a:gridCol w="5323703">
                  <a:extLst>
                    <a:ext uri="{9D8B030D-6E8A-4147-A177-3AD203B41FA5}">
                      <a16:colId xmlns:a16="http://schemas.microsoft.com/office/drawing/2014/main" val="20000"/>
                    </a:ext>
                  </a:extLst>
                </a:gridCol>
                <a:gridCol w="5191897">
                  <a:extLst>
                    <a:ext uri="{9D8B030D-6E8A-4147-A177-3AD203B41FA5}">
                      <a16:colId xmlns:a16="http://schemas.microsoft.com/office/drawing/2014/main" val="20001"/>
                    </a:ext>
                  </a:extLst>
                </a:gridCol>
              </a:tblGrid>
              <a:tr h="639353">
                <a:tc>
                  <a:txBody>
                    <a:bodyPr/>
                    <a:lstStyle/>
                    <a:p>
                      <a:r>
                        <a:rPr lang="lt-LT" dirty="0">
                          <a:latin typeface="Arial" panose="020B0604020202020204" pitchFamily="34" charset="0"/>
                          <a:cs typeface="Arial" panose="020B0604020202020204" pitchFamily="34" charset="0"/>
                        </a:rPr>
                        <a:t>                      </a:t>
                      </a:r>
                      <a:r>
                        <a:rPr lang="lt-LT" baseline="0" dirty="0">
                          <a:latin typeface="Arial" panose="020B0604020202020204" pitchFamily="34" charset="0"/>
                          <a:cs typeface="Arial" panose="020B0604020202020204" pitchFamily="34" charset="0"/>
                        </a:rPr>
                        <a:t>    </a:t>
                      </a:r>
                      <a:r>
                        <a:rPr lang="lt-LT" dirty="0">
                          <a:latin typeface="Arial" panose="020B0604020202020204" pitchFamily="34" charset="0"/>
                          <a:cs typeface="Arial" panose="020B0604020202020204" pitchFamily="34" charset="0"/>
                        </a:rPr>
                        <a:t> Šeimos</a:t>
                      </a:r>
                      <a:r>
                        <a:rPr lang="lt-LT" baseline="0" dirty="0">
                          <a:latin typeface="Arial" panose="020B0604020202020204" pitchFamily="34" charset="0"/>
                          <a:cs typeface="Arial" panose="020B0604020202020204" pitchFamily="34" charset="0"/>
                        </a:rPr>
                        <a:t> santykiai literatūroje</a:t>
                      </a:r>
                      <a:endParaRPr lang="en-US" dirty="0">
                        <a:latin typeface="Arial" panose="020B0604020202020204" pitchFamily="34" charset="0"/>
                        <a:cs typeface="Arial" panose="020B0604020202020204" pitchFamily="34" charset="0"/>
                      </a:endParaRPr>
                    </a:p>
                  </a:txBody>
                  <a:tcP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endParaRPr lang="en-US" dirty="0">
                        <a:latin typeface="Arial" panose="020B0604020202020204" pitchFamily="34" charset="0"/>
                        <a:cs typeface="Arial" panose="020B0604020202020204" pitchFamily="34" charset="0"/>
                      </a:endParaRPr>
                    </a:p>
                  </a:txBody>
                  <a:tcPr marL="0" marR="0" marT="0" marB="0" anchor="ctr">
                    <a:lnL w="12700" cmpd="sng">
                      <a:noFill/>
                    </a:lnL>
                    <a:lnR w="12700" cmpd="sng">
                      <a:noFill/>
                    </a:lnR>
                    <a:lnT w="12700" cmpd="sng">
                      <a:noFill/>
                    </a:lnT>
                    <a:lnB w="12700" cmpd="sng">
                      <a:noFill/>
                    </a:lnB>
                    <a:lnTlToBr w="12700" cmpd="sng">
                      <a:noFill/>
                      <a:prstDash val="solid"/>
                    </a:lnTlToBr>
                    <a:lnBlToTr w="12700" cmpd="sng">
                      <a:noFill/>
                      <a:prstDash val="solid"/>
                    </a:lnBlToTr>
                  </a:tcPr>
                </a:tc>
                <a:extLst>
                  <a:ext uri="{0D108BD9-81ED-4DB2-BD59-A6C34878D82A}">
                    <a16:rowId xmlns:a16="http://schemas.microsoft.com/office/drawing/2014/main" val="10000"/>
                  </a:ext>
                </a:extLst>
              </a:tr>
              <a:tr h="651684">
                <a:tc>
                  <a:txBody>
                    <a:bodyPr/>
                    <a:lstStyle/>
                    <a:p>
                      <a:r>
                        <a:rPr lang="lt-LT" b="1" dirty="0">
                          <a:latin typeface="Arial" panose="020B0604020202020204" pitchFamily="34" charset="0"/>
                          <a:cs typeface="Arial" panose="020B0604020202020204" pitchFamily="34" charset="0"/>
                        </a:rPr>
                        <a:t>1 teiginys: XX a. pirmos</a:t>
                      </a:r>
                      <a:r>
                        <a:rPr lang="lt-LT" b="1" baseline="0" dirty="0">
                          <a:latin typeface="Arial" panose="020B0604020202020204" pitchFamily="34" charset="0"/>
                          <a:cs typeface="Arial" panose="020B0604020202020204" pitchFamily="34" charset="0"/>
                        </a:rPr>
                        <a:t> pusės rašytoja Šatrijos Ragana</a:t>
                      </a:r>
                      <a:endParaRPr lang="en-US" b="1" dirty="0">
                        <a:solidFill>
                          <a:schemeClr val="tx1"/>
                        </a:solidFill>
                        <a:latin typeface="Arial" panose="020B0604020202020204" pitchFamily="34" charset="0"/>
                        <a:cs typeface="Arial" panose="020B0604020202020204" pitchFamily="34" charset="0"/>
                      </a:endParaRPr>
                    </a:p>
                  </a:txBody>
                  <a:tcP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lt-LT" b="1" baseline="0" dirty="0">
                          <a:latin typeface="Arial" panose="020B0604020202020204" pitchFamily="34" charset="0"/>
                          <a:cs typeface="Arial" panose="020B0604020202020204" pitchFamily="34" charset="0"/>
                        </a:rPr>
                        <a:t>vaizduoja darnius santykius šeimoje. </a:t>
                      </a:r>
                      <a:endParaRPr lang="en-US" b="1" dirty="0">
                        <a:latin typeface="Arial" panose="020B0604020202020204" pitchFamily="34" charset="0"/>
                        <a:cs typeface="Arial" panose="020B0604020202020204" pitchFamily="34" charset="0"/>
                      </a:endParaRPr>
                    </a:p>
                    <a:p>
                      <a:endParaRPr lang="en-US" dirty="0">
                        <a:latin typeface="Arial" panose="020B0604020202020204" pitchFamily="34" charset="0"/>
                        <a:cs typeface="Arial" panose="020B0604020202020204" pitchFamily="34" charset="0"/>
                      </a:endParaRPr>
                    </a:p>
                  </a:txBody>
                  <a:tcPr>
                    <a:lnL w="12700" cmpd="sng">
                      <a:noFill/>
                    </a:lnL>
                    <a:lnR w="12700" cmpd="sng">
                      <a:noFill/>
                    </a:lnR>
                    <a:lnT w="12700" cmpd="sng">
                      <a:noFill/>
                    </a:lnT>
                    <a:lnB w="12700" cmpd="sng">
                      <a:noFill/>
                    </a:lnB>
                    <a:lnTlToBr w="12700" cmpd="sng">
                      <a:noFill/>
                      <a:prstDash val="solid"/>
                    </a:lnTlToBr>
                    <a:lnBlToTr w="12700" cmpd="sng">
                      <a:noFill/>
                      <a:prstDash val="solid"/>
                    </a:lnBlToTr>
                  </a:tcPr>
                </a:tc>
                <a:extLst>
                  <a:ext uri="{0D108BD9-81ED-4DB2-BD59-A6C34878D82A}">
                    <a16:rowId xmlns:a16="http://schemas.microsoft.com/office/drawing/2014/main" val="10001"/>
                  </a:ext>
                </a:extLst>
              </a:tr>
              <a:tr h="377563">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lt-LT" b="1" dirty="0">
                          <a:latin typeface="Arial" panose="020B0604020202020204" pitchFamily="34" charset="0"/>
                          <a:cs typeface="Arial" panose="020B0604020202020204" pitchFamily="34" charset="0"/>
                        </a:rPr>
                        <a:t>Kūrinio faktai, citatos</a:t>
                      </a:r>
                      <a:endParaRPr lang="en-US" b="1" dirty="0">
                        <a:latin typeface="Arial" panose="020B0604020202020204" pitchFamily="34" charset="0"/>
                        <a:cs typeface="Arial" panose="020B0604020202020204" pitchFamily="34" charset="0"/>
                      </a:endParaRPr>
                    </a:p>
                  </a:txBody>
                  <a:tcP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lt-LT" b="1" dirty="0">
                          <a:latin typeface="Arial" panose="020B0604020202020204" pitchFamily="34" charset="0"/>
                          <a:cs typeface="Arial" panose="020B0604020202020204" pitchFamily="34" charset="0"/>
                        </a:rPr>
                        <a:t>Kontekstas</a:t>
                      </a:r>
                      <a:endParaRPr lang="en-US" b="1" dirty="0">
                        <a:latin typeface="Arial" panose="020B0604020202020204" pitchFamily="34" charset="0"/>
                        <a:cs typeface="Arial" panose="020B0604020202020204" pitchFamily="34" charset="0"/>
                      </a:endParaRPr>
                    </a:p>
                  </a:txBody>
                  <a:tcPr>
                    <a:lnL w="12700" cmpd="sng">
                      <a:noFill/>
                    </a:lnL>
                    <a:lnR w="12700" cmpd="sng">
                      <a:noFill/>
                    </a:lnR>
                    <a:lnT w="12700" cmpd="sng">
                      <a:noFill/>
                    </a:lnT>
                    <a:lnB w="12700" cmpd="sng">
                      <a:noFill/>
                    </a:lnB>
                    <a:lnTlToBr w="12700" cmpd="sng">
                      <a:noFill/>
                      <a:prstDash val="solid"/>
                    </a:lnTlToBr>
                    <a:lnBlToTr w="12700" cmpd="sng">
                      <a:noFill/>
                      <a:prstDash val="solid"/>
                    </a:lnBlToTr>
                  </a:tcPr>
                </a:tc>
                <a:extLst>
                  <a:ext uri="{0D108BD9-81ED-4DB2-BD59-A6C34878D82A}">
                    <a16:rowId xmlns:a16="http://schemas.microsoft.com/office/drawing/2014/main" val="10002"/>
                  </a:ext>
                </a:extLst>
              </a:tr>
              <a:tr h="1735386">
                <a:tc>
                  <a:txBody>
                    <a:bodyPr/>
                    <a:lstStyle/>
                    <a:p>
                      <a:r>
                        <a:rPr lang="lt-LT" dirty="0">
                          <a:latin typeface="Arial" panose="020B0604020202020204" pitchFamily="34" charset="0"/>
                          <a:cs typeface="Arial" panose="020B0604020202020204" pitchFamily="34" charset="0"/>
                        </a:rPr>
                        <a:t>- Mamatę ir vaikus sieja</a:t>
                      </a:r>
                      <a:r>
                        <a:rPr lang="lt-LT" baseline="0" dirty="0">
                          <a:latin typeface="Arial" panose="020B0604020202020204" pitchFamily="34" charset="0"/>
                          <a:cs typeface="Arial" panose="020B0604020202020204" pitchFamily="34" charset="0"/>
                        </a:rPr>
                        <a:t> stiprus ryšys, į juos žiūrima kaip į savo pačios sielos dalį.</a:t>
                      </a:r>
                    </a:p>
                    <a:p>
                      <a:r>
                        <a:rPr lang="lt-LT" baseline="0" dirty="0">
                          <a:latin typeface="Arial" panose="020B0604020202020204" pitchFamily="34" charset="0"/>
                          <a:cs typeface="Arial" panose="020B0604020202020204" pitchFamily="34" charset="0"/>
                        </a:rPr>
                        <a:t>- Vaikai myli ir tėvą, kuris nors ir griežtesnis ir daugiau laiko praleidžia rūpindamasis ūkiu, jų neapleidžia.</a:t>
                      </a:r>
                    </a:p>
                    <a:p>
                      <a:r>
                        <a:rPr lang="lt-LT" dirty="0">
                          <a:latin typeface="Arial" panose="020B0604020202020204" pitchFamily="34" charset="0"/>
                          <a:cs typeface="Arial" panose="020B0604020202020204" pitchFamily="34" charset="0"/>
                        </a:rPr>
                        <a:t>- ...</a:t>
                      </a:r>
                      <a:endParaRPr lang="en-US" dirty="0">
                        <a:latin typeface="Arial" panose="020B0604020202020204" pitchFamily="34" charset="0"/>
                        <a:cs typeface="Arial" panose="020B0604020202020204" pitchFamily="34" charset="0"/>
                      </a:endParaRPr>
                    </a:p>
                  </a:txBody>
                  <a:tcP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pPr marL="285750" indent="-285750">
                        <a:buFontTx/>
                        <a:buChar char="-"/>
                      </a:pPr>
                      <a:r>
                        <a:rPr lang="lt-LT" dirty="0">
                          <a:latin typeface="Arial" panose="020B0604020202020204" pitchFamily="34" charset="0"/>
                          <a:cs typeface="Arial" panose="020B0604020202020204" pitchFamily="34" charset="0"/>
                        </a:rPr>
                        <a:t>Apysaka</a:t>
                      </a:r>
                      <a:r>
                        <a:rPr lang="lt-LT" baseline="0" dirty="0">
                          <a:latin typeface="Arial" panose="020B0604020202020204" pitchFamily="34" charset="0"/>
                          <a:cs typeface="Arial" panose="020B0604020202020204" pitchFamily="34" charset="0"/>
                        </a:rPr>
                        <a:t> autobiografinio pobūdžio, ją rašytoja parašė praradusi visus artimuosius.</a:t>
                      </a:r>
                    </a:p>
                    <a:p>
                      <a:pPr marL="285750" indent="-285750">
                        <a:buFontTx/>
                        <a:buChar char="-"/>
                      </a:pPr>
                      <a:r>
                        <a:rPr lang="lt-LT" baseline="0" dirty="0">
                          <a:latin typeface="Arial" panose="020B0604020202020204" pitchFamily="34" charset="0"/>
                          <a:cs typeface="Arial" panose="020B0604020202020204" pitchFamily="34" charset="0"/>
                        </a:rPr>
                        <a:t>Pasak V. Daujotytės, „Sename dvare“ – dvasinio atsiminimo kūrinys.</a:t>
                      </a:r>
                    </a:p>
                    <a:p>
                      <a:pPr marL="285750" indent="-285750">
                        <a:buFontTx/>
                        <a:buChar char="-"/>
                      </a:pPr>
                      <a:r>
                        <a:rPr lang="lt-LT" baseline="0" dirty="0">
                          <a:latin typeface="Arial" panose="020B0604020202020204" pitchFamily="34" charset="0"/>
                          <a:cs typeface="Arial" panose="020B0604020202020204" pitchFamily="34" charset="0"/>
                        </a:rPr>
                        <a:t>...</a:t>
                      </a:r>
                      <a:endParaRPr lang="en-US" dirty="0">
                        <a:latin typeface="Arial" panose="020B0604020202020204" pitchFamily="34" charset="0"/>
                        <a:cs typeface="Arial" panose="020B0604020202020204" pitchFamily="34" charset="0"/>
                      </a:endParaRPr>
                    </a:p>
                  </a:txBody>
                  <a:tcPr>
                    <a:lnL w="12700" cmpd="sng">
                      <a:noFill/>
                    </a:lnL>
                    <a:lnR w="12700" cmpd="sng">
                      <a:noFill/>
                    </a:lnR>
                    <a:lnT w="12700" cmpd="sng">
                      <a:noFill/>
                    </a:lnT>
                    <a:lnB w="12700" cmpd="sng">
                      <a:noFill/>
                    </a:lnB>
                    <a:lnTlToBr w="12700" cmpd="sng">
                      <a:noFill/>
                      <a:prstDash val="solid"/>
                    </a:lnTlToBr>
                    <a:lnBlToTr w="12700" cmpd="sng">
                      <a:noFill/>
                      <a:prstDash val="solid"/>
                    </a:lnBlToTr>
                  </a:tcPr>
                </a:tc>
                <a:extLst>
                  <a:ext uri="{0D108BD9-81ED-4DB2-BD59-A6C34878D82A}">
                    <a16:rowId xmlns:a16="http://schemas.microsoft.com/office/drawing/2014/main" val="10003"/>
                  </a:ext>
                </a:extLst>
              </a:tr>
              <a:tr h="930977">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lt-LT" b="1" dirty="0">
                          <a:latin typeface="Arial" panose="020B0604020202020204" pitchFamily="34" charset="0"/>
                          <a:cs typeface="Arial" panose="020B0604020202020204" pitchFamily="34" charset="0"/>
                        </a:rPr>
                        <a:t>Dalinė išvada: Apysakoje „Sename dvare“ parodoma, šeimoje.</a:t>
                      </a:r>
                      <a:r>
                        <a:rPr lang="lt-LT" dirty="0">
                          <a:latin typeface="Arial" panose="020B0604020202020204" pitchFamily="34" charset="0"/>
                          <a:cs typeface="Arial" panose="020B0604020202020204" pitchFamily="34" charset="0"/>
                        </a:rPr>
                        <a:t> </a:t>
                      </a:r>
                      <a:endParaRPr lang="en-US" b="1" dirty="0">
                        <a:latin typeface="Arial" panose="020B0604020202020204" pitchFamily="34" charset="0"/>
                        <a:cs typeface="Arial" panose="020B0604020202020204" pitchFamily="34" charset="0"/>
                      </a:endParaRPr>
                    </a:p>
                  </a:txBody>
                  <a:tcP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r>
                        <a:rPr lang="lt-LT" b="1" dirty="0">
                          <a:latin typeface="Arial" panose="020B0604020202020204" pitchFamily="34" charset="0"/>
                          <a:cs typeface="Arial" panose="020B0604020202020204" pitchFamily="34" charset="0"/>
                        </a:rPr>
                        <a:t>kaip stengiamasi palaikyti darnius, artimus santykius </a:t>
                      </a:r>
                      <a:endParaRPr lang="en-US" b="1" dirty="0">
                        <a:latin typeface="Arial" panose="020B0604020202020204" pitchFamily="34" charset="0"/>
                        <a:cs typeface="Arial" panose="020B0604020202020204" pitchFamily="34" charset="0"/>
                      </a:endParaRPr>
                    </a:p>
                  </a:txBody>
                  <a:tcPr>
                    <a:lnL w="12700" cmpd="sng">
                      <a:noFill/>
                    </a:lnL>
                    <a:lnR w="12700" cmpd="sng">
                      <a:noFill/>
                    </a:lnR>
                    <a:lnT w="12700" cmpd="sng">
                      <a:noFill/>
                    </a:lnT>
                    <a:lnB w="12700" cmpd="sng">
                      <a:noFill/>
                    </a:lnB>
                    <a:lnTlToBr w="12700" cmpd="sng">
                      <a:noFill/>
                      <a:prstDash val="solid"/>
                    </a:lnTlToBr>
                    <a:lnBlToTr w="12700" cmpd="sng">
                      <a:noFill/>
                      <a:prstDash val="solid"/>
                    </a:lnBlToTr>
                  </a:tcPr>
                </a:tc>
                <a:extLst>
                  <a:ext uri="{0D108BD9-81ED-4DB2-BD59-A6C34878D82A}">
                    <a16:rowId xmlns:a16="http://schemas.microsoft.com/office/drawing/2014/main" val="10004"/>
                  </a:ext>
                </a:extLst>
              </a:tr>
              <a:tr h="651684">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lt-LT" b="1" dirty="0">
                          <a:latin typeface="Arial" panose="020B0604020202020204" pitchFamily="34" charset="0"/>
                          <a:cs typeface="Arial" panose="020B0604020202020204" pitchFamily="34" charset="0"/>
                        </a:rPr>
                        <a:t>2 teiginys: XX a. rašytojas V. Mykolaitis – Putinas parodo artimo ryšio</a:t>
                      </a:r>
                      <a:r>
                        <a:rPr lang="lt-LT" b="1" baseline="0" dirty="0">
                          <a:latin typeface="Arial" panose="020B0604020202020204" pitchFamily="34" charset="0"/>
                          <a:cs typeface="Arial" panose="020B0604020202020204" pitchFamily="34" charset="0"/>
                        </a:rPr>
                        <a:t> stoką šeimoje.</a:t>
                      </a:r>
                      <a:endParaRPr lang="en-US" b="1" dirty="0">
                        <a:latin typeface="Arial" panose="020B0604020202020204" pitchFamily="34" charset="0"/>
                        <a:cs typeface="Arial" panose="020B0604020202020204" pitchFamily="34" charset="0"/>
                      </a:endParaRPr>
                    </a:p>
                  </a:txBody>
                  <a:tcP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endParaRPr lang="en-US" dirty="0">
                        <a:latin typeface="Arial" panose="020B0604020202020204" pitchFamily="34" charset="0"/>
                        <a:cs typeface="Arial" panose="020B0604020202020204" pitchFamily="34" charset="0"/>
                      </a:endParaRPr>
                    </a:p>
                  </a:txBody>
                  <a:tcPr>
                    <a:lnL w="12700" cmpd="sng">
                      <a:noFill/>
                    </a:lnL>
                    <a:lnR w="12700" cmpd="sng">
                      <a:noFill/>
                    </a:lnR>
                    <a:lnT w="12700" cmpd="sng">
                      <a:noFill/>
                    </a:lnT>
                    <a:lnB w="12700" cmpd="sng">
                      <a:noFill/>
                    </a:lnB>
                    <a:lnTlToBr w="12700" cmpd="sng">
                      <a:noFill/>
                      <a:prstDash val="solid"/>
                    </a:lnTlToBr>
                    <a:lnBlToTr w="12700" cmpd="sng">
                      <a:noFill/>
                      <a:prstDash val="solid"/>
                    </a:lnBlToTr>
                  </a:tcPr>
                </a:tc>
                <a:extLst>
                  <a:ext uri="{0D108BD9-81ED-4DB2-BD59-A6C34878D82A}">
                    <a16:rowId xmlns:a16="http://schemas.microsoft.com/office/drawing/2014/main" val="10005"/>
                  </a:ext>
                </a:extLst>
              </a:tr>
              <a:tr h="377563">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lt-LT" dirty="0">
                          <a:latin typeface="Arial" panose="020B0604020202020204" pitchFamily="34" charset="0"/>
                          <a:cs typeface="Arial" panose="020B0604020202020204" pitchFamily="34" charset="0"/>
                        </a:rPr>
                        <a:t>Kūrinio faktai, citatos</a:t>
                      </a:r>
                      <a:endParaRPr lang="en-US" b="1" dirty="0">
                        <a:latin typeface="Arial" panose="020B0604020202020204" pitchFamily="34" charset="0"/>
                        <a:cs typeface="Arial" panose="020B0604020202020204" pitchFamily="34" charset="0"/>
                      </a:endParaRPr>
                    </a:p>
                  </a:txBody>
                  <a:tcP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lt-LT" dirty="0">
                          <a:latin typeface="Arial" panose="020B0604020202020204" pitchFamily="34" charset="0"/>
                          <a:cs typeface="Arial" panose="020B0604020202020204" pitchFamily="34" charset="0"/>
                        </a:rPr>
                        <a:t>Kontekstas</a:t>
                      </a:r>
                      <a:endParaRPr lang="en-US" b="1" dirty="0">
                        <a:latin typeface="Arial" panose="020B0604020202020204" pitchFamily="34" charset="0"/>
                        <a:cs typeface="Arial" panose="020B0604020202020204" pitchFamily="34" charset="0"/>
                      </a:endParaRPr>
                    </a:p>
                  </a:txBody>
                  <a:tcPr>
                    <a:lnL w="12700" cmpd="sng">
                      <a:noFill/>
                    </a:lnL>
                    <a:lnR w="12700" cmpd="sng">
                      <a:noFill/>
                    </a:lnR>
                    <a:lnT w="12700" cmpd="sng">
                      <a:noFill/>
                    </a:lnT>
                    <a:lnB w="12700" cmpd="sng">
                      <a:noFill/>
                    </a:lnB>
                    <a:lnTlToBr w="12700" cmpd="sng">
                      <a:noFill/>
                      <a:prstDash val="solid"/>
                    </a:lnTlToBr>
                    <a:lnBlToTr w="12700" cmpd="sng">
                      <a:noFill/>
                      <a:prstDash val="solid"/>
                    </a:lnBlToTr>
                  </a:tcPr>
                </a:tc>
                <a:extLst>
                  <a:ext uri="{0D108BD9-81ED-4DB2-BD59-A6C34878D82A}">
                    <a16:rowId xmlns:a16="http://schemas.microsoft.com/office/drawing/2014/main" val="10006"/>
                  </a:ext>
                </a:extLst>
              </a:tr>
              <a:tr h="377563">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lt-LT" dirty="0">
                          <a:latin typeface="Arial" panose="020B0604020202020204" pitchFamily="34" charset="0"/>
                          <a:cs typeface="Arial" panose="020B0604020202020204" pitchFamily="34" charset="0"/>
                        </a:rPr>
                        <a:t>Dalinė išvada:</a:t>
                      </a:r>
                      <a:endParaRPr lang="en-US" b="1" dirty="0">
                        <a:latin typeface="Arial" panose="020B0604020202020204" pitchFamily="34" charset="0"/>
                        <a:cs typeface="Arial" panose="020B0604020202020204" pitchFamily="34" charset="0"/>
                      </a:endParaRPr>
                    </a:p>
                  </a:txBody>
                  <a:tcP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endParaRPr lang="en-US" dirty="0">
                        <a:latin typeface="Arial" panose="020B0604020202020204" pitchFamily="34" charset="0"/>
                        <a:cs typeface="Arial" panose="020B0604020202020204" pitchFamily="34" charset="0"/>
                      </a:endParaRPr>
                    </a:p>
                  </a:txBody>
                  <a:tcPr>
                    <a:lnL w="12700" cmpd="sng">
                      <a:noFill/>
                    </a:lnL>
                    <a:lnR w="12700" cmpd="sng">
                      <a:noFill/>
                    </a:lnR>
                    <a:lnT w="12700" cmpd="sng">
                      <a:noFill/>
                    </a:lnT>
                    <a:lnB w="12700" cmpd="sng">
                      <a:noFill/>
                    </a:lnB>
                    <a:lnTlToBr w="12700" cmpd="sng">
                      <a:noFill/>
                      <a:prstDash val="solid"/>
                    </a:lnTlToBr>
                    <a:lnBlToTr w="12700" cmpd="sng">
                      <a:noFill/>
                      <a:prstDash val="solid"/>
                    </a:lnBlToTr>
                  </a:tcPr>
                </a:tc>
                <a:extLst>
                  <a:ext uri="{0D108BD9-81ED-4DB2-BD59-A6C34878D82A}">
                    <a16:rowId xmlns:a16="http://schemas.microsoft.com/office/drawing/2014/main" val="10007"/>
                  </a:ext>
                </a:extLst>
              </a:tr>
            </a:tbl>
          </a:graphicData>
        </a:graphic>
      </p:graphicFrame>
    </p:spTree>
    <p:extLst>
      <p:ext uri="{BB962C8B-B14F-4D97-AF65-F5344CB8AC3E}">
        <p14:creationId xmlns:p14="http://schemas.microsoft.com/office/powerpoint/2010/main" val="257642676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5"/>
            <a:ext cx="10515600" cy="730507"/>
          </a:xfrm>
        </p:spPr>
        <p:txBody>
          <a:bodyPr>
            <a:normAutofit fontScale="90000"/>
          </a:bodyPr>
          <a:lstStyle/>
          <a:p>
            <a:r>
              <a:rPr lang="lt-LT" dirty="0">
                <a:latin typeface="Arial Black" panose="020B0A04020102020204" pitchFamily="34" charset="0"/>
              </a:rPr>
              <a:t>Rašinio planavimas – „išklotinė“ (5)</a:t>
            </a:r>
            <a:endParaRPr lang="en-US" dirty="0"/>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338771447"/>
              </p:ext>
            </p:extLst>
          </p:nvPr>
        </p:nvGraphicFramePr>
        <p:xfrm>
          <a:off x="827903" y="2026251"/>
          <a:ext cx="10515600" cy="4028440"/>
        </p:xfrm>
        <a:graphic>
          <a:graphicData uri="http://schemas.openxmlformats.org/drawingml/2006/table">
            <a:tbl>
              <a:tblPr firstRow="1" bandRow="1">
                <a:tableStyleId>{5C22544A-7EE6-4342-B048-85BDC9FD1C3A}</a:tableStyleId>
              </a:tblPr>
              <a:tblGrid>
                <a:gridCol w="2628900">
                  <a:extLst>
                    <a:ext uri="{9D8B030D-6E8A-4147-A177-3AD203B41FA5}">
                      <a16:colId xmlns:a16="http://schemas.microsoft.com/office/drawing/2014/main" val="20000"/>
                    </a:ext>
                  </a:extLst>
                </a:gridCol>
                <a:gridCol w="2628900">
                  <a:extLst>
                    <a:ext uri="{9D8B030D-6E8A-4147-A177-3AD203B41FA5}">
                      <a16:colId xmlns:a16="http://schemas.microsoft.com/office/drawing/2014/main" val="20001"/>
                    </a:ext>
                  </a:extLst>
                </a:gridCol>
                <a:gridCol w="2628900">
                  <a:extLst>
                    <a:ext uri="{9D8B030D-6E8A-4147-A177-3AD203B41FA5}">
                      <a16:colId xmlns:a16="http://schemas.microsoft.com/office/drawing/2014/main" val="20002"/>
                    </a:ext>
                  </a:extLst>
                </a:gridCol>
                <a:gridCol w="2628900">
                  <a:extLst>
                    <a:ext uri="{9D8B030D-6E8A-4147-A177-3AD203B41FA5}">
                      <a16:colId xmlns:a16="http://schemas.microsoft.com/office/drawing/2014/main" val="20003"/>
                    </a:ext>
                  </a:extLst>
                </a:gridCol>
              </a:tblGrid>
              <a:tr h="370840">
                <a:tc>
                  <a:txBody>
                    <a:bodyPr/>
                    <a:lstStyle/>
                    <a:p>
                      <a:r>
                        <a:rPr lang="lt-LT" dirty="0">
                          <a:latin typeface="Arial" panose="020B0604020202020204" pitchFamily="34" charset="0"/>
                          <a:cs typeface="Arial" panose="020B0604020202020204" pitchFamily="34" charset="0"/>
                        </a:rPr>
                        <a:t>Autoriai</a:t>
                      </a:r>
                      <a:endParaRPr lang="en-US" dirty="0">
                        <a:latin typeface="Arial" panose="020B0604020202020204" pitchFamily="34" charset="0"/>
                        <a:cs typeface="Arial" panose="020B0604020202020204" pitchFamily="34" charset="0"/>
                      </a:endParaRPr>
                    </a:p>
                  </a:txBody>
                  <a:tcPr/>
                </a:tc>
                <a:tc>
                  <a:txBody>
                    <a:bodyPr/>
                    <a:lstStyle/>
                    <a:p>
                      <a:r>
                        <a:rPr lang="lt-LT" dirty="0">
                          <a:latin typeface="Arial" panose="020B0604020202020204" pitchFamily="34" charset="0"/>
                          <a:cs typeface="Arial" panose="020B0604020202020204" pitchFamily="34" charset="0"/>
                        </a:rPr>
                        <a:t>Aspektai</a:t>
                      </a:r>
                      <a:endParaRPr lang="en-US" dirty="0">
                        <a:latin typeface="Arial" panose="020B0604020202020204" pitchFamily="34" charset="0"/>
                        <a:cs typeface="Arial" panose="020B0604020202020204" pitchFamily="34" charset="0"/>
                      </a:endParaRPr>
                    </a:p>
                  </a:txBody>
                  <a:tcPr/>
                </a:tc>
                <a:tc>
                  <a:txBody>
                    <a:bodyPr/>
                    <a:lstStyle/>
                    <a:p>
                      <a:r>
                        <a:rPr lang="lt-LT" dirty="0">
                          <a:latin typeface="Arial" panose="020B0604020202020204" pitchFamily="34" charset="0"/>
                          <a:cs typeface="Arial" panose="020B0604020202020204" pitchFamily="34" charset="0"/>
                        </a:rPr>
                        <a:t>Kitų autorių aspektai</a:t>
                      </a:r>
                      <a:endParaRPr lang="en-US" dirty="0">
                        <a:latin typeface="Arial" panose="020B0604020202020204" pitchFamily="34" charset="0"/>
                        <a:cs typeface="Arial" panose="020B0604020202020204" pitchFamily="34" charset="0"/>
                      </a:endParaRPr>
                    </a:p>
                  </a:txBody>
                  <a:tcPr/>
                </a:tc>
                <a:tc>
                  <a:txBody>
                    <a:bodyPr/>
                    <a:lstStyle/>
                    <a:p>
                      <a:r>
                        <a:rPr lang="lt-LT" dirty="0">
                          <a:latin typeface="Arial" panose="020B0604020202020204" pitchFamily="34" charset="0"/>
                          <a:cs typeface="Arial" panose="020B0604020202020204" pitchFamily="34" charset="0"/>
                        </a:rPr>
                        <a:t>Kontekstas</a:t>
                      </a:r>
                      <a:endParaRPr lang="en-US" dirty="0">
                        <a:latin typeface="Arial" panose="020B0604020202020204" pitchFamily="34" charset="0"/>
                        <a:cs typeface="Arial" panose="020B0604020202020204" pitchFamily="34" charset="0"/>
                      </a:endParaRPr>
                    </a:p>
                  </a:txBody>
                  <a:tcPr/>
                </a:tc>
                <a:extLst>
                  <a:ext uri="{0D108BD9-81ED-4DB2-BD59-A6C34878D82A}">
                    <a16:rowId xmlns:a16="http://schemas.microsoft.com/office/drawing/2014/main" val="10000"/>
                  </a:ext>
                </a:extLst>
              </a:tr>
              <a:tr h="370840">
                <a:tc>
                  <a:txBody>
                    <a:bodyPr/>
                    <a:lstStyle/>
                    <a:p>
                      <a:r>
                        <a:rPr lang="lt-LT" dirty="0">
                          <a:latin typeface="Arial" panose="020B0604020202020204" pitchFamily="34" charset="0"/>
                          <a:cs typeface="Arial" panose="020B0604020202020204" pitchFamily="34" charset="0"/>
                        </a:rPr>
                        <a:t>K. Donelaičio</a:t>
                      </a:r>
                      <a:r>
                        <a:rPr lang="lt-LT" baseline="0" dirty="0">
                          <a:latin typeface="Arial" panose="020B0604020202020204" pitchFamily="34" charset="0"/>
                          <a:cs typeface="Arial" panose="020B0604020202020204" pitchFamily="34" charset="0"/>
                        </a:rPr>
                        <a:t> poema „Metai“</a:t>
                      </a:r>
                      <a:endParaRPr lang="en-US" dirty="0">
                        <a:latin typeface="Arial" panose="020B0604020202020204" pitchFamily="34" charset="0"/>
                        <a:cs typeface="Arial" panose="020B0604020202020204" pitchFamily="34" charset="0"/>
                      </a:endParaRPr>
                    </a:p>
                  </a:txBody>
                  <a:tcPr/>
                </a:tc>
                <a:tc>
                  <a:txBody>
                    <a:bodyPr/>
                    <a:lstStyle/>
                    <a:p>
                      <a:r>
                        <a:rPr lang="lt-LT" dirty="0">
                          <a:latin typeface="Arial" panose="020B0604020202020204" pitchFamily="34" charset="0"/>
                          <a:cs typeface="Arial" panose="020B0604020202020204" pitchFamily="34" charset="0"/>
                        </a:rPr>
                        <a:t>1. Negatyviai</a:t>
                      </a:r>
                      <a:r>
                        <a:rPr lang="lt-LT" baseline="0" dirty="0">
                          <a:latin typeface="Arial" panose="020B0604020202020204" pitchFamily="34" charset="0"/>
                          <a:cs typeface="Arial" panose="020B0604020202020204" pitchFamily="34" charset="0"/>
                        </a:rPr>
                        <a:t> vaizduojamas miestas – tai būrams svetima degradacijos erdvė.</a:t>
                      </a:r>
                      <a:endParaRPr lang="lt-LT" dirty="0">
                        <a:latin typeface="Arial" panose="020B0604020202020204" pitchFamily="34" charset="0"/>
                        <a:cs typeface="Arial" panose="020B0604020202020204" pitchFamily="34" charset="0"/>
                      </a:endParaRPr>
                    </a:p>
                    <a:p>
                      <a:endParaRPr lang="lt-LT" dirty="0">
                        <a:latin typeface="Arial" panose="020B0604020202020204" pitchFamily="34" charset="0"/>
                        <a:cs typeface="Arial" panose="020B0604020202020204" pitchFamily="34" charset="0"/>
                      </a:endParaRPr>
                    </a:p>
                    <a:p>
                      <a:endParaRPr lang="lt-LT" dirty="0">
                        <a:latin typeface="Arial" panose="020B0604020202020204" pitchFamily="34" charset="0"/>
                        <a:cs typeface="Arial" panose="020B0604020202020204" pitchFamily="34" charset="0"/>
                      </a:endParaRPr>
                    </a:p>
                    <a:p>
                      <a:endParaRPr lang="lt-LT" dirty="0">
                        <a:latin typeface="Arial" panose="020B0604020202020204" pitchFamily="34" charset="0"/>
                        <a:cs typeface="Arial" panose="020B0604020202020204" pitchFamily="34" charset="0"/>
                      </a:endParaRPr>
                    </a:p>
                    <a:p>
                      <a:endParaRPr lang="lt-LT" dirty="0">
                        <a:latin typeface="Arial" panose="020B0604020202020204" pitchFamily="34" charset="0"/>
                        <a:cs typeface="Arial" panose="020B0604020202020204" pitchFamily="34" charset="0"/>
                      </a:endParaRPr>
                    </a:p>
                    <a:p>
                      <a:endParaRPr lang="lt-LT" dirty="0">
                        <a:latin typeface="Arial" panose="020B0604020202020204" pitchFamily="34" charset="0"/>
                        <a:cs typeface="Arial" panose="020B0604020202020204" pitchFamily="34" charset="0"/>
                      </a:endParaRPr>
                    </a:p>
                    <a:p>
                      <a:r>
                        <a:rPr lang="lt-LT" dirty="0">
                          <a:latin typeface="Arial" panose="020B0604020202020204" pitchFamily="34" charset="0"/>
                          <a:cs typeface="Arial" panose="020B0604020202020204" pitchFamily="34" charset="0"/>
                        </a:rPr>
                        <a:t>2.</a:t>
                      </a:r>
                      <a:r>
                        <a:rPr lang="lt-LT" baseline="0" dirty="0">
                          <a:latin typeface="Arial" panose="020B0604020202020204" pitchFamily="34" charset="0"/>
                          <a:cs typeface="Arial" panose="020B0604020202020204" pitchFamily="34" charset="0"/>
                        </a:rPr>
                        <a:t> Gamta „Metuose“ – Dievos sukurta tobula erdvė, gyvenimo mokytoja būrams.</a:t>
                      </a:r>
                      <a:endParaRPr lang="en-US" dirty="0">
                        <a:latin typeface="Arial" panose="020B0604020202020204" pitchFamily="34" charset="0"/>
                        <a:cs typeface="Arial" panose="020B0604020202020204" pitchFamily="34" charset="0"/>
                      </a:endParaRPr>
                    </a:p>
                  </a:txBody>
                  <a:tcPr/>
                </a:tc>
                <a:tc>
                  <a:txBody>
                    <a:bodyPr/>
                    <a:lstStyle/>
                    <a:p>
                      <a:r>
                        <a:rPr lang="lt-LT" dirty="0">
                          <a:latin typeface="Arial" panose="020B0604020202020204" pitchFamily="34" charset="0"/>
                          <a:cs typeface="Arial" panose="020B0604020202020204" pitchFamily="34" charset="0"/>
                        </a:rPr>
                        <a:t>1.1. Putino romane vaizduojami du miestai – Vilnius ir Kaunas – vertinami</a:t>
                      </a:r>
                      <a:r>
                        <a:rPr lang="lt-LT" baseline="0" dirty="0">
                          <a:latin typeface="Arial" panose="020B0604020202020204" pitchFamily="34" charset="0"/>
                          <a:cs typeface="Arial" panose="020B0604020202020204" pitchFamily="34" charset="0"/>
                        </a:rPr>
                        <a:t> skirtingai: ...</a:t>
                      </a:r>
                    </a:p>
                    <a:p>
                      <a:r>
                        <a:rPr lang="lt-LT" baseline="0" dirty="0">
                          <a:latin typeface="Arial" panose="020B0604020202020204" pitchFamily="34" charset="0"/>
                          <a:cs typeface="Arial" panose="020B0604020202020204" pitchFamily="34" charset="0"/>
                        </a:rPr>
                        <a:t>1.2. J. Savickio novelėse miestas gali būti ir savirealizacijos, ir degradacijos erdvė.</a:t>
                      </a:r>
                    </a:p>
                    <a:p>
                      <a:r>
                        <a:rPr lang="lt-LT" baseline="0" dirty="0">
                          <a:latin typeface="Arial" panose="020B0604020202020204" pitchFamily="34" charset="0"/>
                          <a:cs typeface="Arial" panose="020B0604020202020204" pitchFamily="34" charset="0"/>
                        </a:rPr>
                        <a:t>1.3.</a:t>
                      </a:r>
                    </a:p>
                    <a:p>
                      <a:r>
                        <a:rPr lang="lt-LT" baseline="0" dirty="0">
                          <a:latin typeface="Arial" panose="020B0604020202020204" pitchFamily="34" charset="0"/>
                          <a:cs typeface="Arial" panose="020B0604020202020204" pitchFamily="34" charset="0"/>
                        </a:rPr>
                        <a:t>2.1. A. Baranausko poemoje „Anykščių šilelis“...</a:t>
                      </a:r>
                      <a:endParaRPr lang="en-US" dirty="0">
                        <a:latin typeface="Arial" panose="020B0604020202020204" pitchFamily="34" charset="0"/>
                        <a:cs typeface="Arial" panose="020B0604020202020204" pitchFamily="34" charset="0"/>
                      </a:endParaRPr>
                    </a:p>
                  </a:txBody>
                  <a:tcPr/>
                </a:tc>
                <a:tc>
                  <a:txBody>
                    <a:bodyPr/>
                    <a:lstStyle/>
                    <a:p>
                      <a:pPr marL="342900" indent="-342900">
                        <a:buAutoNum type="arabicPeriod"/>
                      </a:pPr>
                      <a:r>
                        <a:rPr lang="lt-LT" dirty="0">
                          <a:latin typeface="Arial" panose="020B0604020202020204" pitchFamily="34" charset="0"/>
                          <a:cs typeface="Arial" panose="020B0604020202020204" pitchFamily="34" charset="0"/>
                        </a:rPr>
                        <a:t>- Biblinis kontekstas – miestus įkūrė Kaino palikuonys, todėl ten Dievo balsas tyliausias.</a:t>
                      </a:r>
                    </a:p>
                    <a:p>
                      <a:pPr marL="0" indent="0">
                        <a:buNone/>
                      </a:pPr>
                      <a:r>
                        <a:rPr lang="lt-LT" dirty="0">
                          <a:latin typeface="Arial" panose="020B0604020202020204" pitchFamily="34" charset="0"/>
                          <a:cs typeface="Arial" panose="020B0604020202020204" pitchFamily="34" charset="0"/>
                        </a:rPr>
                        <a:t> - Biografinis – K. Donelaitis kilęs iš kaimo, todėl miestas jam svetimas.</a:t>
                      </a:r>
                    </a:p>
                    <a:p>
                      <a:pPr marL="342900" indent="-342900">
                        <a:buAutoNum type="arabicPeriod"/>
                      </a:pPr>
                      <a:endParaRPr lang="en-US" dirty="0">
                        <a:latin typeface="Arial" panose="020B0604020202020204" pitchFamily="34" charset="0"/>
                        <a:cs typeface="Arial" panose="020B0604020202020204" pitchFamily="34" charset="0"/>
                      </a:endParaRPr>
                    </a:p>
                  </a:txBody>
                  <a:tcPr/>
                </a:tc>
                <a:extLst>
                  <a:ext uri="{0D108BD9-81ED-4DB2-BD59-A6C34878D82A}">
                    <a16:rowId xmlns:a16="http://schemas.microsoft.com/office/drawing/2014/main" val="10001"/>
                  </a:ext>
                </a:extLst>
              </a:tr>
            </a:tbl>
          </a:graphicData>
        </a:graphic>
      </p:graphicFrame>
    </p:spTree>
    <p:extLst>
      <p:ext uri="{BB962C8B-B14F-4D97-AF65-F5344CB8AC3E}">
        <p14:creationId xmlns:p14="http://schemas.microsoft.com/office/powerpoint/2010/main" val="120759591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5"/>
            <a:ext cx="10515600" cy="763459"/>
          </a:xfrm>
        </p:spPr>
        <p:txBody>
          <a:bodyPr>
            <a:normAutofit fontScale="90000"/>
          </a:bodyPr>
          <a:lstStyle/>
          <a:p>
            <a:r>
              <a:rPr lang="lt-LT" b="1" dirty="0">
                <a:solidFill>
                  <a:srgbClr val="C00000"/>
                </a:solidFill>
                <a:latin typeface="Arial Black" panose="020B0A04020102020204" pitchFamily="34" charset="0"/>
                <a:cs typeface="Times New Roman" pitchFamily="18" charset="0"/>
              </a:rPr>
              <a:t>Kokio žanro tekstą mokinys kuria?</a:t>
            </a:r>
            <a:br>
              <a:rPr lang="lt-LT" b="1" dirty="0">
                <a:solidFill>
                  <a:srgbClr val="C00000"/>
                </a:solidFill>
                <a:latin typeface="Times New Roman" pitchFamily="18" charset="0"/>
                <a:cs typeface="Times New Roman" pitchFamily="18" charset="0"/>
              </a:rPr>
            </a:br>
            <a:endParaRPr lang="en-US" dirty="0"/>
          </a:p>
        </p:txBody>
      </p:sp>
      <p:sp>
        <p:nvSpPr>
          <p:cNvPr id="3" name="Content Placeholder 2"/>
          <p:cNvSpPr>
            <a:spLocks noGrp="1"/>
          </p:cNvSpPr>
          <p:nvPr>
            <p:ph idx="1"/>
          </p:nvPr>
        </p:nvSpPr>
        <p:spPr/>
        <p:txBody>
          <a:bodyPr/>
          <a:lstStyle/>
          <a:p>
            <a:pPr>
              <a:spcBef>
                <a:spcPts val="0"/>
              </a:spcBef>
              <a:buNone/>
            </a:pPr>
            <a:endParaRPr lang="lt-LT" dirty="0">
              <a:latin typeface="Times New Roman" pitchFamily="18" charset="0"/>
              <a:cs typeface="Times New Roman" pitchFamily="18" charset="0"/>
            </a:endParaRPr>
          </a:p>
          <a:p>
            <a:pPr>
              <a:spcBef>
                <a:spcPts val="0"/>
              </a:spcBef>
              <a:buNone/>
            </a:pPr>
            <a:r>
              <a:rPr lang="lt-LT" b="1" dirty="0">
                <a:latin typeface="Times New Roman" pitchFamily="18" charset="0"/>
                <a:cs typeface="Times New Roman" pitchFamily="18" charset="0"/>
              </a:rPr>
              <a:t>      </a:t>
            </a:r>
            <a:r>
              <a:rPr lang="lt-LT" b="1" dirty="0">
                <a:latin typeface="Arial Black" panose="020B0A04020102020204" pitchFamily="34" charset="0"/>
                <a:cs typeface="Times New Roman" pitchFamily="18" charset="0"/>
              </a:rPr>
              <a:t>Literatūrinis                             Samprotavimo</a:t>
            </a:r>
          </a:p>
          <a:p>
            <a:pPr>
              <a:spcBef>
                <a:spcPts val="0"/>
              </a:spcBef>
              <a:buNone/>
            </a:pPr>
            <a:r>
              <a:rPr lang="lt-LT" b="1" dirty="0">
                <a:latin typeface="Arial Black" panose="020B0A04020102020204" pitchFamily="34" charset="0"/>
                <a:cs typeface="Times New Roman" pitchFamily="18" charset="0"/>
              </a:rPr>
              <a:t>          rašinys                                       rašinys</a:t>
            </a:r>
          </a:p>
          <a:p>
            <a:pPr>
              <a:buNone/>
            </a:pPr>
            <a:r>
              <a:rPr lang="lt-LT" b="1" dirty="0">
                <a:latin typeface="Arial Black" panose="020B0A04020102020204" pitchFamily="34" charset="0"/>
                <a:cs typeface="Times New Roman" pitchFamily="18" charset="0"/>
              </a:rPr>
              <a:t>       </a:t>
            </a:r>
          </a:p>
          <a:p>
            <a:pPr>
              <a:buNone/>
            </a:pPr>
            <a:endParaRPr lang="lt-LT" b="1" dirty="0">
              <a:latin typeface="Arial Black" panose="020B0A04020102020204" pitchFamily="34" charset="0"/>
              <a:cs typeface="Times New Roman" pitchFamily="18" charset="0"/>
            </a:endParaRPr>
          </a:p>
          <a:p>
            <a:pPr>
              <a:buNone/>
            </a:pPr>
            <a:r>
              <a:rPr lang="lt-LT" b="1" dirty="0">
                <a:latin typeface="Arial Black" panose="020B0A04020102020204" pitchFamily="34" charset="0"/>
                <a:cs typeface="Times New Roman" pitchFamily="18" charset="0"/>
              </a:rPr>
              <a:t>       nėra analizės                         nėra samprotavimo</a:t>
            </a:r>
          </a:p>
          <a:p>
            <a:pPr>
              <a:buNone/>
            </a:pPr>
            <a:r>
              <a:rPr lang="lt-LT" b="1" dirty="0">
                <a:latin typeface="Times New Roman" pitchFamily="18" charset="0"/>
                <a:cs typeface="Times New Roman" pitchFamily="18" charset="0"/>
              </a:rPr>
              <a:t>                            </a:t>
            </a:r>
          </a:p>
          <a:p>
            <a:endParaRPr lang="en-US" dirty="0"/>
          </a:p>
        </p:txBody>
      </p:sp>
      <p:sp>
        <p:nvSpPr>
          <p:cNvPr id="4" name="Down Arrow 3"/>
          <p:cNvSpPr/>
          <p:nvPr/>
        </p:nvSpPr>
        <p:spPr>
          <a:xfrm>
            <a:off x="2586681" y="3022886"/>
            <a:ext cx="484632" cy="978408"/>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Down Arrow 4"/>
          <p:cNvSpPr/>
          <p:nvPr/>
        </p:nvSpPr>
        <p:spPr>
          <a:xfrm>
            <a:off x="8592394" y="3022886"/>
            <a:ext cx="484632" cy="978408"/>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6433711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lt-LT" sz="4000" dirty="0">
                <a:solidFill>
                  <a:srgbClr val="C00000"/>
                </a:solidFill>
                <a:latin typeface="Arial Black" panose="020B0A04020102020204" pitchFamily="34" charset="0"/>
              </a:rPr>
              <a:t>Ar viskas, ką rašo mokiniai, – tiesa?</a:t>
            </a:r>
            <a:endParaRPr lang="en-US" sz="4000" dirty="0">
              <a:solidFill>
                <a:srgbClr val="C00000"/>
              </a:solidFill>
              <a:latin typeface="Arial Black" panose="020B0A04020102020204" pitchFamily="34" charset="0"/>
            </a:endParaRPr>
          </a:p>
        </p:txBody>
      </p:sp>
      <p:sp>
        <p:nvSpPr>
          <p:cNvPr id="3" name="Content Placeholder 2"/>
          <p:cNvSpPr>
            <a:spLocks noGrp="1"/>
          </p:cNvSpPr>
          <p:nvPr>
            <p:ph idx="1"/>
          </p:nvPr>
        </p:nvSpPr>
        <p:spPr>
          <a:xfrm>
            <a:off x="838200" y="1614616"/>
            <a:ext cx="10515600" cy="4562347"/>
          </a:xfrm>
        </p:spPr>
        <p:txBody>
          <a:bodyPr/>
          <a:lstStyle/>
          <a:p>
            <a:r>
              <a:rPr lang="lt-LT" b="1" dirty="0">
                <a:latin typeface="Arial Black" panose="020B0A04020102020204" pitchFamily="34" charset="0"/>
                <a:cs typeface="Times New Roman" panose="02020603050405020304" pitchFamily="18" charset="0"/>
              </a:rPr>
              <a:t>Rašinys vis labiau darosi „pritaikomasis“ – bandoma pritempti visų rašytų rašinių mintis, kartais sunkiai atsiskiria viena nuo kitos temos, žanrai.</a:t>
            </a:r>
          </a:p>
          <a:p>
            <a:r>
              <a:rPr lang="lt-LT" b="1" dirty="0">
                <a:latin typeface="Arial Black" panose="020B0A04020102020204" pitchFamily="34" charset="0"/>
                <a:cs typeface="Times New Roman" panose="02020603050405020304" pitchFamily="18" charset="0"/>
              </a:rPr>
              <a:t>Perrašomos iš konspektų, santraukų ir „paruoštukų“ išmoktos mintys, nuolat kartojasi tie patys sakiniai.</a:t>
            </a:r>
          </a:p>
          <a:p>
            <a:r>
              <a:rPr lang="lt-LT" b="1" dirty="0">
                <a:latin typeface="Arial Black" panose="020B0A04020102020204" pitchFamily="34" charset="0"/>
                <a:cs typeface="Times New Roman" panose="02020603050405020304" pitchFamily="18" charset="0"/>
              </a:rPr>
              <a:t>Nemokama remtis kontekstu.</a:t>
            </a:r>
          </a:p>
          <a:p>
            <a:endParaRPr lang="lt-LT" b="1" dirty="0">
              <a:latin typeface="Times New Roman" panose="02020603050405020304" pitchFamily="18" charset="0"/>
              <a:cs typeface="Times New Roman" panose="02020603050405020304" pitchFamily="18" charset="0"/>
            </a:endParaRPr>
          </a:p>
          <a:p>
            <a:endParaRPr lang="en-US" dirty="0"/>
          </a:p>
        </p:txBody>
      </p:sp>
    </p:spTree>
    <p:extLst>
      <p:ext uri="{BB962C8B-B14F-4D97-AF65-F5344CB8AC3E}">
        <p14:creationId xmlns:p14="http://schemas.microsoft.com/office/powerpoint/2010/main" val="239607586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7178" y="156520"/>
            <a:ext cx="11623590" cy="594454"/>
          </a:xfrm>
        </p:spPr>
        <p:txBody>
          <a:bodyPr>
            <a:noAutofit/>
          </a:bodyPr>
          <a:lstStyle/>
          <a:p>
            <a:r>
              <a:rPr lang="lt-LT" sz="3200" b="1" dirty="0">
                <a:latin typeface="Arial Black" panose="020B0A04020102020204" pitchFamily="34" charset="0"/>
              </a:rPr>
              <a:t>Ar žmogus namuose gali jaustis svetimas?</a:t>
            </a:r>
            <a:endParaRPr lang="en-US" sz="3200" b="1" dirty="0">
              <a:latin typeface="Arial Black" panose="020B0A04020102020204" pitchFamily="34" charset="0"/>
            </a:endParaRPr>
          </a:p>
        </p:txBody>
      </p:sp>
      <p:sp>
        <p:nvSpPr>
          <p:cNvPr id="3" name="Content Placeholder 2"/>
          <p:cNvSpPr>
            <a:spLocks noGrp="1"/>
          </p:cNvSpPr>
          <p:nvPr>
            <p:ph idx="1"/>
          </p:nvPr>
        </p:nvSpPr>
        <p:spPr>
          <a:xfrm>
            <a:off x="1145059" y="1136822"/>
            <a:ext cx="9811266" cy="5527589"/>
          </a:xfrm>
        </p:spPr>
        <p:txBody>
          <a:bodyPr>
            <a:normAutofit fontScale="85000" lnSpcReduction="20000"/>
          </a:bodyPr>
          <a:lstStyle/>
          <a:p>
            <a:pPr marL="0" indent="0" algn="just">
              <a:buNone/>
            </a:pPr>
            <a:r>
              <a:rPr lang="lt-LT" dirty="0">
                <a:solidFill>
                  <a:srgbClr val="0070C0"/>
                </a:solidFill>
                <a:latin typeface="Arial" panose="020B0604020202020204" pitchFamily="34" charset="0"/>
                <a:cs typeface="Arial" panose="020B0604020202020204" pitchFamily="34" charset="0"/>
              </a:rPr>
              <a:t>Labiausiai susvetimėjimą nulemia meilės stoka, todėl žmogui nelieka kitos išeities, kaip tik pasitraukti iš savo namų. </a:t>
            </a:r>
            <a:r>
              <a:rPr lang="lt-LT" dirty="0">
                <a:solidFill>
                  <a:srgbClr val="00B050"/>
                </a:solidFill>
                <a:latin typeface="Arial" panose="020B0604020202020204" pitchFamily="34" charset="0"/>
                <a:cs typeface="Arial" panose="020B0604020202020204" pitchFamily="34" charset="0"/>
              </a:rPr>
              <a:t>Svetimi nesijaučia tie, kurie vadovaujasi panašiomis gyvenimo nuostatomis, kurių požiūris į pasaulį, galima sakyti, beveik vienodas. Problemų kyla tada, kai nuomonės išsiskiria. Tada būtinas supratimas, gailestis, užuojauta, kad patys artimiausi nesijaustų svetimi savo namuose.</a:t>
            </a:r>
            <a:r>
              <a:rPr lang="lt-LT" dirty="0">
                <a:latin typeface="Arial" panose="020B0604020202020204" pitchFamily="34" charset="0"/>
                <a:cs typeface="Arial" panose="020B0604020202020204" pitchFamily="34" charset="0"/>
              </a:rPr>
              <a:t> </a:t>
            </a:r>
            <a:r>
              <a:rPr lang="lt-LT" dirty="0">
                <a:solidFill>
                  <a:srgbClr val="C00000"/>
                </a:solidFill>
                <a:latin typeface="Arial" panose="020B0604020202020204" pitchFamily="34" charset="0"/>
                <a:cs typeface="Arial" panose="020B0604020202020204" pitchFamily="34" charset="0"/>
              </a:rPr>
              <a:t>Apie tai, kad dėl meilės stokos svetimas namuose jaučiasi tėvas, </a:t>
            </a:r>
            <a:r>
              <a:rPr lang="lt-LT" u="sng" dirty="0">
                <a:solidFill>
                  <a:srgbClr val="C00000"/>
                </a:solidFill>
                <a:latin typeface="Arial" panose="020B0604020202020204" pitchFamily="34" charset="0"/>
                <a:cs typeface="Arial" panose="020B0604020202020204" pitchFamily="34" charset="0"/>
              </a:rPr>
              <a:t>pasirinkęs palikti namus ir išeiti duoneliauti</a:t>
            </a:r>
            <a:r>
              <a:rPr lang="lt-LT" dirty="0">
                <a:solidFill>
                  <a:srgbClr val="C00000"/>
                </a:solidFill>
                <a:latin typeface="Arial" panose="020B0604020202020204" pitchFamily="34" charset="0"/>
                <a:cs typeface="Arial" panose="020B0604020202020204" pitchFamily="34" charset="0"/>
              </a:rPr>
              <a:t>, rašo </a:t>
            </a:r>
            <a:r>
              <a:rPr lang="lt-LT" dirty="0">
                <a:solidFill>
                  <a:srgbClr val="7030A0"/>
                </a:solidFill>
                <a:latin typeface="Arial" panose="020B0604020202020204" pitchFamily="34" charset="0"/>
                <a:cs typeface="Arial" panose="020B0604020202020204" pitchFamily="34" charset="0"/>
              </a:rPr>
              <a:t>J. Biliūnas, XX a. pr. lyrinės psichologinės prozos pradininkas lietuvių literatūroje, džiovininkų kartos atstovas,</a:t>
            </a:r>
            <a:r>
              <a:rPr lang="lt-LT" dirty="0">
                <a:solidFill>
                  <a:srgbClr val="C00000"/>
                </a:solidFill>
                <a:latin typeface="Arial" panose="020B0604020202020204" pitchFamily="34" charset="0"/>
                <a:cs typeface="Arial" panose="020B0604020202020204" pitchFamily="34" charset="0"/>
              </a:rPr>
              <a:t> novelėje „Ubagas“. Pagrindinis kūrinio veikėjas Petras Sabaliūnas, anksčiau buvęs turtingas žmogus, negailėdavęs ne tik savo, bet ir kaimo vaikams, kaip prisimena pasakotojas, medaus korių, o dabar, išvytas sūnaus iš namų, klaidžioja duoneliaudamas. Sabaliūnas prisipažįsta, kad nei bičių, nei namų jam taip negaila, kaip sūnaus vaikų, kuriuos labai mylėjo, ir kad jie gal taip pat iš namų varys savo tėvą. Novelėje neanalizuojama, kas nulemia tokį beširdį elgesį, tik pasakotojas konstatuoja, kad dalį amžinos vaikų kaltės ir jis savyje nešiojasi</a:t>
            </a:r>
            <a:r>
              <a:rPr lang="lt-LT" dirty="0">
                <a:latin typeface="Arial" panose="020B0604020202020204" pitchFamily="34" charset="0"/>
                <a:cs typeface="Arial" panose="020B0604020202020204" pitchFamily="34" charset="0"/>
              </a:rPr>
              <a:t>. </a:t>
            </a:r>
            <a:r>
              <a:rPr lang="lt-LT" dirty="0">
                <a:solidFill>
                  <a:srgbClr val="0070C0"/>
                </a:solidFill>
                <a:latin typeface="Arial" panose="020B0604020202020204" pitchFamily="34" charset="0"/>
                <a:cs typeface="Arial" panose="020B0604020202020204" pitchFamily="34" charset="0"/>
              </a:rPr>
              <a:t>Galima sakyti, kad ten, kur trūksta meilės, žmogus tampa svetimas savo namuose. </a:t>
            </a:r>
            <a:endParaRPr lang="en-US" dirty="0">
              <a:solidFill>
                <a:srgbClr val="0070C0"/>
              </a:solidFill>
              <a:latin typeface="Arial" panose="020B0604020202020204" pitchFamily="34" charset="0"/>
              <a:cs typeface="Arial" panose="020B0604020202020204" pitchFamily="34" charset="0"/>
            </a:endParaRPr>
          </a:p>
        </p:txBody>
      </p:sp>
      <p:sp>
        <p:nvSpPr>
          <p:cNvPr id="4" name="Oval Callout 3"/>
          <p:cNvSpPr/>
          <p:nvPr/>
        </p:nvSpPr>
        <p:spPr>
          <a:xfrm>
            <a:off x="10247871" y="153065"/>
            <a:ext cx="1762897" cy="790833"/>
          </a:xfrm>
          <a:prstGeom prst="wedgeEllipseCallout">
            <a:avLst>
              <a:gd name="adj1" fmla="val -166047"/>
              <a:gd name="adj2" fmla="val 77668"/>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r>
              <a:rPr lang="lt-LT" dirty="0">
                <a:solidFill>
                  <a:schemeClr val="tx1"/>
                </a:solidFill>
              </a:rPr>
              <a:t>Aspektas geras, bet neįrodytas</a:t>
            </a:r>
            <a:endParaRPr lang="en-US" dirty="0">
              <a:solidFill>
                <a:schemeClr val="tx1"/>
              </a:solidFill>
            </a:endParaRPr>
          </a:p>
        </p:txBody>
      </p:sp>
      <p:sp>
        <p:nvSpPr>
          <p:cNvPr id="5" name="Oval Callout 4"/>
          <p:cNvSpPr/>
          <p:nvPr/>
        </p:nvSpPr>
        <p:spPr>
          <a:xfrm>
            <a:off x="-74141" y="573601"/>
            <a:ext cx="1721708" cy="612648"/>
          </a:xfrm>
          <a:prstGeom prst="wedgeEllipseCallout">
            <a:avLst>
              <a:gd name="adj1" fmla="val 26254"/>
              <a:gd name="adj2" fmla="val 209065"/>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r>
              <a:rPr lang="lt-LT" dirty="0">
                <a:solidFill>
                  <a:schemeClr val="tx1"/>
                </a:solidFill>
              </a:rPr>
              <a:t>Nepagrįsta</a:t>
            </a:r>
            <a:endParaRPr lang="en-US" dirty="0">
              <a:solidFill>
                <a:schemeClr val="tx1"/>
              </a:solidFill>
            </a:endParaRPr>
          </a:p>
        </p:txBody>
      </p:sp>
      <p:sp>
        <p:nvSpPr>
          <p:cNvPr id="6" name="Oval Callout 5"/>
          <p:cNvSpPr/>
          <p:nvPr/>
        </p:nvSpPr>
        <p:spPr>
          <a:xfrm>
            <a:off x="0" y="3772930"/>
            <a:ext cx="1161535" cy="612648"/>
          </a:xfrm>
          <a:prstGeom prst="wedgeEllipseCallout">
            <a:avLst>
              <a:gd name="adj1" fmla="val 53041"/>
              <a:gd name="adj2" fmla="val -158019"/>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r>
              <a:rPr lang="lt-LT" dirty="0">
                <a:solidFill>
                  <a:schemeClr val="tx1"/>
                </a:solidFill>
              </a:rPr>
              <a:t>Faktai!</a:t>
            </a:r>
            <a:endParaRPr lang="en-US" dirty="0">
              <a:solidFill>
                <a:schemeClr val="tx1"/>
              </a:solidFill>
            </a:endParaRPr>
          </a:p>
        </p:txBody>
      </p:sp>
      <p:sp>
        <p:nvSpPr>
          <p:cNvPr id="7" name="Oval Callout 6"/>
          <p:cNvSpPr/>
          <p:nvPr/>
        </p:nvSpPr>
        <p:spPr>
          <a:xfrm>
            <a:off x="10873947" y="3550508"/>
            <a:ext cx="1318054" cy="612648"/>
          </a:xfrm>
          <a:prstGeom prst="wedgeEllipseCallout">
            <a:avLst>
              <a:gd name="adj1" fmla="val -50512"/>
              <a:gd name="adj2" fmla="val -123059"/>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r>
              <a:rPr lang="lt-LT" dirty="0">
                <a:ln w="0"/>
                <a:solidFill>
                  <a:schemeClr val="tx1"/>
                </a:solidFill>
                <a:effectLst>
                  <a:outerShdw blurRad="38100" dist="19050" dir="2700000" algn="tl" rotWithShape="0">
                    <a:schemeClr val="dk1">
                      <a:alpha val="40000"/>
                    </a:schemeClr>
                  </a:outerShdw>
                </a:effectLst>
              </a:rPr>
              <a:t>Kontekstas</a:t>
            </a:r>
            <a:endParaRPr lang="en-US" dirty="0">
              <a:ln w="0"/>
              <a:solidFill>
                <a:schemeClr val="tx1"/>
              </a:solidFill>
              <a:effectLst>
                <a:outerShdw blurRad="38100" dist="19050" dir="2700000" algn="tl" rotWithShape="0">
                  <a:schemeClr val="dk1">
                    <a:alpha val="40000"/>
                  </a:schemeClr>
                </a:outerShdw>
              </a:effectLst>
            </a:endParaRPr>
          </a:p>
        </p:txBody>
      </p:sp>
      <p:sp>
        <p:nvSpPr>
          <p:cNvPr id="8" name="Oval Callout 7"/>
          <p:cNvSpPr/>
          <p:nvPr/>
        </p:nvSpPr>
        <p:spPr>
          <a:xfrm>
            <a:off x="5535826" y="5870639"/>
            <a:ext cx="2570205" cy="612648"/>
          </a:xfrm>
          <a:prstGeom prst="wedgeEllipseCallout">
            <a:avLst>
              <a:gd name="adj1" fmla="val -87095"/>
              <a:gd name="adj2" fmla="val -47760"/>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r>
              <a:rPr lang="lt-LT" dirty="0">
                <a:ln w="0"/>
                <a:solidFill>
                  <a:schemeClr val="tx1"/>
                </a:solidFill>
                <a:effectLst>
                  <a:outerShdw blurRad="38100" dist="19050" dir="2700000" algn="tl" rotWithShape="0">
                    <a:schemeClr val="dk1">
                      <a:alpha val="40000"/>
                    </a:schemeClr>
                  </a:outerShdw>
                </a:effectLst>
              </a:rPr>
              <a:t>Dalinė išvada nepagrįsta</a:t>
            </a:r>
            <a:endParaRPr lang="en-US" dirty="0">
              <a:ln w="0"/>
              <a:solidFill>
                <a:schemeClr val="tx1"/>
              </a:solidFill>
              <a:effectLst>
                <a:outerShdw blurRad="38100" dist="19050" dir="2700000" algn="tl" rotWithShape="0">
                  <a:schemeClr val="dk1">
                    <a:alpha val="40000"/>
                  </a:schemeClr>
                </a:outerShdw>
              </a:effectLst>
            </a:endParaRPr>
          </a:p>
        </p:txBody>
      </p:sp>
    </p:spTree>
    <p:extLst>
      <p:ext uri="{BB962C8B-B14F-4D97-AF65-F5344CB8AC3E}">
        <p14:creationId xmlns:p14="http://schemas.microsoft.com/office/powerpoint/2010/main" val="423086938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90616"/>
            <a:ext cx="10515600" cy="659027"/>
          </a:xfrm>
        </p:spPr>
        <p:txBody>
          <a:bodyPr>
            <a:normAutofit/>
          </a:bodyPr>
          <a:lstStyle/>
          <a:p>
            <a:r>
              <a:rPr lang="lt-LT" sz="4000" dirty="0">
                <a:latin typeface="Arial Black" panose="020B0A04020102020204" pitchFamily="34" charset="0"/>
              </a:rPr>
              <a:t>Šeimos santykiai literatūroje</a:t>
            </a:r>
            <a:endParaRPr lang="en-US" sz="4000" dirty="0">
              <a:latin typeface="Arial Black" panose="020B0A04020102020204" pitchFamily="34" charset="0"/>
            </a:endParaRPr>
          </a:p>
        </p:txBody>
      </p:sp>
      <p:sp>
        <p:nvSpPr>
          <p:cNvPr id="3" name="Content Placeholder 2"/>
          <p:cNvSpPr>
            <a:spLocks noGrp="1"/>
          </p:cNvSpPr>
          <p:nvPr>
            <p:ph idx="1"/>
          </p:nvPr>
        </p:nvSpPr>
        <p:spPr>
          <a:xfrm>
            <a:off x="996778" y="1054444"/>
            <a:ext cx="9564130" cy="5122520"/>
          </a:xfrm>
        </p:spPr>
        <p:txBody>
          <a:bodyPr>
            <a:noAutofit/>
          </a:bodyPr>
          <a:lstStyle/>
          <a:p>
            <a:pPr marL="0" indent="0" algn="just">
              <a:buNone/>
            </a:pPr>
            <a:r>
              <a:rPr lang="lt-LT" sz="2400" dirty="0">
                <a:solidFill>
                  <a:srgbClr val="0070C0"/>
                </a:solidFill>
                <a:latin typeface="Arial" panose="020B0604020202020204" pitchFamily="34" charset="0"/>
                <a:cs typeface="Arial" panose="020B0604020202020204" pitchFamily="34" charset="0"/>
              </a:rPr>
              <a:t>XX a. rašytojas V. Mykolaitis - Putinas psichologiniame intelektualiniame romane „Altorių šešėly“ parodo artimo ryšio šeimoje stoką.</a:t>
            </a:r>
            <a:r>
              <a:rPr lang="lt-LT" sz="2400" dirty="0">
                <a:solidFill>
                  <a:srgbClr val="00B050"/>
                </a:solidFill>
                <a:latin typeface="Arial" panose="020B0604020202020204" pitchFamily="34" charset="0"/>
                <a:cs typeface="Arial" panose="020B0604020202020204" pitchFamily="34" charset="0"/>
              </a:rPr>
              <a:t>Pagrindinis veikėjas Liudas Vasaris tėvų noru įstoja į kunigų seminariją. Jis nuo mažens buvo mokomas paklusnumo, todėl tapo uždaras, nuolankus. Vaikystėje jis iš tėvų girdėjo tik kritiką, tad jų akivaizdoje susigūždavo, nulenkdavo galvą, tarsi norėtų būti nematomas. Šeimoje Liudas niekada nejautė meilės, palaikymo. Kai tėvai pirmą kartą atvažiuoja aplankyti sūnaus į seminariją, su juo bendrauja oficialiai, kreipiasi į jį „jūs“, „kunigėli“. Liudas mano tokio pagarbaus bendravimo nenusipelnęs, jaučiasi atskirtas nuo visos šeimos, nori, kad į jį kreiptųsi vardu, kaip ir anksčiau. Liudo tėvai džiugiasi turėsiantys sūnų kunigą, didžiuojasi, matydami jį apsivilkusį sutaną, tai jiems didžiulė garbė. Liudas Vasaris, žinodamas, kad neturi kunigo pašaukimo, neatsisako kunigystės, nes myli savo šeimą ir nenori jos skaudinti, sugriauti vilčių. Jis supranta, kad jei atsisakys kunigo kelio, tėvai to nesupras, bus sugniuždyti. </a:t>
            </a:r>
            <a:endParaRPr lang="en-US" sz="2400" dirty="0">
              <a:solidFill>
                <a:srgbClr val="00B050"/>
              </a:solidFill>
              <a:latin typeface="Arial" panose="020B0604020202020204" pitchFamily="34" charset="0"/>
              <a:cs typeface="Arial" panose="020B0604020202020204" pitchFamily="34" charset="0"/>
            </a:endParaRPr>
          </a:p>
        </p:txBody>
      </p:sp>
      <p:sp>
        <p:nvSpPr>
          <p:cNvPr id="4" name="Oval Callout 3"/>
          <p:cNvSpPr/>
          <p:nvPr/>
        </p:nvSpPr>
        <p:spPr>
          <a:xfrm>
            <a:off x="0" y="533935"/>
            <a:ext cx="1565189" cy="612648"/>
          </a:xfrm>
          <a:prstGeom prst="wedgeEllipseCallout">
            <a:avLst>
              <a:gd name="adj1" fmla="val 114905"/>
              <a:gd name="adj2" fmla="val 47709"/>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r>
              <a:rPr lang="lt-LT" dirty="0">
                <a:ln w="0"/>
                <a:solidFill>
                  <a:schemeClr val="tx1"/>
                </a:solidFill>
                <a:effectLst>
                  <a:outerShdw blurRad="38100" dist="19050" dir="2700000" algn="tl" rotWithShape="0">
                    <a:schemeClr val="dk1">
                      <a:alpha val="40000"/>
                    </a:schemeClr>
                  </a:outerShdw>
                </a:effectLst>
              </a:rPr>
              <a:t>Aspektas</a:t>
            </a:r>
            <a:endParaRPr lang="en-US" dirty="0">
              <a:ln w="0"/>
              <a:solidFill>
                <a:schemeClr val="tx1"/>
              </a:solidFill>
              <a:effectLst>
                <a:outerShdw blurRad="38100" dist="19050" dir="2700000" algn="tl" rotWithShape="0">
                  <a:schemeClr val="dk1">
                    <a:alpha val="40000"/>
                  </a:schemeClr>
                </a:outerShdw>
              </a:effectLst>
            </a:endParaRPr>
          </a:p>
        </p:txBody>
      </p:sp>
      <p:sp>
        <p:nvSpPr>
          <p:cNvPr id="5" name="Oval Callout 4"/>
          <p:cNvSpPr/>
          <p:nvPr/>
        </p:nvSpPr>
        <p:spPr>
          <a:xfrm>
            <a:off x="10560908" y="1795848"/>
            <a:ext cx="1491049" cy="612648"/>
          </a:xfrm>
          <a:prstGeom prst="wedgeEllipseCallout">
            <a:avLst>
              <a:gd name="adj1" fmla="val -55968"/>
              <a:gd name="adj2" fmla="val 132421"/>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r>
              <a:rPr lang="lt-LT" dirty="0">
                <a:ln w="0"/>
                <a:solidFill>
                  <a:schemeClr val="tx1"/>
                </a:solidFill>
                <a:effectLst>
                  <a:outerShdw blurRad="38100" dist="19050" dir="2700000" algn="tl" rotWithShape="0">
                    <a:schemeClr val="dk1">
                      <a:alpha val="40000"/>
                    </a:schemeClr>
                  </a:outerShdw>
                </a:effectLst>
              </a:rPr>
              <a:t>Interpre-tacija</a:t>
            </a:r>
            <a:endParaRPr lang="en-US" dirty="0">
              <a:ln w="0"/>
              <a:solidFill>
                <a:schemeClr val="tx1"/>
              </a:solidFill>
              <a:effectLst>
                <a:outerShdw blurRad="38100" dist="19050" dir="2700000" algn="tl" rotWithShape="0">
                  <a:schemeClr val="dk1">
                    <a:alpha val="40000"/>
                  </a:schemeClr>
                </a:outerShdw>
              </a:effectLst>
            </a:endParaRPr>
          </a:p>
        </p:txBody>
      </p:sp>
    </p:spTree>
    <p:extLst>
      <p:ext uri="{BB962C8B-B14F-4D97-AF65-F5344CB8AC3E}">
        <p14:creationId xmlns:p14="http://schemas.microsoft.com/office/powerpoint/2010/main" val="261007329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98854"/>
            <a:ext cx="10515600" cy="123568"/>
          </a:xfrm>
        </p:spPr>
        <p:txBody>
          <a:bodyPr>
            <a:normAutofit fontScale="90000"/>
          </a:bodyPr>
          <a:lstStyle/>
          <a:p>
            <a:endParaRPr lang="en-US" dirty="0"/>
          </a:p>
        </p:txBody>
      </p:sp>
      <p:sp>
        <p:nvSpPr>
          <p:cNvPr id="3" name="Content Placeholder 2"/>
          <p:cNvSpPr>
            <a:spLocks noGrp="1"/>
          </p:cNvSpPr>
          <p:nvPr>
            <p:ph idx="1"/>
          </p:nvPr>
        </p:nvSpPr>
        <p:spPr>
          <a:xfrm>
            <a:off x="1194486" y="469557"/>
            <a:ext cx="9432325" cy="5707406"/>
          </a:xfrm>
        </p:spPr>
        <p:txBody>
          <a:bodyPr/>
          <a:lstStyle/>
          <a:p>
            <a:pPr marL="0" indent="0" algn="just">
              <a:buNone/>
            </a:pPr>
            <a:r>
              <a:rPr lang="lt-LT" dirty="0">
                <a:solidFill>
                  <a:srgbClr val="7030A0"/>
                </a:solidFill>
                <a:latin typeface="Arial" panose="020B0604020202020204" pitchFamily="34" charset="0"/>
                <a:cs typeface="Arial" panose="020B0604020202020204" pitchFamily="34" charset="0"/>
              </a:rPr>
              <a:t>Romano autoriaus Vinco Mykolaičio - Putino tėvai buvo santūrūs, griežti ir taip pat, kaip ir Vasario šeimoje, trūko jaukumo, nuoširdumo. </a:t>
            </a:r>
            <a:r>
              <a:rPr lang="lt-LT" dirty="0">
                <a:solidFill>
                  <a:srgbClr val="00B050"/>
                </a:solidFill>
                <a:latin typeface="Arial" panose="020B0604020202020204" pitchFamily="34" charset="0"/>
                <a:cs typeface="Arial" panose="020B0604020202020204" pitchFamily="34" charset="0"/>
              </a:rPr>
              <a:t>Taigi Putino romane „Altorių šešėly“ parodoma tarpusavio meilės stoka šeimoje.</a:t>
            </a:r>
            <a:endParaRPr lang="en-US" dirty="0">
              <a:solidFill>
                <a:srgbClr val="00B050"/>
              </a:solidFill>
              <a:latin typeface="Arial" panose="020B0604020202020204" pitchFamily="34" charset="0"/>
              <a:cs typeface="Arial" panose="020B0604020202020204" pitchFamily="34" charset="0"/>
            </a:endParaRPr>
          </a:p>
          <a:p>
            <a:pPr marL="0" indent="0">
              <a:buNone/>
            </a:pPr>
            <a:endParaRPr lang="en-US" dirty="0"/>
          </a:p>
        </p:txBody>
      </p:sp>
      <p:sp>
        <p:nvSpPr>
          <p:cNvPr id="4" name="Oval Callout 3"/>
          <p:cNvSpPr/>
          <p:nvPr/>
        </p:nvSpPr>
        <p:spPr>
          <a:xfrm>
            <a:off x="9901881" y="2907956"/>
            <a:ext cx="1993557" cy="1499287"/>
          </a:xfrm>
          <a:prstGeom prst="wedgeEllipseCallout">
            <a:avLst>
              <a:gd name="adj1" fmla="val -17911"/>
              <a:gd name="adj2" fmla="val -162953"/>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r>
              <a:rPr lang="lt-LT" dirty="0">
                <a:ln w="0"/>
                <a:solidFill>
                  <a:schemeClr val="tx1"/>
                </a:solidFill>
                <a:effectLst>
                  <a:outerShdw blurRad="38100" dist="19050" dir="2700000" algn="tl" rotWithShape="0">
                    <a:schemeClr val="dk1">
                      <a:alpha val="40000"/>
                    </a:schemeClr>
                  </a:outerShdw>
                </a:effectLst>
              </a:rPr>
              <a:t>Kontekstas neišplėtotas, ne vietoj</a:t>
            </a:r>
            <a:endParaRPr lang="en-US" dirty="0">
              <a:ln w="0"/>
              <a:solidFill>
                <a:schemeClr val="tx1"/>
              </a:solidFill>
              <a:effectLst>
                <a:outerShdw blurRad="38100" dist="19050" dir="2700000" algn="tl" rotWithShape="0">
                  <a:schemeClr val="dk1">
                    <a:alpha val="40000"/>
                  </a:schemeClr>
                </a:outerShdw>
              </a:effectLst>
            </a:endParaRPr>
          </a:p>
        </p:txBody>
      </p:sp>
      <p:sp>
        <p:nvSpPr>
          <p:cNvPr id="5" name="Oval Callout 4"/>
          <p:cNvSpPr/>
          <p:nvPr/>
        </p:nvSpPr>
        <p:spPr>
          <a:xfrm>
            <a:off x="838200" y="2295308"/>
            <a:ext cx="2506361" cy="612648"/>
          </a:xfrm>
          <a:prstGeom prst="wedgeEllipseCallout">
            <a:avLst>
              <a:gd name="adj1" fmla="val 77189"/>
              <a:gd name="adj2" fmla="val -98856"/>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r>
              <a:rPr lang="lt-LT" dirty="0">
                <a:ln w="0"/>
                <a:solidFill>
                  <a:schemeClr val="tx1"/>
                </a:solidFill>
                <a:effectLst>
                  <a:outerShdw blurRad="38100" dist="19050" dir="2700000" algn="tl" rotWithShape="0">
                    <a:schemeClr val="dk1">
                      <a:alpha val="40000"/>
                    </a:schemeClr>
                  </a:outerShdw>
                </a:effectLst>
              </a:rPr>
              <a:t>Dalinė išvada pakartoja teiginį</a:t>
            </a:r>
            <a:endParaRPr lang="en-US" dirty="0">
              <a:ln w="0"/>
              <a:solidFill>
                <a:schemeClr val="tx1"/>
              </a:solidFill>
              <a:effectLst>
                <a:outerShdw blurRad="38100" dist="19050" dir="2700000" algn="tl" rotWithShape="0">
                  <a:schemeClr val="dk1">
                    <a:alpha val="40000"/>
                  </a:schemeClr>
                </a:outerShdw>
              </a:effectLst>
            </a:endParaRPr>
          </a:p>
        </p:txBody>
      </p:sp>
    </p:spTree>
    <p:extLst>
      <p:ext uri="{BB962C8B-B14F-4D97-AF65-F5344CB8AC3E}">
        <p14:creationId xmlns:p14="http://schemas.microsoft.com/office/powerpoint/2010/main" val="374174755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29515" y="107093"/>
            <a:ext cx="11607112" cy="733166"/>
          </a:xfrm>
        </p:spPr>
        <p:txBody>
          <a:bodyPr>
            <a:normAutofit fontScale="90000"/>
          </a:bodyPr>
          <a:lstStyle/>
          <a:p>
            <a:r>
              <a:rPr lang="lt-LT" dirty="0">
                <a:latin typeface="Arial Black" panose="020B0A04020102020204" pitchFamily="34" charset="0"/>
              </a:rPr>
              <a:t>PASTRAIPOS / RAŠINIO REDAGAVIMAS</a:t>
            </a:r>
            <a:endParaRPr lang="en-US" dirty="0">
              <a:latin typeface="Arial Black" panose="020B0A04020102020204" pitchFamily="34" charset="0"/>
            </a:endParaRPr>
          </a:p>
        </p:txBody>
      </p:sp>
      <p:sp>
        <p:nvSpPr>
          <p:cNvPr id="3" name="Content Placeholder 2"/>
          <p:cNvSpPr>
            <a:spLocks noGrp="1"/>
          </p:cNvSpPr>
          <p:nvPr>
            <p:ph idx="1"/>
          </p:nvPr>
        </p:nvSpPr>
        <p:spPr>
          <a:xfrm>
            <a:off x="329515" y="840258"/>
            <a:ext cx="11376453" cy="6017741"/>
          </a:xfrm>
        </p:spPr>
        <p:txBody>
          <a:bodyPr>
            <a:normAutofit fontScale="77500" lnSpcReduction="20000"/>
          </a:bodyPr>
          <a:lstStyle/>
          <a:p>
            <a:pPr marL="0" indent="0" algn="just">
              <a:buNone/>
            </a:pPr>
            <a:r>
              <a:rPr lang="lt-LT" dirty="0">
                <a:solidFill>
                  <a:srgbClr val="0070C0"/>
                </a:solidFill>
                <a:latin typeface="Arial" panose="020B0604020202020204" pitchFamily="34" charset="0"/>
                <a:cs typeface="Arial" panose="020B0604020202020204" pitchFamily="34" charset="0"/>
              </a:rPr>
              <a:t>XX a. rašytojas V. Mykolaitis - Putinas psichologiniame intelektualiniame romane „Altorių šešėly“ parodo artimo ryšio šeimoje stoką. </a:t>
            </a:r>
            <a:r>
              <a:rPr lang="lt-LT" u="sng" dirty="0">
                <a:solidFill>
                  <a:srgbClr val="7030A0"/>
                </a:solidFill>
                <a:latin typeface="Arial" panose="020B0604020202020204" pitchFamily="34" charset="0"/>
                <a:cs typeface="Arial" panose="020B0604020202020204" pitchFamily="34" charset="0"/>
              </a:rPr>
              <a:t>Galima manyti, jog tokius santykius vaizduoti rašytoją paskatino jo paties patirtis: „Atsiminimuose“ Putinas su kartėliu rašė, kad tėvas buvo labai griežtas, o motina religinga, jie buvo dori žmonės, tačiau namuose niekad neskambėjo nuoširdus juokas, trūko atviro bendravimo. Vaikystės namai jo nemokė mylėti, pasitikėti savo galiomis.</a:t>
            </a:r>
            <a:r>
              <a:rPr lang="lt-LT" dirty="0">
                <a:solidFill>
                  <a:srgbClr val="0070C0"/>
                </a:solidFill>
                <a:latin typeface="Arial" panose="020B0604020202020204" pitchFamily="34" charset="0"/>
                <a:cs typeface="Arial" panose="020B0604020202020204" pitchFamily="34" charset="0"/>
              </a:rPr>
              <a:t> </a:t>
            </a:r>
            <a:r>
              <a:rPr lang="lt-LT" dirty="0">
                <a:solidFill>
                  <a:srgbClr val="00B050"/>
                </a:solidFill>
                <a:latin typeface="Arial" panose="020B0604020202020204" pitchFamily="34" charset="0"/>
                <a:cs typeface="Arial" panose="020B0604020202020204" pitchFamily="34" charset="0"/>
              </a:rPr>
              <a:t>Panaši atmosfera vyravo ir pagrindinio veikėjo Liudo Vasario namuose</a:t>
            </a:r>
            <a:r>
              <a:rPr lang="lt-LT" dirty="0">
                <a:solidFill>
                  <a:srgbClr val="0070C0"/>
                </a:solidFill>
                <a:latin typeface="Arial" panose="020B0604020202020204" pitchFamily="34" charset="0"/>
                <a:cs typeface="Arial" panose="020B0604020202020204" pitchFamily="34" charset="0"/>
              </a:rPr>
              <a:t>. </a:t>
            </a:r>
            <a:r>
              <a:rPr lang="lt-LT" dirty="0">
                <a:solidFill>
                  <a:srgbClr val="00B050"/>
                </a:solidFill>
                <a:latin typeface="Arial" panose="020B0604020202020204" pitchFamily="34" charset="0"/>
                <a:cs typeface="Arial" panose="020B0604020202020204" pitchFamily="34" charset="0"/>
              </a:rPr>
              <a:t>Liudas Vasaris, </a:t>
            </a:r>
            <a:r>
              <a:rPr lang="lt-LT" u="sng" dirty="0">
                <a:solidFill>
                  <a:srgbClr val="7030A0"/>
                </a:solidFill>
                <a:latin typeface="Arial" panose="020B0604020202020204" pitchFamily="34" charset="0"/>
                <a:cs typeface="Arial" panose="020B0604020202020204" pitchFamily="34" charset="0"/>
              </a:rPr>
              <a:t>beje, kaip ir autorius</a:t>
            </a:r>
            <a:r>
              <a:rPr lang="lt-LT" dirty="0">
                <a:solidFill>
                  <a:srgbClr val="7030A0"/>
                </a:solidFill>
                <a:latin typeface="Arial" panose="020B0604020202020204" pitchFamily="34" charset="0"/>
                <a:cs typeface="Arial" panose="020B0604020202020204" pitchFamily="34" charset="0"/>
              </a:rPr>
              <a:t>,  </a:t>
            </a:r>
            <a:r>
              <a:rPr lang="lt-LT" dirty="0">
                <a:solidFill>
                  <a:srgbClr val="00B050"/>
                </a:solidFill>
                <a:latin typeface="Arial" panose="020B0604020202020204" pitchFamily="34" charset="0"/>
                <a:cs typeface="Arial" panose="020B0604020202020204" pitchFamily="34" charset="0"/>
              </a:rPr>
              <a:t>tėvų noru įstoja į kunigų seminariją. Jis nuo mažens buvo mokomas paklusnumo, todėl tapo uždaras, nuolankus. Vaikystėje jis iš tėvų girdėjo tik kritiką, tad jų akivaizdoje susigūždavo, nulenkdavo galvą, tarsi norėtų būti nematomas. Šeimoje Liudas niekada nejautė meilės, palaikymo. Kai tėvai pirmą kartą atvažiuoja aplankyti sūnaus į seminariją, su juo bendrauja oficialiai, kreipiasi į jį „jūs“, „kunigėli“, o tėvas netgi nori pabučiuoti ranką. Liudas mano tokio pagarbaus bendravimo nenusipelnęs, jaučiasi atskirtas nuo visos šeimos, nori, kad į jį kreiptųsi vardu, kaip ir anksčiau. Liudo tėvai džiugiasi turėsiantys sūnų kunigą, didžiuojasi, matydami jį apsivilkusį sutaną, tai jiems didžiulė garbė. Liudas Vasaris, žinodamas, kad neturi kunigo pašaukimo, neatsisako kunigystės, nes myli savo šeimą ir nenori jos skaudinti, sugriauti vilčių. Jis supranta, kad jei atsisakys kunigo kelio, tėvai to nesupras, bus sugniuždyti: </a:t>
            </a:r>
            <a:r>
              <a:rPr lang="lt-LT" u="sng" dirty="0">
                <a:solidFill>
                  <a:srgbClr val="00B050"/>
                </a:solidFill>
                <a:latin typeface="Arial" panose="020B0604020202020204" pitchFamily="34" charset="0"/>
                <a:cs typeface="Arial" panose="020B0604020202020204" pitchFamily="34" charset="0"/>
              </a:rPr>
              <a:t>„Nesupras, niekad nesupras&lt;...&gt; Tarp mūsų ir mūsų tėvų kraunasi visa eilė nesusipratimų, ir jųjų meilė mus kankina, o kartais gal ir žudo.“ Visame romane rodoma, kad Vasario santykiai su tėvais nesikeičia, jis neišdrįsta pasakyti, kad mieliau rinktųsi poeto, o ne kunigo kelią. Net ir būdamas vyresnis Vasaris nedrįsta oficialiai atsisakyti kunigystės, žino, kad tėvai jo nepalaikys, netgi kai grįžta aplankyti tėvų, laiko mišias, nes juos gerbia. Vis dėlto galiausiai Liudas nusprendžia nebepaisyti to, ką tėvai ir kiti pagalvos, ir atsisako kunigystės. </a:t>
            </a:r>
            <a:r>
              <a:rPr lang="lt-LT" u="sng" dirty="0">
                <a:solidFill>
                  <a:srgbClr val="0070C0"/>
                </a:solidFill>
                <a:latin typeface="Arial" panose="020B0604020202020204" pitchFamily="34" charset="0"/>
                <a:cs typeface="Arial" panose="020B0604020202020204" pitchFamily="34" charset="0"/>
              </a:rPr>
              <a:t>Tad galima teigti, kad Putino romane „Altorių šešėly“ vaizduojami šalti, nuoširdumu nepasižymintys, nors ir pagarbūs šeimos santykiai. </a:t>
            </a:r>
            <a:endParaRPr lang="en-US" dirty="0">
              <a:solidFill>
                <a:srgbClr val="0070C0"/>
              </a:solidFill>
              <a:latin typeface="Arial" panose="020B0604020202020204" pitchFamily="34" charset="0"/>
              <a:cs typeface="Arial" panose="020B0604020202020204" pitchFamily="34" charset="0"/>
            </a:endParaRPr>
          </a:p>
          <a:p>
            <a:pPr marL="0" indent="0">
              <a:buNone/>
            </a:pPr>
            <a:endParaRPr lang="en-US" dirty="0">
              <a:solidFill>
                <a:srgbClr val="7030A0"/>
              </a:solidFill>
            </a:endParaRPr>
          </a:p>
        </p:txBody>
      </p:sp>
    </p:spTree>
    <p:extLst>
      <p:ext uri="{BB962C8B-B14F-4D97-AF65-F5344CB8AC3E}">
        <p14:creationId xmlns:p14="http://schemas.microsoft.com/office/powerpoint/2010/main" val="239735410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avadinimas 1">
            <a:extLst>
              <a:ext uri="{FF2B5EF4-FFF2-40B4-BE49-F238E27FC236}">
                <a16:creationId xmlns:a16="http://schemas.microsoft.com/office/drawing/2014/main" id="{2877E779-16CC-4488-83AB-AEBEEC9A7685}"/>
              </a:ext>
            </a:extLst>
          </p:cNvPr>
          <p:cNvSpPr>
            <a:spLocks noGrp="1"/>
          </p:cNvSpPr>
          <p:nvPr>
            <p:ph type="title"/>
          </p:nvPr>
        </p:nvSpPr>
        <p:spPr>
          <a:xfrm>
            <a:off x="838200" y="365125"/>
            <a:ext cx="10515600" cy="750611"/>
          </a:xfrm>
        </p:spPr>
        <p:txBody>
          <a:bodyPr>
            <a:normAutofit/>
          </a:bodyPr>
          <a:lstStyle/>
          <a:p>
            <a:r>
              <a:rPr lang="en-US" sz="4000" dirty="0">
                <a:latin typeface="Arial Black" panose="020B0A04020102020204" pitchFamily="34" charset="0"/>
              </a:rPr>
              <a:t>PUPP </a:t>
            </a:r>
            <a:r>
              <a:rPr lang="en-US" sz="4000" dirty="0" err="1">
                <a:latin typeface="Arial Black" panose="020B0A04020102020204" pitchFamily="34" charset="0"/>
              </a:rPr>
              <a:t>teksto</a:t>
            </a:r>
            <a:r>
              <a:rPr lang="en-US" sz="4000" dirty="0">
                <a:latin typeface="Arial Black" panose="020B0A04020102020204" pitchFamily="34" charset="0"/>
              </a:rPr>
              <a:t> </a:t>
            </a:r>
            <a:r>
              <a:rPr lang="en-US" sz="4000" dirty="0" err="1">
                <a:latin typeface="Arial Black" panose="020B0A04020102020204" pitchFamily="34" charset="0"/>
              </a:rPr>
              <a:t>kūrimo</a:t>
            </a:r>
            <a:r>
              <a:rPr lang="en-US" sz="4000" dirty="0">
                <a:latin typeface="Arial Black" panose="020B0A04020102020204" pitchFamily="34" charset="0"/>
              </a:rPr>
              <a:t> </a:t>
            </a:r>
            <a:r>
              <a:rPr lang="en-US" sz="4000" dirty="0" err="1">
                <a:latin typeface="Arial Black" panose="020B0A04020102020204" pitchFamily="34" charset="0"/>
              </a:rPr>
              <a:t>užduotis</a:t>
            </a:r>
            <a:endParaRPr lang="en-US" sz="4000" dirty="0">
              <a:latin typeface="Arial Black" panose="020B0A04020102020204" pitchFamily="34" charset="0"/>
            </a:endParaRPr>
          </a:p>
        </p:txBody>
      </p:sp>
      <p:sp>
        <p:nvSpPr>
          <p:cNvPr id="3" name="Turinio vietos rezervavimo ženklas 2">
            <a:extLst>
              <a:ext uri="{FF2B5EF4-FFF2-40B4-BE49-F238E27FC236}">
                <a16:creationId xmlns:a16="http://schemas.microsoft.com/office/drawing/2014/main" id="{F83EC43F-6F25-47ED-9F6F-E28D109EFC5B}"/>
              </a:ext>
            </a:extLst>
          </p:cNvPr>
          <p:cNvSpPr>
            <a:spLocks noGrp="1"/>
          </p:cNvSpPr>
          <p:nvPr>
            <p:ph idx="1"/>
          </p:nvPr>
        </p:nvSpPr>
        <p:spPr>
          <a:xfrm>
            <a:off x="838200" y="1182848"/>
            <a:ext cx="10515600" cy="4994115"/>
          </a:xfrm>
        </p:spPr>
        <p:txBody>
          <a:bodyPr/>
          <a:lstStyle/>
          <a:p>
            <a:pPr marL="0" indent="0">
              <a:buNone/>
            </a:pPr>
            <a:r>
              <a:rPr lang="en-US" sz="3200" b="1" dirty="0" err="1">
                <a:latin typeface="Arial Black" panose="020B0A04020102020204" pitchFamily="34" charset="0"/>
              </a:rPr>
              <a:t>Mokinys</a:t>
            </a:r>
            <a:r>
              <a:rPr lang="en-US" sz="3200" b="1" dirty="0">
                <a:latin typeface="Arial Black" panose="020B0A04020102020204" pitchFamily="34" charset="0"/>
              </a:rPr>
              <a:t> </a:t>
            </a:r>
            <a:r>
              <a:rPr lang="en-US" sz="3200" b="1" dirty="0" err="1">
                <a:latin typeface="Arial Black" panose="020B0A04020102020204" pitchFamily="34" charset="0"/>
              </a:rPr>
              <a:t>laisvai</a:t>
            </a:r>
            <a:r>
              <a:rPr lang="en-US" sz="3200" b="1" dirty="0">
                <a:latin typeface="Arial Black" panose="020B0A04020102020204" pitchFamily="34" charset="0"/>
              </a:rPr>
              <a:t> </a:t>
            </a:r>
            <a:r>
              <a:rPr lang="en-US" sz="3200" b="1" dirty="0" err="1">
                <a:latin typeface="Arial Black" panose="020B0A04020102020204" pitchFamily="34" charset="0"/>
              </a:rPr>
              <a:t>gali</a:t>
            </a:r>
            <a:r>
              <a:rPr lang="en-US" sz="3200" b="1" dirty="0">
                <a:latin typeface="Arial Black" panose="020B0A04020102020204" pitchFamily="34" charset="0"/>
              </a:rPr>
              <a:t> </a:t>
            </a:r>
            <a:r>
              <a:rPr lang="en-US" sz="3200" b="1" dirty="0" err="1">
                <a:latin typeface="Arial Black" panose="020B0A04020102020204" pitchFamily="34" charset="0"/>
              </a:rPr>
              <a:t>rinktis</a:t>
            </a:r>
            <a:r>
              <a:rPr lang="en-US" sz="3200" b="1" dirty="0">
                <a:latin typeface="Arial Black" panose="020B0A04020102020204" pitchFamily="34" charset="0"/>
              </a:rPr>
              <a:t> </a:t>
            </a:r>
            <a:r>
              <a:rPr lang="en-US" sz="3200" b="1" dirty="0" err="1">
                <a:latin typeface="Arial Black" panose="020B0A04020102020204" pitchFamily="34" charset="0"/>
              </a:rPr>
              <a:t>žanrą</a:t>
            </a:r>
            <a:r>
              <a:rPr lang="en-US" sz="3200" b="1" dirty="0">
                <a:latin typeface="Arial Black" panose="020B0A04020102020204" pitchFamily="34" charset="0"/>
              </a:rPr>
              <a:t>:</a:t>
            </a:r>
          </a:p>
          <a:p>
            <a:pPr>
              <a:buFont typeface="Wingdings" panose="05000000000000000000" pitchFamily="2" charset="2"/>
              <a:buChar char="Ø"/>
            </a:pPr>
            <a:r>
              <a:rPr lang="en-US" dirty="0" err="1">
                <a:latin typeface="Arial Black" panose="020B0A04020102020204" pitchFamily="34" charset="0"/>
              </a:rPr>
              <a:t>Rašinys</a:t>
            </a:r>
            <a:r>
              <a:rPr lang="en-US" dirty="0">
                <a:latin typeface="Arial Black" panose="020B0A04020102020204" pitchFamily="34" charset="0"/>
              </a:rPr>
              <a:t> (</a:t>
            </a:r>
            <a:r>
              <a:rPr lang="en-US" dirty="0" err="1">
                <a:latin typeface="Arial Black" panose="020B0A04020102020204" pitchFamily="34" charset="0"/>
              </a:rPr>
              <a:t>literatūrinis</a:t>
            </a:r>
            <a:r>
              <a:rPr lang="en-US" dirty="0">
                <a:latin typeface="Arial Black" panose="020B0A04020102020204" pitchFamily="34" charset="0"/>
              </a:rPr>
              <a:t> / </a:t>
            </a:r>
            <a:r>
              <a:rPr lang="en-US" dirty="0" err="1">
                <a:latin typeface="Arial Black" panose="020B0A04020102020204" pitchFamily="34" charset="0"/>
              </a:rPr>
              <a:t>samprotavimo</a:t>
            </a:r>
            <a:endParaRPr lang="en-US" dirty="0">
              <a:latin typeface="Arial Black" panose="020B0A04020102020204" pitchFamily="34" charset="0"/>
            </a:endParaRPr>
          </a:p>
          <a:p>
            <a:pPr>
              <a:buFont typeface="Wingdings" panose="05000000000000000000" pitchFamily="2" charset="2"/>
              <a:buChar char="Ø"/>
            </a:pPr>
            <a:r>
              <a:rPr lang="en-US" dirty="0" err="1">
                <a:latin typeface="Arial Black" panose="020B0A04020102020204" pitchFamily="34" charset="0"/>
              </a:rPr>
              <a:t>Laiškas</a:t>
            </a:r>
            <a:r>
              <a:rPr lang="en-US" dirty="0">
                <a:latin typeface="Arial Black" panose="020B0A04020102020204" pitchFamily="34" charset="0"/>
              </a:rPr>
              <a:t> (</a:t>
            </a:r>
            <a:r>
              <a:rPr lang="en-US" dirty="0" err="1">
                <a:latin typeface="Arial Black" panose="020B0A04020102020204" pitchFamily="34" charset="0"/>
              </a:rPr>
              <a:t>asmeninis</a:t>
            </a:r>
            <a:r>
              <a:rPr lang="en-US" dirty="0">
                <a:latin typeface="Arial Black" panose="020B0A04020102020204" pitchFamily="34" charset="0"/>
              </a:rPr>
              <a:t> </a:t>
            </a:r>
            <a:r>
              <a:rPr lang="en-US" dirty="0" err="1">
                <a:latin typeface="Arial Black" panose="020B0A04020102020204" pitchFamily="34" charset="0"/>
              </a:rPr>
              <a:t>ar</a:t>
            </a:r>
            <a:r>
              <a:rPr lang="en-US" dirty="0">
                <a:latin typeface="Arial Black" panose="020B0A04020102020204" pitchFamily="34" charset="0"/>
              </a:rPr>
              <a:t> </a:t>
            </a:r>
            <a:r>
              <a:rPr lang="en-US" dirty="0" err="1">
                <a:latin typeface="Arial Black" panose="020B0A04020102020204" pitchFamily="34" charset="0"/>
              </a:rPr>
              <a:t>dalykinis</a:t>
            </a:r>
            <a:r>
              <a:rPr lang="en-US" dirty="0">
                <a:latin typeface="Arial Black" panose="020B0A04020102020204" pitchFamily="34" charset="0"/>
              </a:rPr>
              <a:t>)</a:t>
            </a:r>
          </a:p>
          <a:p>
            <a:pPr>
              <a:buFont typeface="Wingdings" panose="05000000000000000000" pitchFamily="2" charset="2"/>
              <a:buChar char="Ø"/>
            </a:pPr>
            <a:r>
              <a:rPr lang="en-US" dirty="0" err="1">
                <a:latin typeface="Arial Black" panose="020B0A04020102020204" pitchFamily="34" charset="0"/>
              </a:rPr>
              <a:t>Straipsnis</a:t>
            </a:r>
            <a:endParaRPr lang="en-US" dirty="0">
              <a:latin typeface="Arial Black" panose="020B0A04020102020204" pitchFamily="34" charset="0"/>
            </a:endParaRPr>
          </a:p>
          <a:p>
            <a:pPr>
              <a:buFont typeface="Wingdings" panose="05000000000000000000" pitchFamily="2" charset="2"/>
              <a:buChar char="Ø"/>
            </a:pPr>
            <a:r>
              <a:rPr lang="en-US" dirty="0" err="1">
                <a:latin typeface="Arial Black" panose="020B0A04020102020204" pitchFamily="34" charset="0"/>
              </a:rPr>
              <a:t>Esė</a:t>
            </a:r>
            <a:endParaRPr lang="en-US" dirty="0">
              <a:latin typeface="Arial Black" panose="020B0A04020102020204" pitchFamily="34" charset="0"/>
            </a:endParaRPr>
          </a:p>
          <a:p>
            <a:pPr>
              <a:buFont typeface="Wingdings" panose="05000000000000000000" pitchFamily="2" charset="2"/>
              <a:buChar char="Ø"/>
            </a:pPr>
            <a:r>
              <a:rPr lang="en-US" dirty="0" err="1">
                <a:latin typeface="Arial Black" panose="020B0A04020102020204" pitchFamily="34" charset="0"/>
              </a:rPr>
              <a:t>Dienoraštis</a:t>
            </a:r>
            <a:r>
              <a:rPr lang="en-US" dirty="0">
                <a:latin typeface="Arial Black" panose="020B0A04020102020204" pitchFamily="34" charset="0"/>
              </a:rPr>
              <a:t> </a:t>
            </a:r>
            <a:r>
              <a:rPr lang="en-US" dirty="0" err="1">
                <a:latin typeface="Arial Black" panose="020B0A04020102020204" pitchFamily="34" charset="0"/>
              </a:rPr>
              <a:t>ir</a:t>
            </a:r>
            <a:r>
              <a:rPr lang="en-US" dirty="0">
                <a:latin typeface="Arial Black" panose="020B0A04020102020204" pitchFamily="34" charset="0"/>
              </a:rPr>
              <a:t> kt.</a:t>
            </a:r>
          </a:p>
          <a:p>
            <a:pPr marL="0" indent="0">
              <a:buNone/>
            </a:pPr>
            <a:endParaRPr lang="en-US" dirty="0">
              <a:latin typeface="Arial Black" panose="020B0A04020102020204" pitchFamily="34" charset="0"/>
            </a:endParaRPr>
          </a:p>
          <a:p>
            <a:pPr marL="0" indent="0">
              <a:buNone/>
            </a:pPr>
            <a:r>
              <a:rPr lang="en-US" dirty="0" err="1">
                <a:solidFill>
                  <a:srgbClr val="FF0000"/>
                </a:solidFill>
                <a:latin typeface="Arial Black" panose="020B0A04020102020204" pitchFamily="34" charset="0"/>
              </a:rPr>
              <a:t>Ar</a:t>
            </a:r>
            <a:r>
              <a:rPr lang="en-US" dirty="0">
                <a:solidFill>
                  <a:srgbClr val="FF0000"/>
                </a:solidFill>
                <a:latin typeface="Arial Black" panose="020B0A04020102020204" pitchFamily="34" charset="0"/>
              </a:rPr>
              <a:t> tai </a:t>
            </a:r>
            <a:r>
              <a:rPr lang="en-US" dirty="0" err="1">
                <a:solidFill>
                  <a:srgbClr val="FF0000"/>
                </a:solidFill>
                <a:latin typeface="Arial Black" panose="020B0A04020102020204" pitchFamily="34" charset="0"/>
              </a:rPr>
              <a:t>reiškia</a:t>
            </a:r>
            <a:r>
              <a:rPr lang="en-US" dirty="0">
                <a:solidFill>
                  <a:srgbClr val="FF0000"/>
                </a:solidFill>
                <a:latin typeface="Arial Black" panose="020B0A04020102020204" pitchFamily="34" charset="0"/>
              </a:rPr>
              <a:t>, </a:t>
            </a:r>
            <a:r>
              <a:rPr lang="en-US" dirty="0" err="1">
                <a:solidFill>
                  <a:srgbClr val="FF0000"/>
                </a:solidFill>
                <a:latin typeface="Arial Black" panose="020B0A04020102020204" pitchFamily="34" charset="0"/>
              </a:rPr>
              <a:t>kad</a:t>
            </a:r>
            <a:r>
              <a:rPr lang="en-US" dirty="0">
                <a:solidFill>
                  <a:srgbClr val="FF0000"/>
                </a:solidFill>
                <a:latin typeface="Arial Black" panose="020B0A04020102020204" pitchFamily="34" charset="0"/>
              </a:rPr>
              <a:t> </a:t>
            </a:r>
            <a:r>
              <a:rPr lang="en-US" dirty="0" err="1">
                <a:solidFill>
                  <a:srgbClr val="FF0000"/>
                </a:solidFill>
                <a:latin typeface="Arial Black" panose="020B0A04020102020204" pitchFamily="34" charset="0"/>
              </a:rPr>
              <a:t>turime</a:t>
            </a:r>
            <a:r>
              <a:rPr lang="en-US" dirty="0">
                <a:solidFill>
                  <a:srgbClr val="FF0000"/>
                </a:solidFill>
                <a:latin typeface="Arial Black" panose="020B0A04020102020204" pitchFamily="34" charset="0"/>
              </a:rPr>
              <a:t> </a:t>
            </a:r>
            <a:r>
              <a:rPr lang="en-US" dirty="0" err="1">
                <a:solidFill>
                  <a:srgbClr val="FF0000"/>
                </a:solidFill>
                <a:latin typeface="Arial Black" panose="020B0A04020102020204" pitchFamily="34" charset="0"/>
              </a:rPr>
              <a:t>išmokyti</a:t>
            </a:r>
            <a:r>
              <a:rPr lang="en-US" dirty="0">
                <a:solidFill>
                  <a:srgbClr val="FF0000"/>
                </a:solidFill>
                <a:latin typeface="Arial Black" panose="020B0A04020102020204" pitchFamily="34" charset="0"/>
              </a:rPr>
              <a:t> </a:t>
            </a:r>
            <a:r>
              <a:rPr lang="en-US" dirty="0" err="1">
                <a:solidFill>
                  <a:srgbClr val="FF0000"/>
                </a:solidFill>
                <a:latin typeface="Arial Black" panose="020B0A04020102020204" pitchFamily="34" charset="0"/>
              </a:rPr>
              <a:t>rašyti</a:t>
            </a:r>
            <a:r>
              <a:rPr lang="en-US" dirty="0">
                <a:solidFill>
                  <a:srgbClr val="FF0000"/>
                </a:solidFill>
                <a:latin typeface="Arial Black" panose="020B0A04020102020204" pitchFamily="34" charset="0"/>
              </a:rPr>
              <a:t> </a:t>
            </a:r>
            <a:r>
              <a:rPr lang="en-US" dirty="0" err="1">
                <a:solidFill>
                  <a:srgbClr val="FF0000"/>
                </a:solidFill>
                <a:latin typeface="Arial Black" panose="020B0A04020102020204" pitchFamily="34" charset="0"/>
              </a:rPr>
              <a:t>tiek</a:t>
            </a:r>
            <a:r>
              <a:rPr lang="en-US" dirty="0">
                <a:solidFill>
                  <a:srgbClr val="FF0000"/>
                </a:solidFill>
                <a:latin typeface="Arial Black" panose="020B0A04020102020204" pitchFamily="34" charset="0"/>
              </a:rPr>
              <a:t> skirting </a:t>
            </a:r>
            <a:r>
              <a:rPr lang="en-US" dirty="0" err="1">
                <a:solidFill>
                  <a:srgbClr val="FF0000"/>
                </a:solidFill>
                <a:latin typeface="Arial Black" panose="020B0A04020102020204" pitchFamily="34" charset="0"/>
              </a:rPr>
              <a:t>žanrų</a:t>
            </a:r>
            <a:r>
              <a:rPr lang="en-US" dirty="0">
                <a:solidFill>
                  <a:srgbClr val="FF0000"/>
                </a:solidFill>
                <a:latin typeface="Arial Black" panose="020B0A04020102020204" pitchFamily="34" charset="0"/>
              </a:rPr>
              <a:t> </a:t>
            </a:r>
            <a:r>
              <a:rPr lang="en-US" dirty="0" err="1">
                <a:solidFill>
                  <a:srgbClr val="FF0000"/>
                </a:solidFill>
                <a:latin typeface="Arial Black" panose="020B0A04020102020204" pitchFamily="34" charset="0"/>
              </a:rPr>
              <a:t>tekstų</a:t>
            </a:r>
            <a:r>
              <a:rPr lang="en-US" dirty="0">
                <a:solidFill>
                  <a:srgbClr val="FF0000"/>
                </a:solidFill>
                <a:latin typeface="Arial Black" panose="020B0A04020102020204" pitchFamily="34" charset="0"/>
              </a:rPr>
              <a:t>?</a:t>
            </a:r>
          </a:p>
          <a:p>
            <a:pPr marL="0" indent="0">
              <a:buNone/>
            </a:pPr>
            <a:endParaRPr lang="en-US" dirty="0"/>
          </a:p>
        </p:txBody>
      </p:sp>
    </p:spTree>
    <p:extLst>
      <p:ext uri="{BB962C8B-B14F-4D97-AF65-F5344CB8AC3E}">
        <p14:creationId xmlns:p14="http://schemas.microsoft.com/office/powerpoint/2010/main" val="36471876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avadinimas 1">
            <a:extLst>
              <a:ext uri="{FF2B5EF4-FFF2-40B4-BE49-F238E27FC236}">
                <a16:creationId xmlns:a16="http://schemas.microsoft.com/office/drawing/2014/main" id="{3AB68F54-365C-493F-A9F3-168526C374BF}"/>
              </a:ext>
            </a:extLst>
          </p:cNvPr>
          <p:cNvSpPr>
            <a:spLocks noGrp="1"/>
          </p:cNvSpPr>
          <p:nvPr>
            <p:ph type="title"/>
          </p:nvPr>
        </p:nvSpPr>
        <p:spPr>
          <a:xfrm>
            <a:off x="838200" y="67113"/>
            <a:ext cx="10515600" cy="729841"/>
          </a:xfrm>
        </p:spPr>
        <p:txBody>
          <a:bodyPr>
            <a:normAutofit/>
          </a:bodyPr>
          <a:lstStyle/>
          <a:p>
            <a:pPr algn="ctr"/>
            <a:r>
              <a:rPr lang="en-US" sz="4000" b="1" dirty="0">
                <a:latin typeface="Arial Black" panose="020B0A04020102020204" pitchFamily="34" charset="0"/>
              </a:rPr>
              <a:t>LAIŠKO RAŠYMAS</a:t>
            </a:r>
          </a:p>
        </p:txBody>
      </p:sp>
      <p:graphicFrame>
        <p:nvGraphicFramePr>
          <p:cNvPr id="4" name="Turinio vietos rezervavimo ženklas 3">
            <a:extLst>
              <a:ext uri="{FF2B5EF4-FFF2-40B4-BE49-F238E27FC236}">
                <a16:creationId xmlns:a16="http://schemas.microsoft.com/office/drawing/2014/main" id="{7A1AD998-9326-4AD0-AA33-3A5B48973154}"/>
              </a:ext>
            </a:extLst>
          </p:cNvPr>
          <p:cNvGraphicFramePr>
            <a:graphicFrameLocks noGrp="1"/>
          </p:cNvGraphicFramePr>
          <p:nvPr>
            <p:ph idx="1"/>
            <p:extLst>
              <p:ext uri="{D42A27DB-BD31-4B8C-83A1-F6EECF244321}">
                <p14:modId xmlns:p14="http://schemas.microsoft.com/office/powerpoint/2010/main" val="1711744997"/>
              </p:ext>
            </p:extLst>
          </p:nvPr>
        </p:nvGraphicFramePr>
        <p:xfrm>
          <a:off x="360727" y="671121"/>
          <a:ext cx="11551640" cy="5464698"/>
        </p:xfrm>
        <a:graphic>
          <a:graphicData uri="http://schemas.openxmlformats.org/drawingml/2006/table">
            <a:tbl>
              <a:tblPr firstRow="1" firstCol="1" bandRow="1">
                <a:tableStyleId>{BDBED569-4797-4DF1-A0F4-6AAB3CD982D8}</a:tableStyleId>
              </a:tblPr>
              <a:tblGrid>
                <a:gridCol w="5741079">
                  <a:extLst>
                    <a:ext uri="{9D8B030D-6E8A-4147-A177-3AD203B41FA5}">
                      <a16:colId xmlns:a16="http://schemas.microsoft.com/office/drawing/2014/main" val="1614550412"/>
                    </a:ext>
                  </a:extLst>
                </a:gridCol>
                <a:gridCol w="5810561">
                  <a:extLst>
                    <a:ext uri="{9D8B030D-6E8A-4147-A177-3AD203B41FA5}">
                      <a16:colId xmlns:a16="http://schemas.microsoft.com/office/drawing/2014/main" val="1365841556"/>
                    </a:ext>
                  </a:extLst>
                </a:gridCol>
              </a:tblGrid>
              <a:tr h="0">
                <a:tc>
                  <a:txBody>
                    <a:bodyPr/>
                    <a:lstStyle/>
                    <a:p>
                      <a:pPr marL="0" marR="0" algn="just">
                        <a:lnSpc>
                          <a:spcPct val="107000"/>
                        </a:lnSpc>
                        <a:spcBef>
                          <a:spcPts val="0"/>
                        </a:spcBef>
                        <a:spcAft>
                          <a:spcPts val="0"/>
                        </a:spcAft>
                      </a:pPr>
                      <a:r>
                        <a:rPr lang="lt-LT" sz="2000" dirty="0">
                          <a:effectLst/>
                          <a:latin typeface="Arial Black" panose="020B0A04020102020204" pitchFamily="34" charset="0"/>
                        </a:rPr>
                        <a:t>Asmeninis laiškas</a:t>
                      </a:r>
                      <a:endParaRPr lang="en-US" sz="2000" dirty="0">
                        <a:effectLst/>
                        <a:latin typeface="Arial Black" panose="020B0A04020102020204" pitchFamily="34" charset="0"/>
                      </a:endParaRPr>
                    </a:p>
                  </a:txBody>
                  <a:tcPr marL="68580" marR="68580" marT="0" marB="0"/>
                </a:tc>
                <a:tc>
                  <a:txBody>
                    <a:bodyPr/>
                    <a:lstStyle/>
                    <a:p>
                      <a:pPr marL="0" marR="0" algn="just">
                        <a:lnSpc>
                          <a:spcPct val="107000"/>
                        </a:lnSpc>
                        <a:spcBef>
                          <a:spcPts val="0"/>
                        </a:spcBef>
                        <a:spcAft>
                          <a:spcPts val="0"/>
                        </a:spcAft>
                      </a:pPr>
                      <a:r>
                        <a:rPr lang="lt-LT" sz="2000">
                          <a:effectLst/>
                          <a:latin typeface="Arial Black" panose="020B0A04020102020204" pitchFamily="34" charset="0"/>
                        </a:rPr>
                        <a:t>Oficialus dalykinis laiškas</a:t>
                      </a:r>
                      <a:endParaRPr lang="en-US" sz="2000" dirty="0">
                        <a:effectLst/>
                        <a:latin typeface="Arial Black" panose="020B0A04020102020204" pitchFamily="34" charset="0"/>
                      </a:endParaRPr>
                    </a:p>
                  </a:txBody>
                  <a:tcPr marL="68580" marR="68580" marT="0" marB="0"/>
                </a:tc>
                <a:extLst>
                  <a:ext uri="{0D108BD9-81ED-4DB2-BD59-A6C34878D82A}">
                    <a16:rowId xmlns:a16="http://schemas.microsoft.com/office/drawing/2014/main" val="3610635116"/>
                  </a:ext>
                </a:extLst>
              </a:tr>
              <a:tr h="516919">
                <a:tc>
                  <a:txBody>
                    <a:bodyPr/>
                    <a:lstStyle/>
                    <a:p>
                      <a:pPr marL="0" marR="0" algn="just">
                        <a:lnSpc>
                          <a:spcPct val="107000"/>
                        </a:lnSpc>
                        <a:spcBef>
                          <a:spcPts val="0"/>
                        </a:spcBef>
                        <a:spcAft>
                          <a:spcPts val="0"/>
                        </a:spcAft>
                      </a:pPr>
                      <a:r>
                        <a:rPr lang="lt-LT" sz="1200" dirty="0">
                          <a:effectLst/>
                          <a:latin typeface="Arial Black" panose="020B0A04020102020204" pitchFamily="34" charset="0"/>
                        </a:rPr>
                        <a:t>Tikslas – pranešti naujienas, pradžiuginti, paklausti, tiesiog pabendrauti.</a:t>
                      </a:r>
                      <a:endParaRPr lang="en-US" sz="1100" dirty="0">
                        <a:effectLst/>
                        <a:latin typeface="Arial Black" panose="020B0A04020102020204" pitchFamily="34" charset="0"/>
                      </a:endParaRPr>
                    </a:p>
                    <a:p>
                      <a:pPr marL="0" marR="0" algn="just">
                        <a:lnSpc>
                          <a:spcPct val="107000"/>
                        </a:lnSpc>
                        <a:spcBef>
                          <a:spcPts val="0"/>
                        </a:spcBef>
                        <a:spcAft>
                          <a:spcPts val="0"/>
                        </a:spcAft>
                      </a:pPr>
                      <a:r>
                        <a:rPr lang="lt-LT" sz="1200" dirty="0">
                          <a:effectLst/>
                          <a:latin typeface="Arial Black" panose="020B0A04020102020204" pitchFamily="34" charset="0"/>
                        </a:rPr>
                        <a:t> </a:t>
                      </a:r>
                      <a:endParaRPr lang="en-US" sz="1100" dirty="0">
                        <a:effectLst/>
                        <a:latin typeface="Arial Black" panose="020B0A0402010202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just">
                        <a:lnSpc>
                          <a:spcPct val="107000"/>
                        </a:lnSpc>
                        <a:spcBef>
                          <a:spcPts val="0"/>
                        </a:spcBef>
                        <a:spcAft>
                          <a:spcPts val="0"/>
                        </a:spcAft>
                      </a:pPr>
                      <a:r>
                        <a:rPr lang="lt-LT" sz="1200">
                          <a:effectLst/>
                          <a:latin typeface="Arial Black" panose="020B0A04020102020204" pitchFamily="34" charset="0"/>
                        </a:rPr>
                        <a:t>Tikslas – pateikti informaciją ar iškelti problemą visuomenei aktualiu klausimu (atviras laiškas); ko nors prašyti (oficialus)</a:t>
                      </a:r>
                      <a:endParaRPr lang="en-US" sz="1100" dirty="0">
                        <a:effectLst/>
                        <a:latin typeface="Arial Black" panose="020B0A0402010202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246687904"/>
                  </a:ext>
                </a:extLst>
              </a:tr>
              <a:tr h="516919">
                <a:tc>
                  <a:txBody>
                    <a:bodyPr/>
                    <a:lstStyle/>
                    <a:p>
                      <a:pPr marL="0" marR="0">
                        <a:lnSpc>
                          <a:spcPct val="107000"/>
                        </a:lnSpc>
                        <a:spcBef>
                          <a:spcPts val="0"/>
                        </a:spcBef>
                        <a:spcAft>
                          <a:spcPts val="0"/>
                        </a:spcAft>
                      </a:pPr>
                      <a:r>
                        <a:rPr lang="lt-LT" sz="1200" dirty="0">
                          <a:effectLst/>
                          <a:latin typeface="Arial Black" panose="020B0A04020102020204" pitchFamily="34" charset="0"/>
                        </a:rPr>
                        <a:t>Pradžia – kreipinys, šiltas ir / ar pagarbus (Mielas Vytautai; Sveika, Vilte; Gerbiamasis Jonai...). Laiške kreipinys rodo rašančiojo mandagumą ir jo požiūrį į adresatą.</a:t>
                      </a:r>
                      <a:endParaRPr lang="en-US" sz="1100" dirty="0">
                        <a:effectLst/>
                        <a:latin typeface="Arial Black" panose="020B0A0402010202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just">
                        <a:lnSpc>
                          <a:spcPct val="107000"/>
                        </a:lnSpc>
                        <a:spcBef>
                          <a:spcPts val="0"/>
                        </a:spcBef>
                        <a:spcAft>
                          <a:spcPts val="0"/>
                        </a:spcAft>
                      </a:pPr>
                      <a:r>
                        <a:rPr lang="lt-LT" sz="1200" dirty="0">
                          <a:effectLst/>
                          <a:latin typeface="Arial Black" panose="020B0A04020102020204" pitchFamily="34" charset="0"/>
                        </a:rPr>
                        <a:t>Pradžia – kreipinys, išreikštas </a:t>
                      </a:r>
                      <a:r>
                        <a:rPr lang="lt-LT" sz="1200" dirty="0" err="1">
                          <a:effectLst/>
                          <a:latin typeface="Arial Black" panose="020B0A04020102020204" pitchFamily="34" charset="0"/>
                        </a:rPr>
                        <a:t>šauksmininku</a:t>
                      </a:r>
                      <a:r>
                        <a:rPr lang="lt-LT" sz="1200" dirty="0">
                          <a:effectLst/>
                          <a:latin typeface="Arial Black" panose="020B0A04020102020204" pitchFamily="34" charset="0"/>
                        </a:rPr>
                        <a:t> (Gerbiamieji skaitytojai; Mieli bendraamžiai...). </a:t>
                      </a:r>
                      <a:endParaRPr lang="en-US" sz="1100" dirty="0">
                        <a:effectLst/>
                        <a:latin typeface="Arial Black" panose="020B0A0402010202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716816418"/>
                  </a:ext>
                </a:extLst>
              </a:tr>
              <a:tr h="389846">
                <a:tc gridSpan="2">
                  <a:txBody>
                    <a:bodyPr/>
                    <a:lstStyle/>
                    <a:p>
                      <a:pPr marL="0" marR="0" algn="ctr">
                        <a:lnSpc>
                          <a:spcPct val="107000"/>
                        </a:lnSpc>
                        <a:spcBef>
                          <a:spcPts val="0"/>
                        </a:spcBef>
                        <a:spcAft>
                          <a:spcPts val="0"/>
                        </a:spcAft>
                      </a:pPr>
                      <a:r>
                        <a:rPr lang="lt-LT" sz="2400" b="1" kern="1200" dirty="0">
                          <a:solidFill>
                            <a:schemeClr val="tx1"/>
                          </a:solidFill>
                          <a:effectLst/>
                          <a:latin typeface="Arial Black" panose="020B0A04020102020204" pitchFamily="34" charset="0"/>
                        </a:rPr>
                        <a:t>Laiško turinys</a:t>
                      </a:r>
                      <a:endParaRPr lang="en-US" sz="2400" dirty="0">
                        <a:solidFill>
                          <a:schemeClr val="tx1"/>
                        </a:solidFill>
                        <a:effectLst/>
                        <a:latin typeface="Arial Black" panose="020B0A04020102020204" pitchFamily="34" charset="0"/>
                        <a:ea typeface="Calibri" panose="020F0502020204030204" pitchFamily="34" charset="0"/>
                        <a:cs typeface="Times New Roman" panose="02020603050405020304" pitchFamily="18" charset="0"/>
                      </a:endParaRPr>
                    </a:p>
                  </a:txBody>
                  <a:tcPr marL="68580" marR="68580" marT="0" marB="0"/>
                </a:tc>
                <a:tc hMerge="1">
                  <a:txBody>
                    <a:bodyPr/>
                    <a:lstStyle/>
                    <a:p>
                      <a:pPr marL="0" marR="0" algn="ctr">
                        <a:lnSpc>
                          <a:spcPct val="107000"/>
                        </a:lnSpc>
                        <a:spcBef>
                          <a:spcPts val="0"/>
                        </a:spcBef>
                        <a:spcAft>
                          <a:spcPts val="0"/>
                        </a:spcAft>
                      </a:pPr>
                      <a:endParaRPr lang="en-US" sz="2400" dirty="0">
                        <a:solidFill>
                          <a:schemeClr val="tx1"/>
                        </a:solidFill>
                        <a:effectLst/>
                        <a:latin typeface="Arial Black" panose="020B0A0402010202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2813425904"/>
                  </a:ext>
                </a:extLst>
              </a:tr>
              <a:tr h="1961431">
                <a:tc>
                  <a:txBody>
                    <a:bodyPr/>
                    <a:lstStyle/>
                    <a:p>
                      <a:pPr lvl="0"/>
                      <a:r>
                        <a:rPr lang="lt-LT" sz="1800" b="1" kern="1200" dirty="0">
                          <a:solidFill>
                            <a:schemeClr val="tx1"/>
                          </a:solidFill>
                          <a:effectLst/>
                          <a:latin typeface="Arial Black" panose="020B0A04020102020204" pitchFamily="34" charset="0"/>
                          <a:ea typeface="+mn-ea"/>
                          <a:cs typeface="+mn-cs"/>
                        </a:rPr>
                        <a:t>Padėkojama už gautą laišką, perduotus linkėjimus.</a:t>
                      </a:r>
                      <a:endParaRPr lang="en-US" sz="1800" b="1" kern="1200" dirty="0">
                        <a:solidFill>
                          <a:schemeClr val="tx1"/>
                        </a:solidFill>
                        <a:effectLst/>
                        <a:latin typeface="Arial Black" panose="020B0A04020102020204" pitchFamily="34" charset="0"/>
                        <a:ea typeface="+mn-ea"/>
                        <a:cs typeface="+mn-cs"/>
                      </a:endParaRPr>
                    </a:p>
                    <a:p>
                      <a:pPr lvl="0"/>
                      <a:r>
                        <a:rPr lang="lt-LT" sz="1800" b="1" kern="1200" dirty="0">
                          <a:solidFill>
                            <a:schemeClr val="tx1"/>
                          </a:solidFill>
                          <a:effectLst/>
                          <a:latin typeface="Arial Black" panose="020B0A04020102020204" pitchFamily="34" charset="0"/>
                          <a:ea typeface="+mn-ea"/>
                          <a:cs typeface="+mn-cs"/>
                        </a:rPr>
                        <a:t>Atsakoma į gautame laiške keltus klausimus, prašymus ir pan.</a:t>
                      </a:r>
                      <a:endParaRPr lang="en-US" sz="1800" b="1" kern="1200" dirty="0">
                        <a:solidFill>
                          <a:schemeClr val="tx1"/>
                        </a:solidFill>
                        <a:effectLst/>
                        <a:latin typeface="Arial Black" panose="020B0A04020102020204" pitchFamily="34" charset="0"/>
                        <a:ea typeface="+mn-ea"/>
                        <a:cs typeface="+mn-cs"/>
                      </a:endParaRPr>
                    </a:p>
                    <a:p>
                      <a:pPr lvl="0"/>
                      <a:r>
                        <a:rPr lang="lt-LT" sz="1800" b="1" kern="1200" dirty="0">
                          <a:solidFill>
                            <a:schemeClr val="tx1"/>
                          </a:solidFill>
                          <a:effectLst/>
                          <a:latin typeface="Arial Black" panose="020B0A04020102020204" pitchFamily="34" charset="0"/>
                          <a:ea typeface="+mn-ea"/>
                          <a:cs typeface="+mn-cs"/>
                        </a:rPr>
                        <a:t>Papasakojama apie save, artimuosius, draugus ir pan.</a:t>
                      </a:r>
                      <a:endParaRPr lang="en-US" sz="1800" b="1" kern="1200" dirty="0">
                        <a:solidFill>
                          <a:schemeClr val="tx1"/>
                        </a:solidFill>
                        <a:effectLst/>
                        <a:latin typeface="Arial Black" panose="020B0A04020102020204" pitchFamily="34" charset="0"/>
                        <a:ea typeface="+mn-ea"/>
                        <a:cs typeface="+mn-cs"/>
                      </a:endParaRPr>
                    </a:p>
                    <a:p>
                      <a:pPr lvl="0"/>
                      <a:r>
                        <a:rPr lang="lt-LT" sz="1800" b="1" kern="1200" dirty="0">
                          <a:solidFill>
                            <a:schemeClr val="tx1"/>
                          </a:solidFill>
                          <a:effectLst/>
                          <a:latin typeface="Arial Black" panose="020B0A04020102020204" pitchFamily="34" charset="0"/>
                          <a:ea typeface="+mn-ea"/>
                          <a:cs typeface="+mn-cs"/>
                        </a:rPr>
                        <a:t>Rašoma gyvai ir emocingai.</a:t>
                      </a:r>
                      <a:endParaRPr lang="en-US" sz="1800" b="1" kern="1200" dirty="0">
                        <a:solidFill>
                          <a:schemeClr val="tx1"/>
                        </a:solidFill>
                        <a:effectLst/>
                        <a:latin typeface="Arial Black" panose="020B0A04020102020204" pitchFamily="34" charset="0"/>
                        <a:ea typeface="+mn-ea"/>
                        <a:cs typeface="+mn-cs"/>
                      </a:endParaRPr>
                    </a:p>
                    <a:p>
                      <a:pPr lvl="0"/>
                      <a:r>
                        <a:rPr lang="lt-LT" sz="1800" b="1" kern="1200" dirty="0">
                          <a:solidFill>
                            <a:schemeClr val="tx1"/>
                          </a:solidFill>
                          <a:effectLst/>
                          <a:latin typeface="Arial Black" panose="020B0A04020102020204" pitchFamily="34" charset="0"/>
                          <a:ea typeface="+mn-ea"/>
                          <a:cs typeface="+mn-cs"/>
                        </a:rPr>
                        <a:t>Turinys skiriamas situaciją žinančiam asmeniui.</a:t>
                      </a:r>
                      <a:endParaRPr lang="en-US" sz="1800" b="1" kern="1200" dirty="0">
                        <a:solidFill>
                          <a:schemeClr val="tx1"/>
                        </a:solidFill>
                        <a:effectLst/>
                        <a:latin typeface="Arial Black" panose="020B0A04020102020204" pitchFamily="34" charset="0"/>
                        <a:ea typeface="+mn-ea"/>
                        <a:cs typeface="+mn-cs"/>
                      </a:endParaRPr>
                    </a:p>
                    <a:p>
                      <a:pPr lvl="0"/>
                      <a:r>
                        <a:rPr lang="lt-LT" sz="1800" b="1" kern="1200" dirty="0">
                          <a:solidFill>
                            <a:schemeClr val="tx1"/>
                          </a:solidFill>
                          <a:effectLst/>
                          <a:latin typeface="Arial Black" panose="020B0A04020102020204" pitchFamily="34" charset="0"/>
                          <a:ea typeface="+mn-ea"/>
                          <a:cs typeface="+mn-cs"/>
                        </a:rPr>
                        <a:t>Laiško </a:t>
                      </a:r>
                      <a:r>
                        <a:rPr lang="lt-LT" sz="1800" b="1" kern="1200" dirty="0" err="1">
                          <a:solidFill>
                            <a:schemeClr val="tx1"/>
                          </a:solidFill>
                          <a:effectLst/>
                          <a:latin typeface="Arial Black" panose="020B0A04020102020204" pitchFamily="34" charset="0"/>
                          <a:ea typeface="+mn-ea"/>
                          <a:cs typeface="+mn-cs"/>
                        </a:rPr>
                        <a:t>kompoz</a:t>
                      </a:r>
                      <a:r>
                        <a:rPr lang="en-US" sz="1800" b="1" kern="1200" dirty="0" err="1">
                          <a:solidFill>
                            <a:schemeClr val="tx1"/>
                          </a:solidFill>
                          <a:effectLst/>
                          <a:latin typeface="Arial Black" panose="020B0A04020102020204" pitchFamily="34" charset="0"/>
                          <a:ea typeface="+mn-ea"/>
                          <a:cs typeface="+mn-cs"/>
                        </a:rPr>
                        <a:t>icija</a:t>
                      </a:r>
                      <a:r>
                        <a:rPr lang="en-US" sz="1800" b="1" kern="1200" dirty="0">
                          <a:solidFill>
                            <a:schemeClr val="tx1"/>
                          </a:solidFill>
                          <a:effectLst/>
                          <a:latin typeface="Arial Black" panose="020B0A04020102020204" pitchFamily="34" charset="0"/>
                          <a:ea typeface="+mn-ea"/>
                          <a:cs typeface="+mn-cs"/>
                        </a:rPr>
                        <a:t> </a:t>
                      </a:r>
                      <a:r>
                        <a:rPr lang="en-US" sz="1800" b="1" kern="1200" dirty="0" err="1">
                          <a:solidFill>
                            <a:schemeClr val="tx1"/>
                          </a:solidFill>
                          <a:effectLst/>
                          <a:latin typeface="Arial Black" panose="020B0A04020102020204" pitchFamily="34" charset="0"/>
                          <a:ea typeface="+mn-ea"/>
                          <a:cs typeface="+mn-cs"/>
                        </a:rPr>
                        <a:t>laisva</a:t>
                      </a:r>
                      <a:r>
                        <a:rPr lang="en-US" sz="1800" b="1" kern="1200" dirty="0">
                          <a:solidFill>
                            <a:schemeClr val="tx1"/>
                          </a:solidFill>
                          <a:effectLst/>
                          <a:latin typeface="Arial Black" panose="020B0A04020102020204" pitchFamily="34" charset="0"/>
                          <a:ea typeface="+mn-ea"/>
                          <a:cs typeface="+mn-cs"/>
                        </a:rPr>
                        <a:t>.</a:t>
                      </a:r>
                      <a:endParaRPr lang="en-US" sz="1800" b="1" kern="1200" dirty="0">
                        <a:solidFill>
                          <a:schemeClr val="lt1"/>
                        </a:solidFill>
                        <a:effectLst/>
                        <a:latin typeface="Arial Black" panose="020B0A04020102020204" pitchFamily="34" charset="0"/>
                      </a:endParaRPr>
                    </a:p>
                  </a:txBody>
                  <a:tcPr marL="68580" marR="68580" marT="0" marB="0"/>
                </a:tc>
                <a:tc>
                  <a:txBody>
                    <a:bodyPr/>
                    <a:lstStyle/>
                    <a:p>
                      <a:pPr lvl="0"/>
                      <a:r>
                        <a:rPr lang="lt-LT" sz="1800" kern="1200">
                          <a:solidFill>
                            <a:schemeClr val="dk1"/>
                          </a:solidFill>
                          <a:effectLst/>
                          <a:latin typeface="Arial Black" panose="020B0A04020102020204" pitchFamily="34" charset="0"/>
                        </a:rPr>
                        <a:t>Nurodoma laiško rašymo situacija. Toliau vardijamos problemos, analizuojama, daromos išvados (rašinio dėstymas).</a:t>
                      </a:r>
                      <a:endParaRPr lang="en-US" sz="1800" kern="1200">
                        <a:solidFill>
                          <a:schemeClr val="dk1"/>
                        </a:solidFill>
                        <a:effectLst/>
                        <a:latin typeface="Arial Black" panose="020B0A04020102020204" pitchFamily="34" charset="0"/>
                      </a:endParaRPr>
                    </a:p>
                    <a:p>
                      <a:pPr lvl="0"/>
                      <a:r>
                        <a:rPr lang="lt-LT" sz="1800" kern="1200">
                          <a:solidFill>
                            <a:schemeClr val="dk1"/>
                          </a:solidFill>
                          <a:effectLst/>
                          <a:latin typeface="Arial Black" panose="020B0A04020102020204" pitchFamily="34" charset="0"/>
                        </a:rPr>
                        <a:t>Tonas pagarbus dalykiškas. Būdingasa konkretumas, loginė argumentacija.</a:t>
                      </a:r>
                      <a:endParaRPr lang="en-US" sz="1800" kern="1200">
                        <a:solidFill>
                          <a:schemeClr val="dk1"/>
                        </a:solidFill>
                        <a:effectLst/>
                        <a:latin typeface="Arial Black" panose="020B0A04020102020204" pitchFamily="34" charset="0"/>
                      </a:endParaRPr>
                    </a:p>
                    <a:p>
                      <a:pPr lvl="0"/>
                      <a:r>
                        <a:rPr lang="lt-LT" sz="1800" kern="1200">
                          <a:solidFill>
                            <a:schemeClr val="dk1"/>
                          </a:solidFill>
                          <a:effectLst/>
                          <a:latin typeface="Arial Black" panose="020B0A04020102020204" pitchFamily="34" charset="0"/>
                        </a:rPr>
                        <a:t>Kompozicija tradicinė – kreipinys, įžanga / pradžia, dėstymas / turinys, pabaiga, parašas.</a:t>
                      </a:r>
                      <a:endParaRPr lang="en-US" sz="1800" kern="1200" dirty="0">
                        <a:solidFill>
                          <a:schemeClr val="dk1"/>
                        </a:solidFill>
                        <a:effectLst/>
                        <a:latin typeface="Arial Black" panose="020B0A04020102020204" pitchFamily="34" charset="0"/>
                      </a:endParaRPr>
                    </a:p>
                  </a:txBody>
                  <a:tcPr marL="68580" marR="68580" marT="0" marB="0"/>
                </a:tc>
                <a:extLst>
                  <a:ext uri="{0D108BD9-81ED-4DB2-BD59-A6C34878D82A}">
                    <a16:rowId xmlns:a16="http://schemas.microsoft.com/office/drawing/2014/main" val="2320323410"/>
                  </a:ext>
                </a:extLst>
              </a:tr>
              <a:tr h="863405">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lt-LT" sz="1800" b="1" kern="1200" dirty="0">
                          <a:solidFill>
                            <a:schemeClr val="tx1"/>
                          </a:solidFill>
                          <a:effectLst/>
                          <a:latin typeface="Arial Black" panose="020B0A04020102020204" pitchFamily="34" charset="0"/>
                          <a:ea typeface="+mn-ea"/>
                          <a:cs typeface="+mn-cs"/>
                        </a:rPr>
                        <a:t>Šiltai atsisveikinama: </a:t>
                      </a:r>
                      <a:r>
                        <a:rPr lang="lt-LT" sz="1800" b="1" i="1" kern="1200" dirty="0">
                          <a:solidFill>
                            <a:schemeClr val="tx1"/>
                          </a:solidFill>
                          <a:effectLst/>
                          <a:latin typeface="Arial Black" panose="020B0A04020102020204" pitchFamily="34" charset="0"/>
                          <a:ea typeface="+mn-ea"/>
                          <a:cs typeface="+mn-cs"/>
                        </a:rPr>
                        <a:t>Iki greito pasimatymo!; Iki kito laiško; Pagarbiai – Vardenis </a:t>
                      </a:r>
                      <a:r>
                        <a:rPr lang="lt-LT" sz="1800" b="1" i="1" kern="1200" dirty="0" err="1">
                          <a:solidFill>
                            <a:schemeClr val="tx1"/>
                          </a:solidFill>
                          <a:effectLst/>
                          <a:latin typeface="Arial Black" panose="020B0A04020102020204" pitchFamily="34" charset="0"/>
                          <a:ea typeface="+mn-ea"/>
                          <a:cs typeface="+mn-cs"/>
                        </a:rPr>
                        <a:t>Pavardenis</a:t>
                      </a:r>
                      <a:r>
                        <a:rPr lang="lt-LT" sz="1800" b="1" i="1" kern="1200" dirty="0">
                          <a:solidFill>
                            <a:schemeClr val="tx1"/>
                          </a:solidFill>
                          <a:effectLst/>
                          <a:latin typeface="Arial Black" panose="020B0A04020102020204" pitchFamily="34" charset="0"/>
                          <a:ea typeface="+mn-ea"/>
                          <a:cs typeface="+mn-cs"/>
                        </a:rPr>
                        <a:t>; Nuoširdžiai – Jonas...</a:t>
                      </a:r>
                      <a:endParaRPr lang="en-US" sz="1800" b="1" kern="1200" dirty="0">
                        <a:solidFill>
                          <a:schemeClr val="tx1"/>
                        </a:solidFill>
                        <a:effectLst/>
                        <a:latin typeface="Arial Black" panose="020B0A04020102020204" pitchFamily="34" charset="0"/>
                        <a:ea typeface="+mn-ea"/>
                        <a:cs typeface="+mn-cs"/>
                      </a:endParaRPr>
                    </a:p>
                  </a:txBody>
                  <a:tcPr marL="68580" marR="68580" marT="0" marB="0"/>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lt-LT" sz="1800" kern="1200" dirty="0">
                          <a:solidFill>
                            <a:schemeClr val="tx1"/>
                          </a:solidFill>
                          <a:effectLst/>
                          <a:latin typeface="Arial Black" panose="020B0A04020102020204" pitchFamily="34" charset="0"/>
                          <a:ea typeface="+mn-ea"/>
                          <a:cs typeface="+mn-cs"/>
                        </a:rPr>
                        <a:t>Laiškas-rašinys baigiamas apibendrinimu, </a:t>
                      </a:r>
                      <a:r>
                        <a:rPr lang="lt-LT" sz="1800" kern="1200" dirty="0" err="1">
                          <a:solidFill>
                            <a:schemeClr val="tx1"/>
                          </a:solidFill>
                          <a:effectLst/>
                          <a:latin typeface="Arial Black" panose="020B0A04020102020204" pitchFamily="34" charset="0"/>
                          <a:ea typeface="+mn-ea"/>
                          <a:cs typeface="+mn-cs"/>
                        </a:rPr>
                        <a:t>pvz</a:t>
                      </a:r>
                      <a:r>
                        <a:rPr lang="lt-LT" sz="1800" kern="1200" dirty="0">
                          <a:solidFill>
                            <a:schemeClr val="tx1"/>
                          </a:solidFill>
                          <a:effectLst/>
                          <a:latin typeface="Arial Black" panose="020B0A04020102020204" pitchFamily="34" charset="0"/>
                          <a:ea typeface="+mn-ea"/>
                          <a:cs typeface="+mn-cs"/>
                        </a:rPr>
                        <a:t>: </a:t>
                      </a:r>
                      <a:r>
                        <a:rPr lang="lt-LT" sz="1800" i="1" kern="1200" dirty="0">
                          <a:solidFill>
                            <a:schemeClr val="tx1"/>
                          </a:solidFill>
                          <a:effectLst/>
                          <a:latin typeface="Arial Black" panose="020B0A04020102020204" pitchFamily="34" charset="0"/>
                          <a:ea typeface="+mn-ea"/>
                          <a:cs typeface="+mn-cs"/>
                        </a:rPr>
                        <a:t>Viliuosi / manau, kad kai kurie mano pastebėjimai sudomins Jus... </a:t>
                      </a:r>
                      <a:endParaRPr lang="en-US" sz="1800" kern="1200" dirty="0">
                        <a:solidFill>
                          <a:schemeClr val="tx1"/>
                        </a:solidFill>
                        <a:effectLst/>
                        <a:latin typeface="Arial Black" panose="020B0A04020102020204" pitchFamily="34" charset="0"/>
                        <a:ea typeface="+mn-ea"/>
                        <a:cs typeface="+mn-cs"/>
                      </a:endParaRPr>
                    </a:p>
                  </a:txBody>
                  <a:tcPr marL="68580" marR="68580" marT="0" marB="0"/>
                </a:tc>
                <a:extLst>
                  <a:ext uri="{0D108BD9-81ED-4DB2-BD59-A6C34878D82A}">
                    <a16:rowId xmlns:a16="http://schemas.microsoft.com/office/drawing/2014/main" val="2070830489"/>
                  </a:ext>
                </a:extLst>
              </a:tr>
            </a:tbl>
          </a:graphicData>
        </a:graphic>
      </p:graphicFrame>
    </p:spTree>
    <p:extLst>
      <p:ext uri="{BB962C8B-B14F-4D97-AF65-F5344CB8AC3E}">
        <p14:creationId xmlns:p14="http://schemas.microsoft.com/office/powerpoint/2010/main" val="323840504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avadinimas 1">
            <a:extLst>
              <a:ext uri="{FF2B5EF4-FFF2-40B4-BE49-F238E27FC236}">
                <a16:creationId xmlns:a16="http://schemas.microsoft.com/office/drawing/2014/main" id="{9ECC3513-8D2B-4538-A2A1-69CA1730D12B}"/>
              </a:ext>
            </a:extLst>
          </p:cNvPr>
          <p:cNvSpPr>
            <a:spLocks noGrp="1"/>
          </p:cNvSpPr>
          <p:nvPr>
            <p:ph type="title"/>
          </p:nvPr>
        </p:nvSpPr>
        <p:spPr>
          <a:xfrm>
            <a:off x="838200" y="365126"/>
            <a:ext cx="10515600" cy="524108"/>
          </a:xfrm>
        </p:spPr>
        <p:txBody>
          <a:bodyPr>
            <a:normAutofit fontScale="90000"/>
          </a:bodyPr>
          <a:lstStyle/>
          <a:p>
            <a:pPr algn="ctr"/>
            <a:r>
              <a:rPr lang="en-US" b="1" dirty="0">
                <a:latin typeface="Arial Black" panose="020B0A04020102020204" pitchFamily="34" charset="0"/>
              </a:rPr>
              <a:t>RAŠINIO RAŠYMAS</a:t>
            </a:r>
          </a:p>
        </p:txBody>
      </p:sp>
      <p:graphicFrame>
        <p:nvGraphicFramePr>
          <p:cNvPr id="6" name="Turinio vietos rezervavimo ženklas 5">
            <a:extLst>
              <a:ext uri="{FF2B5EF4-FFF2-40B4-BE49-F238E27FC236}">
                <a16:creationId xmlns:a16="http://schemas.microsoft.com/office/drawing/2014/main" id="{24C0BFE2-E30B-4591-94CA-975DBA1E0ACC}"/>
              </a:ext>
            </a:extLst>
          </p:cNvPr>
          <p:cNvGraphicFramePr>
            <a:graphicFrameLocks noGrp="1"/>
          </p:cNvGraphicFramePr>
          <p:nvPr>
            <p:ph idx="1"/>
            <p:extLst>
              <p:ext uri="{D42A27DB-BD31-4B8C-83A1-F6EECF244321}">
                <p14:modId xmlns:p14="http://schemas.microsoft.com/office/powerpoint/2010/main" val="2323155680"/>
              </p:ext>
            </p:extLst>
          </p:nvPr>
        </p:nvGraphicFramePr>
        <p:xfrm>
          <a:off x="838200" y="1177320"/>
          <a:ext cx="10515600" cy="4985726"/>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cxnSp>
        <p:nvCxnSpPr>
          <p:cNvPr id="8" name="Tiesioji rodyklės jungtis 7">
            <a:extLst>
              <a:ext uri="{FF2B5EF4-FFF2-40B4-BE49-F238E27FC236}">
                <a16:creationId xmlns:a16="http://schemas.microsoft.com/office/drawing/2014/main" id="{A3AD3B6C-9B95-4B46-9A92-4B6F6AF8482E}"/>
              </a:ext>
            </a:extLst>
          </p:cNvPr>
          <p:cNvCxnSpPr>
            <a:cxnSpLocks/>
          </p:cNvCxnSpPr>
          <p:nvPr/>
        </p:nvCxnSpPr>
        <p:spPr>
          <a:xfrm>
            <a:off x="6979640" y="1744910"/>
            <a:ext cx="1308683" cy="346810"/>
          </a:xfrm>
          <a:prstGeom prst="straightConnector1">
            <a:avLst/>
          </a:prstGeom>
          <a:ln w="76200">
            <a:tailEnd type="triangle"/>
          </a:ln>
        </p:spPr>
        <p:style>
          <a:lnRef idx="1">
            <a:schemeClr val="accent2"/>
          </a:lnRef>
          <a:fillRef idx="0">
            <a:schemeClr val="accent2"/>
          </a:fillRef>
          <a:effectRef idx="0">
            <a:schemeClr val="accent2"/>
          </a:effectRef>
          <a:fontRef idx="minor">
            <a:schemeClr val="tx1"/>
          </a:fontRef>
        </p:style>
      </p:cxnSp>
      <p:cxnSp>
        <p:nvCxnSpPr>
          <p:cNvPr id="10" name="Tiesioji rodyklės jungtis 9">
            <a:extLst>
              <a:ext uri="{FF2B5EF4-FFF2-40B4-BE49-F238E27FC236}">
                <a16:creationId xmlns:a16="http://schemas.microsoft.com/office/drawing/2014/main" id="{03B92FCF-2FB1-4E4A-B326-91B2C8E4BFF9}"/>
              </a:ext>
            </a:extLst>
          </p:cNvPr>
          <p:cNvCxnSpPr>
            <a:cxnSpLocks/>
          </p:cNvCxnSpPr>
          <p:nvPr/>
        </p:nvCxnSpPr>
        <p:spPr>
          <a:xfrm flipH="1">
            <a:off x="8254767" y="3226900"/>
            <a:ext cx="67112" cy="1286377"/>
          </a:xfrm>
          <a:prstGeom prst="straightConnector1">
            <a:avLst/>
          </a:prstGeom>
          <a:ln w="76200">
            <a:tailEnd type="triangle"/>
          </a:ln>
        </p:spPr>
        <p:style>
          <a:lnRef idx="1">
            <a:schemeClr val="accent2"/>
          </a:lnRef>
          <a:fillRef idx="0">
            <a:schemeClr val="accent2"/>
          </a:fillRef>
          <a:effectRef idx="0">
            <a:schemeClr val="accent2"/>
          </a:effectRef>
          <a:fontRef idx="minor">
            <a:schemeClr val="tx1"/>
          </a:fontRef>
        </p:style>
      </p:cxnSp>
      <p:cxnSp>
        <p:nvCxnSpPr>
          <p:cNvPr id="13" name="Tiesioji rodyklės jungtis 12">
            <a:extLst>
              <a:ext uri="{FF2B5EF4-FFF2-40B4-BE49-F238E27FC236}">
                <a16:creationId xmlns:a16="http://schemas.microsoft.com/office/drawing/2014/main" id="{98FFB77F-2D91-45C6-BA84-2CF66CFEFE9E}"/>
              </a:ext>
            </a:extLst>
          </p:cNvPr>
          <p:cNvCxnSpPr>
            <a:cxnSpLocks/>
          </p:cNvCxnSpPr>
          <p:nvPr/>
        </p:nvCxnSpPr>
        <p:spPr>
          <a:xfrm flipH="1">
            <a:off x="6568580" y="5545123"/>
            <a:ext cx="822121" cy="411060"/>
          </a:xfrm>
          <a:prstGeom prst="straightConnector1">
            <a:avLst/>
          </a:prstGeom>
          <a:ln w="76200">
            <a:tailEnd type="triangle"/>
          </a:ln>
        </p:spPr>
        <p:style>
          <a:lnRef idx="1">
            <a:schemeClr val="accent2"/>
          </a:lnRef>
          <a:fillRef idx="0">
            <a:schemeClr val="accent2"/>
          </a:fillRef>
          <a:effectRef idx="0">
            <a:schemeClr val="accent2"/>
          </a:effectRef>
          <a:fontRef idx="minor">
            <a:schemeClr val="tx1"/>
          </a:fontRef>
        </p:style>
      </p:cxnSp>
      <p:sp>
        <p:nvSpPr>
          <p:cNvPr id="28" name="Rodyklė: lenkta dešinėn 27">
            <a:extLst>
              <a:ext uri="{FF2B5EF4-FFF2-40B4-BE49-F238E27FC236}">
                <a16:creationId xmlns:a16="http://schemas.microsoft.com/office/drawing/2014/main" id="{954638A7-2C15-4DD0-9D0E-005DF1DC9866}"/>
              </a:ext>
            </a:extLst>
          </p:cNvPr>
          <p:cNvSpPr/>
          <p:nvPr/>
        </p:nvSpPr>
        <p:spPr>
          <a:xfrm>
            <a:off x="3947720" y="1744909"/>
            <a:ext cx="1094064" cy="4005743"/>
          </a:xfrm>
          <a:prstGeom prst="curvedRightArrow">
            <a:avLst/>
          </a:prstGeom>
          <a:solidFill>
            <a:schemeClr val="accent6"/>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n-US">
              <a:solidFill>
                <a:schemeClr val="tx1"/>
              </a:solidFill>
            </a:endParaRPr>
          </a:p>
        </p:txBody>
      </p:sp>
    </p:spTree>
    <p:extLst>
      <p:ext uri="{BB962C8B-B14F-4D97-AF65-F5344CB8AC3E}">
        <p14:creationId xmlns:p14="http://schemas.microsoft.com/office/powerpoint/2010/main" val="30431609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20130" y="365125"/>
            <a:ext cx="10933670" cy="1999134"/>
          </a:xfrm>
        </p:spPr>
        <p:txBody>
          <a:bodyPr>
            <a:normAutofit fontScale="90000"/>
          </a:bodyPr>
          <a:lstStyle/>
          <a:p>
            <a:r>
              <a:rPr lang="en-US" b="1" dirty="0" err="1">
                <a:latin typeface="Arial Black" panose="020B0A04020102020204" pitchFamily="34" charset="0"/>
                <a:cs typeface="Times New Roman" panose="02020603050405020304" pitchFamily="18" charset="0"/>
              </a:rPr>
              <a:t>Kitus</a:t>
            </a:r>
            <a:r>
              <a:rPr lang="en-US" b="1" dirty="0">
                <a:latin typeface="Arial Black" panose="020B0A04020102020204" pitchFamily="34" charset="0"/>
                <a:cs typeface="Times New Roman" panose="02020603050405020304" pitchFamily="18" charset="0"/>
              </a:rPr>
              <a:t> </a:t>
            </a:r>
            <a:r>
              <a:rPr lang="en-US" b="1" dirty="0" err="1">
                <a:latin typeface="Arial Black" panose="020B0A04020102020204" pitchFamily="34" charset="0"/>
                <a:cs typeface="Times New Roman" panose="02020603050405020304" pitchFamily="18" charset="0"/>
              </a:rPr>
              <a:t>gali</a:t>
            </a:r>
            <a:r>
              <a:rPr lang="en-US" b="1" dirty="0">
                <a:latin typeface="Arial Black" panose="020B0A04020102020204" pitchFamily="34" charset="0"/>
                <a:cs typeface="Times New Roman" panose="02020603050405020304" pitchFamily="18" charset="0"/>
              </a:rPr>
              <a:t> </a:t>
            </a:r>
            <a:r>
              <a:rPr lang="en-US" b="1" dirty="0" err="1">
                <a:latin typeface="Arial Black" panose="020B0A04020102020204" pitchFamily="34" charset="0"/>
                <a:cs typeface="Times New Roman" panose="02020603050405020304" pitchFamily="18" charset="0"/>
              </a:rPr>
              <a:t>mokyti</a:t>
            </a:r>
            <a:r>
              <a:rPr lang="en-US" b="1" dirty="0">
                <a:latin typeface="Arial Black" panose="020B0A04020102020204" pitchFamily="34" charset="0"/>
                <a:cs typeface="Times New Roman" panose="02020603050405020304" pitchFamily="18" charset="0"/>
              </a:rPr>
              <a:t> </a:t>
            </a:r>
            <a:r>
              <a:rPr lang="en-US" b="1" dirty="0" err="1">
                <a:latin typeface="Arial Black" panose="020B0A04020102020204" pitchFamily="34" charset="0"/>
                <a:cs typeface="Times New Roman" panose="02020603050405020304" pitchFamily="18" charset="0"/>
              </a:rPr>
              <a:t>skaityti</a:t>
            </a:r>
            <a:r>
              <a:rPr lang="en-US" b="1" dirty="0">
                <a:latin typeface="Arial Black" panose="020B0A04020102020204" pitchFamily="34" charset="0"/>
                <a:cs typeface="Times New Roman" panose="02020603050405020304" pitchFamily="18" charset="0"/>
              </a:rPr>
              <a:t> </a:t>
            </a:r>
            <a:r>
              <a:rPr lang="en-US" b="1" dirty="0" err="1">
                <a:latin typeface="Arial Black" panose="020B0A04020102020204" pitchFamily="34" charset="0"/>
                <a:cs typeface="Times New Roman" panose="02020603050405020304" pitchFamily="18" charset="0"/>
              </a:rPr>
              <a:t>ir</a:t>
            </a:r>
            <a:r>
              <a:rPr lang="en-US" b="1" dirty="0">
                <a:latin typeface="Arial Black" panose="020B0A04020102020204" pitchFamily="34" charset="0"/>
                <a:cs typeface="Times New Roman" panose="02020603050405020304" pitchFamily="18" charset="0"/>
              </a:rPr>
              <a:t> </a:t>
            </a:r>
            <a:r>
              <a:rPr lang="en-US" b="1" dirty="0" err="1">
                <a:latin typeface="Arial Black" panose="020B0A04020102020204" pitchFamily="34" charset="0"/>
                <a:cs typeface="Times New Roman" panose="02020603050405020304" pitchFamily="18" charset="0"/>
              </a:rPr>
              <a:t>rašyti</a:t>
            </a:r>
            <a:r>
              <a:rPr lang="en-US" b="1" dirty="0">
                <a:latin typeface="Arial Black" panose="020B0A04020102020204" pitchFamily="34" charset="0"/>
                <a:cs typeface="Times New Roman" panose="02020603050405020304" pitchFamily="18" charset="0"/>
              </a:rPr>
              <a:t> </a:t>
            </a:r>
            <a:r>
              <a:rPr lang="en-US" b="1" dirty="0" err="1">
                <a:latin typeface="Arial Black" panose="020B0A04020102020204" pitchFamily="34" charset="0"/>
                <a:cs typeface="Times New Roman" panose="02020603050405020304" pitchFamily="18" charset="0"/>
              </a:rPr>
              <a:t>tik</a:t>
            </a:r>
            <a:r>
              <a:rPr lang="en-US" b="1" dirty="0">
                <a:latin typeface="Arial Black" panose="020B0A04020102020204" pitchFamily="34" charset="0"/>
                <a:cs typeface="Times New Roman" panose="02020603050405020304" pitchFamily="18" charset="0"/>
              </a:rPr>
              <a:t> </a:t>
            </a:r>
            <a:r>
              <a:rPr lang="en-US" b="1" dirty="0" err="1">
                <a:latin typeface="Arial Black" panose="020B0A04020102020204" pitchFamily="34" charset="0"/>
                <a:cs typeface="Times New Roman" panose="02020603050405020304" pitchFamily="18" charset="0"/>
              </a:rPr>
              <a:t>tada</a:t>
            </a:r>
            <a:r>
              <a:rPr lang="en-US" b="1" dirty="0">
                <a:latin typeface="Arial Black" panose="020B0A04020102020204" pitchFamily="34" charset="0"/>
                <a:cs typeface="Times New Roman" panose="02020603050405020304" pitchFamily="18" charset="0"/>
              </a:rPr>
              <a:t>, kai pats </a:t>
            </a:r>
            <a:r>
              <a:rPr lang="en-US" b="1" dirty="0" err="1">
                <a:latin typeface="Arial Black" panose="020B0A04020102020204" pitchFamily="34" charset="0"/>
                <a:cs typeface="Times New Roman" panose="02020603050405020304" pitchFamily="18" charset="0"/>
              </a:rPr>
              <a:t>išmoksi</a:t>
            </a:r>
            <a:r>
              <a:rPr lang="en-US" b="1" dirty="0">
                <a:latin typeface="Arial Black" panose="020B0A04020102020204" pitchFamily="34" charset="0"/>
                <a:cs typeface="Times New Roman" panose="02020603050405020304" pitchFamily="18" charset="0"/>
              </a:rPr>
              <a:t>. </a:t>
            </a:r>
            <a:r>
              <a:rPr lang="en-US" b="1" dirty="0" err="1">
                <a:latin typeface="Arial Black" panose="020B0A04020102020204" pitchFamily="34" charset="0"/>
                <a:cs typeface="Times New Roman" panose="02020603050405020304" pitchFamily="18" charset="0"/>
              </a:rPr>
              <a:t>Juo</a:t>
            </a:r>
            <a:r>
              <a:rPr lang="en-US" b="1" dirty="0">
                <a:latin typeface="Arial Black" panose="020B0A04020102020204" pitchFamily="34" charset="0"/>
                <a:cs typeface="Times New Roman" panose="02020603050405020304" pitchFamily="18" charset="0"/>
              </a:rPr>
              <a:t> </a:t>
            </a:r>
            <a:r>
              <a:rPr lang="en-US" b="1" dirty="0" err="1">
                <a:latin typeface="Arial Black" panose="020B0A04020102020204" pitchFamily="34" charset="0"/>
                <a:cs typeface="Times New Roman" panose="02020603050405020304" pitchFamily="18" charset="0"/>
              </a:rPr>
              <a:t>labiau</a:t>
            </a:r>
            <a:r>
              <a:rPr lang="en-US" b="1" dirty="0">
                <a:latin typeface="Arial Black" panose="020B0A04020102020204" pitchFamily="34" charset="0"/>
                <a:cs typeface="Times New Roman" panose="02020603050405020304" pitchFamily="18" charset="0"/>
              </a:rPr>
              <a:t> – </a:t>
            </a:r>
            <a:r>
              <a:rPr lang="en-US" b="1" dirty="0" err="1">
                <a:latin typeface="Arial Black" panose="020B0A04020102020204" pitchFamily="34" charset="0"/>
                <a:cs typeface="Times New Roman" panose="02020603050405020304" pitchFamily="18" charset="0"/>
              </a:rPr>
              <a:t>gyventi</a:t>
            </a:r>
            <a:r>
              <a:rPr lang="lt-LT" b="1" dirty="0">
                <a:latin typeface="Arial Black" panose="020B0A04020102020204" pitchFamily="34" charset="0"/>
                <a:cs typeface="Times New Roman" panose="02020603050405020304" pitchFamily="18" charset="0"/>
              </a:rPr>
              <a:t> </a:t>
            </a:r>
            <a:r>
              <a:rPr lang="lt-LT" sz="3200" b="1" dirty="0">
                <a:latin typeface="Arial Black" panose="020B0A04020102020204" pitchFamily="34" charset="0"/>
                <a:cs typeface="Times New Roman" panose="02020603050405020304" pitchFamily="18" charset="0"/>
              </a:rPr>
              <a:t>(Markas Aurelijus)</a:t>
            </a:r>
            <a:br>
              <a:rPr lang="lt-LT" b="1" dirty="0">
                <a:latin typeface="Arial Black" panose="020B0A04020102020204" pitchFamily="34" charset="0"/>
                <a:cs typeface="Times New Roman" panose="02020603050405020304" pitchFamily="18" charset="0"/>
              </a:rPr>
            </a:br>
            <a:endParaRPr lang="en-US" dirty="0">
              <a:latin typeface="Arial Black" panose="020B0A04020102020204" pitchFamily="34" charset="0"/>
            </a:endParaRPr>
          </a:p>
        </p:txBody>
      </p:sp>
      <p:pic>
        <p:nvPicPr>
          <p:cNvPr id="4" name="Content Placeholder 3"/>
          <p:cNvPicPr>
            <a:picLocks noGrp="1" noChangeAspect="1" noChangeArrowheads="1"/>
          </p:cNvPicPr>
          <p:nvPr>
            <p:ph idx="1"/>
          </p:nvPr>
        </p:nvPicPr>
        <p:blipFill rotWithShape="1">
          <a:blip r:embed="rId2">
            <a:extLst>
              <a:ext uri="{28A0092B-C50C-407E-A947-70E740481C1C}">
                <a14:useLocalDpi xmlns:a14="http://schemas.microsoft.com/office/drawing/2010/main" val="0"/>
              </a:ext>
            </a:extLst>
          </a:blip>
          <a:srcRect t="13650" r="1946" b="4815"/>
          <a:stretch/>
        </p:blipFill>
        <p:spPr>
          <a:xfrm>
            <a:off x="2809103" y="2405449"/>
            <a:ext cx="5568778" cy="3122140"/>
          </a:xfrm>
        </p:spPr>
      </p:pic>
      <p:sp>
        <p:nvSpPr>
          <p:cNvPr id="5" name="TextBox 4"/>
          <p:cNvSpPr txBox="1"/>
          <p:nvPr/>
        </p:nvSpPr>
        <p:spPr>
          <a:xfrm>
            <a:off x="2809103" y="5158258"/>
            <a:ext cx="4126514" cy="369332"/>
          </a:xfrm>
          <a:prstGeom prst="rect">
            <a:avLst/>
          </a:prstGeom>
          <a:noFill/>
        </p:spPr>
        <p:txBody>
          <a:bodyPr wrap="none" rtlCol="0">
            <a:spAutoFit/>
          </a:bodyPr>
          <a:lstStyle/>
          <a:p>
            <a:r>
              <a:rPr lang="lt-LT" b="1" dirty="0">
                <a:latin typeface="Arial Black" panose="020B0A04020102020204" pitchFamily="34" charset="0"/>
              </a:rPr>
              <a:t>DAUG RAIDELIŲ. NEĮVEIKIAU...</a:t>
            </a:r>
            <a:endParaRPr lang="en-US" b="1" dirty="0">
              <a:latin typeface="Arial Black" panose="020B0A04020102020204" pitchFamily="34" charset="0"/>
            </a:endParaRPr>
          </a:p>
        </p:txBody>
      </p:sp>
    </p:spTree>
    <p:extLst>
      <p:ext uri="{BB962C8B-B14F-4D97-AF65-F5344CB8AC3E}">
        <p14:creationId xmlns:p14="http://schemas.microsoft.com/office/powerpoint/2010/main" val="3537675748"/>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Retrospect</Template>
  <TotalTime>767</TotalTime>
  <Words>3237</Words>
  <Application>Microsoft Office PowerPoint</Application>
  <PresentationFormat>Plačiaekranė</PresentationFormat>
  <Paragraphs>213</Paragraphs>
  <Slides>25</Slides>
  <Notes>0</Notes>
  <HiddenSlides>0</HiddenSlides>
  <MMClips>0</MMClips>
  <ScaleCrop>false</ScaleCrop>
  <HeadingPairs>
    <vt:vector size="6" baseType="variant">
      <vt:variant>
        <vt:lpstr>Naudojami šriftai</vt:lpstr>
      </vt:variant>
      <vt:variant>
        <vt:i4>6</vt:i4>
      </vt:variant>
      <vt:variant>
        <vt:lpstr>Tema</vt:lpstr>
      </vt:variant>
      <vt:variant>
        <vt:i4>1</vt:i4>
      </vt:variant>
      <vt:variant>
        <vt:lpstr>Skaidrių pavadinimai</vt:lpstr>
      </vt:variant>
      <vt:variant>
        <vt:i4>25</vt:i4>
      </vt:variant>
    </vt:vector>
  </HeadingPairs>
  <TitlesOfParts>
    <vt:vector size="32" baseType="lpstr">
      <vt:lpstr>Arial</vt:lpstr>
      <vt:lpstr>Arial Black</vt:lpstr>
      <vt:lpstr>Calibri</vt:lpstr>
      <vt:lpstr>Calibri Light</vt:lpstr>
      <vt:lpstr>Times New Roman</vt:lpstr>
      <vt:lpstr>Wingdings</vt:lpstr>
      <vt:lpstr>Office Theme</vt:lpstr>
      <vt:lpstr>RAŠINIO IŠŠŪKIAI</vt:lpstr>
      <vt:lpstr>Seminaro programa</vt:lpstr>
      <vt:lpstr>TURINIO VERTINIMO PROBLEMOS</vt:lpstr>
      <vt:lpstr>KAIP PA(SI)RUOŠTI RAŠYTI RAŠINĮ?</vt:lpstr>
      <vt:lpstr>KALBOS DARBAI. TESTAI (1)</vt:lpstr>
      <vt:lpstr>KALBOS DARBAI. TESTAI (2)</vt:lpstr>
      <vt:lpstr>KALBOS DARBAI. TESTAI (3)</vt:lpstr>
      <vt:lpstr>KALBOS DARBAI. DIKTANTAS</vt:lpstr>
      <vt:lpstr> Dalia Dilytė. Kristijonas Donelaitis – pasaulio literatūros klasikas </vt:lpstr>
      <vt:lpstr>APKLAUSA IŠ V. ŠEKSPYRO „HAMLETO“</vt:lpstr>
      <vt:lpstr>Rašinio planavimas – „išklotinė“ (1)</vt:lpstr>
      <vt:lpstr>Rašinio planavimas – „išklotinė“ (2)</vt:lpstr>
      <vt:lpstr>Rašinio planavimas – „išklotinė“ (3)</vt:lpstr>
      <vt:lpstr>Rašinio planavimas – „išklotinė“ (4)</vt:lpstr>
      <vt:lpstr>Rašinio planavimas – „išklotinė“ (5)</vt:lpstr>
      <vt:lpstr>Kokio žanro tekstą mokinys kuria? </vt:lpstr>
      <vt:lpstr>Ar viskas, ką rašo mokiniai, – tiesa?</vt:lpstr>
      <vt:lpstr>Ar žmogus namuose gali jaustis svetimas?</vt:lpstr>
      <vt:lpstr>Šeimos santykiai literatūroje</vt:lpstr>
      <vt:lpstr>„PowerPoint“ pateiktis</vt:lpstr>
      <vt:lpstr>PASTRAIPOS / RAŠINIO REDAGAVIMAS</vt:lpstr>
      <vt:lpstr>PUPP teksto kūrimo užduotis</vt:lpstr>
      <vt:lpstr>LAIŠKO RAŠYMAS</vt:lpstr>
      <vt:lpstr>RAŠINIO RAŠYMAS</vt:lpstr>
      <vt:lpstr>Kitus gali mokyti skaityti ir rašyti tik tada, kai pats išmoksi. Juo labiau – gyventi (Markas Aurelijus) </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RAŠINIO IŠŠŪKIAI</dc:title>
  <dc:creator>Admin</dc:creator>
  <cp:lastModifiedBy>Daiva Stukiene</cp:lastModifiedBy>
  <cp:revision>35</cp:revision>
  <dcterms:created xsi:type="dcterms:W3CDTF">2021-11-02T23:56:49Z</dcterms:created>
  <dcterms:modified xsi:type="dcterms:W3CDTF">2021-11-24T10:30:13Z</dcterms:modified>
</cp:coreProperties>
</file>