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charset="1" panose="020B0606030504020204"/>
      <p:regular r:id="rId10"/>
    </p:embeddedFont>
    <p:embeddedFont>
      <p:font typeface="Open Sans Bold" charset="1" panose="020B0806030504020204"/>
      <p:regular r:id="rId11"/>
    </p:embeddedFont>
    <p:embeddedFont>
      <p:font typeface="Open Sans Italics" charset="1" panose="020B0606030504020204"/>
      <p:regular r:id="rId12"/>
    </p:embeddedFont>
    <p:embeddedFont>
      <p:font typeface="Open Sans Bold Italics" charset="1" panose="020B0806030504020204"/>
      <p:regular r:id="rId13"/>
    </p:embeddedFont>
    <p:embeddedFont>
      <p:font typeface="Cormorant Garamond Medium" charset="1" panose="00000600000000000000"/>
      <p:regular r:id="rId14"/>
    </p:embeddedFont>
    <p:embeddedFont>
      <p:font typeface="Cormorant Garamond Medium Bold" charset="1" panose="00000700000000000000"/>
      <p:regular r:id="rId15"/>
    </p:embeddedFont>
    <p:embeddedFont>
      <p:font typeface="Cormorant Garamond Medium Italics" charset="1" panose="00000600000000000000"/>
      <p:regular r:id="rId16"/>
    </p:embeddedFont>
    <p:embeddedFont>
      <p:font typeface="Cormorant Garamond Medium Bold Italics" charset="1" panose="00000700000000000000"/>
      <p:regular r:id="rId17"/>
    </p:embeddedFont>
    <p:embeddedFont>
      <p:font typeface="Cormorant Garamond Light" charset="1" panose="00000400000000000000"/>
      <p:regular r:id="rId18"/>
    </p:embeddedFont>
    <p:embeddedFont>
      <p:font typeface="Cormorant Garamond Light Bold" charset="1" panose="00000500000000000000"/>
      <p:regular r:id="rId19"/>
    </p:embeddedFont>
    <p:embeddedFont>
      <p:font typeface="Cormorant Garamond Light Italics" charset="1" panose="00000400000000000000"/>
      <p:regular r:id="rId20"/>
    </p:embeddedFont>
    <p:embeddedFont>
      <p:font typeface="Cormorant Garamond Light Bold Italics"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slides/slide2.xml" Type="http://schemas.openxmlformats.org/officeDocument/2006/relationships/slide"/><Relationship Id="rId24" Target="slides/slide3.xml" Type="http://schemas.openxmlformats.org/officeDocument/2006/relationships/slide"/><Relationship Id="rId25" Target="slides/slide4.xml" Type="http://schemas.openxmlformats.org/officeDocument/2006/relationships/slide"/><Relationship Id="rId26" Target="slides/slide5.xml" Type="http://schemas.openxmlformats.org/officeDocument/2006/relationships/slide"/><Relationship Id="rId27" Target="slides/slide6.xml" Type="http://schemas.openxmlformats.org/officeDocument/2006/relationships/slide"/><Relationship Id="rId28" Target="slides/slide7.xml" Type="http://schemas.openxmlformats.org/officeDocument/2006/relationships/slide"/><Relationship Id="rId29" Target="slides/slide8.xml" Type="http://schemas.openxmlformats.org/officeDocument/2006/relationships/slide"/><Relationship Id="rId3" Target="viewProps.xml" Type="http://schemas.openxmlformats.org/officeDocument/2006/relationships/viewProps"/><Relationship Id="rId30" Target="slides/slide9.xml" Type="http://schemas.openxmlformats.org/officeDocument/2006/relationships/slide"/><Relationship Id="rId31" Target="slides/slide10.xml" Type="http://schemas.openxmlformats.org/officeDocument/2006/relationships/slide"/><Relationship Id="rId32" Target="slides/slide11.xml" Type="http://schemas.openxmlformats.org/officeDocument/2006/relationships/slide"/><Relationship Id="rId33" Target="slides/slide12.xml" Type="http://schemas.openxmlformats.org/officeDocument/2006/relationships/slide"/><Relationship Id="rId34" Target="slides/slide13.xml" Type="http://schemas.openxmlformats.org/officeDocument/2006/relationships/slide"/><Relationship Id="rId35" Target="slides/slide14.xml" Type="http://schemas.openxmlformats.org/officeDocument/2006/relationships/slide"/><Relationship Id="rId36" Target="slides/slide15.xml" Type="http://schemas.openxmlformats.org/officeDocument/2006/relationships/slide"/><Relationship Id="rId37" Target="slides/slide16.xml" Type="http://schemas.openxmlformats.org/officeDocument/2006/relationships/slide"/><Relationship Id="rId38" Target="slides/slide17.xml" Type="http://schemas.openxmlformats.org/officeDocument/2006/relationships/slide"/><Relationship Id="rId39" Target="slides/slide18.xml" Type="http://schemas.openxmlformats.org/officeDocument/2006/relationships/slide"/><Relationship Id="rId4" Target="theme/theme1.xml" Type="http://schemas.openxmlformats.org/officeDocument/2006/relationships/theme"/><Relationship Id="rId40" Target="slides/slide19.xml" Type="http://schemas.openxmlformats.org/officeDocument/2006/relationships/slide"/><Relationship Id="rId41" Target="slides/slide20.xml" Type="http://schemas.openxmlformats.org/officeDocument/2006/relationships/slide"/><Relationship Id="rId42" Target="slides/slide21.xml" Type="http://schemas.openxmlformats.org/officeDocument/2006/relationships/slide"/><Relationship Id="rId43" Target="slides/slide22.xml" Type="http://schemas.openxmlformats.org/officeDocument/2006/relationships/slide"/><Relationship Id="rId44" Target="slides/slide23.xml" Type="http://schemas.openxmlformats.org/officeDocument/2006/relationships/slide"/><Relationship Id="rId45" Target="slides/slide24.xml" Type="http://schemas.openxmlformats.org/officeDocument/2006/relationships/slide"/><Relationship Id="rId46" Target="slides/slide25.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476251" y="343959"/>
            <a:ext cx="8489616" cy="9599081"/>
            <a:chOff x="0" y="0"/>
            <a:chExt cx="11319488" cy="12798775"/>
          </a:xfrm>
        </p:grpSpPr>
        <p:pic>
          <p:nvPicPr>
            <p:cNvPr name="Picture 3" id="3"/>
            <p:cNvPicPr>
              <a:picLocks noChangeAspect="true"/>
            </p:cNvPicPr>
            <p:nvPr/>
          </p:nvPicPr>
          <p:blipFill>
            <a:blip r:embed="rId2"/>
            <a:srcRect l="0" t="12286" r="0" b="12286"/>
            <a:stretch>
              <a:fillRect/>
            </a:stretch>
          </p:blipFill>
          <p:spPr>
            <a:xfrm>
              <a:off x="0" y="0"/>
              <a:ext cx="11319488" cy="12798775"/>
            </a:xfrm>
            <a:prstGeom prst="rect">
              <a:avLst/>
            </a:prstGeom>
          </p:spPr>
        </p:pic>
      </p:grpSp>
      <p:sp>
        <p:nvSpPr>
          <p:cNvPr name="TextBox 4" id="4"/>
          <p:cNvSpPr txBox="true"/>
          <p:nvPr/>
        </p:nvSpPr>
        <p:spPr>
          <a:xfrm rot="0">
            <a:off x="9672634" y="2208024"/>
            <a:ext cx="8245480" cy="4432086"/>
          </a:xfrm>
          <a:prstGeom prst="rect">
            <a:avLst/>
          </a:prstGeom>
        </p:spPr>
        <p:txBody>
          <a:bodyPr anchor="t" rtlCol="false" tIns="0" lIns="0" bIns="0" rIns="0">
            <a:spAutoFit/>
          </a:bodyPr>
          <a:lstStyle/>
          <a:p>
            <a:pPr>
              <a:lnSpc>
                <a:spcPts val="11698"/>
              </a:lnSpc>
            </a:pPr>
            <a:r>
              <a:rPr lang="en-US" sz="9668">
                <a:solidFill>
                  <a:srgbClr val="3D2E12"/>
                </a:solidFill>
                <a:latin typeface="Cormorant Garamond Light"/>
              </a:rPr>
              <a:t>Argumentavimas samprotavimo rašinyje</a:t>
            </a:r>
          </a:p>
        </p:txBody>
      </p:sp>
      <p:sp>
        <p:nvSpPr>
          <p:cNvPr name="TextBox 5" id="5"/>
          <p:cNvSpPr txBox="true"/>
          <p:nvPr/>
        </p:nvSpPr>
        <p:spPr>
          <a:xfrm rot="0">
            <a:off x="9672634" y="8638742"/>
            <a:ext cx="7282691" cy="1170336"/>
          </a:xfrm>
          <a:prstGeom prst="rect">
            <a:avLst/>
          </a:prstGeom>
        </p:spPr>
        <p:txBody>
          <a:bodyPr anchor="t" rtlCol="false" tIns="0" lIns="0" bIns="0" rIns="0">
            <a:spAutoFit/>
          </a:bodyPr>
          <a:lstStyle/>
          <a:p>
            <a:pPr>
              <a:lnSpc>
                <a:spcPts val="4688"/>
              </a:lnSpc>
            </a:pPr>
            <a:r>
              <a:rPr lang="en-US" sz="3348">
                <a:solidFill>
                  <a:srgbClr val="3D2E12"/>
                </a:solidFill>
                <a:latin typeface="Cormorant Garamond Medium"/>
              </a:rPr>
              <a:t>Skirta 11 - 12 klasei</a:t>
            </a:r>
          </a:p>
          <a:p>
            <a:pPr>
              <a:lnSpc>
                <a:spcPts val="4688"/>
              </a:lnSpc>
              <a:spcBef>
                <a:spcPct val="0"/>
              </a:spcBef>
            </a:pPr>
            <a:r>
              <a:rPr lang="en-US" sz="3348">
                <a:solidFill>
                  <a:srgbClr val="3D2E12"/>
                </a:solidFill>
                <a:latin typeface="Cormorant Garamond Medium"/>
              </a:rPr>
              <a:t>@Ugdymo Keliu</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1028700" y="488572"/>
            <a:ext cx="15178408" cy="1421765"/>
          </a:xfrm>
          <a:prstGeom prst="rect">
            <a:avLst/>
          </a:prstGeom>
        </p:spPr>
        <p:txBody>
          <a:bodyPr anchor="t" rtlCol="false" tIns="0" lIns="0" bIns="0" rIns="0">
            <a:spAutoFit/>
          </a:bodyPr>
          <a:lstStyle/>
          <a:p>
            <a:pPr marL="0" indent="0" lvl="0">
              <a:lnSpc>
                <a:spcPts val="11620"/>
              </a:lnSpc>
              <a:spcBef>
                <a:spcPct val="0"/>
              </a:spcBef>
            </a:pPr>
            <a:r>
              <a:rPr lang="en-US" sz="8300">
                <a:solidFill>
                  <a:srgbClr val="3D2E12"/>
                </a:solidFill>
                <a:latin typeface="Cormorant Garamond Light"/>
              </a:rPr>
              <a:t>Ką veiksime šioje pamokoje?</a:t>
            </a:r>
          </a:p>
        </p:txBody>
      </p:sp>
      <p:sp>
        <p:nvSpPr>
          <p:cNvPr name="TextBox 3" id="3"/>
          <p:cNvSpPr txBox="true"/>
          <p:nvPr/>
        </p:nvSpPr>
        <p:spPr>
          <a:xfrm rot="0">
            <a:off x="1028700" y="2376246"/>
            <a:ext cx="16079319" cy="7295515"/>
          </a:xfrm>
          <a:prstGeom prst="rect">
            <a:avLst/>
          </a:prstGeom>
        </p:spPr>
        <p:txBody>
          <a:bodyPr anchor="t" rtlCol="false" tIns="0" lIns="0" bIns="0" rIns="0">
            <a:spAutoFit/>
          </a:bodyPr>
          <a:lstStyle/>
          <a:p>
            <a:pPr>
              <a:lnSpc>
                <a:spcPts val="4620"/>
              </a:lnSpc>
            </a:pPr>
            <a:r>
              <a:rPr lang="en-US" sz="3300">
                <a:solidFill>
                  <a:srgbClr val="3D2E12"/>
                </a:solidFill>
                <a:latin typeface="Cormorant Garamond Medium"/>
              </a:rPr>
              <a:t>Šioje pamokoje susipažinsime su kultūrine bei socialinė patirtimi, panagrinėsime kultūrinių ir socialinių argumentų pavyzdžius. Vėliau dėmesį skirsime literatūriniams argumentams ir aptarsime žingsnius, padedančiais dėstymo pastraipose pasiremti literatūros kūriniais. </a:t>
            </a:r>
          </a:p>
          <a:p>
            <a:pPr>
              <a:lnSpc>
                <a:spcPts val="4899"/>
              </a:lnSpc>
            </a:pPr>
          </a:p>
          <a:p>
            <a:pPr>
              <a:lnSpc>
                <a:spcPts val="4899"/>
              </a:lnSpc>
            </a:pPr>
            <a:r>
              <a:rPr lang="en-US" sz="3499">
                <a:solidFill>
                  <a:srgbClr val="3D2E12"/>
                </a:solidFill>
                <a:latin typeface="Cormorant Garamond Medium"/>
              </a:rPr>
              <a:t>Pamokos užduotys:</a:t>
            </a:r>
          </a:p>
          <a:p>
            <a:pPr marL="755649" indent="-377824" lvl="1">
              <a:lnSpc>
                <a:spcPts val="4899"/>
              </a:lnSpc>
              <a:buFont typeface="Arial"/>
              <a:buChar char="•"/>
            </a:pPr>
            <a:r>
              <a:rPr lang="en-US" sz="3499">
                <a:solidFill>
                  <a:srgbClr val="3D2E12"/>
                </a:solidFill>
                <a:latin typeface="Cormorant Garamond Medium"/>
              </a:rPr>
              <a:t>Išsiaiškinti kultūrinės ir socialinės patirties sąvokas;</a:t>
            </a:r>
          </a:p>
          <a:p>
            <a:pPr marL="755649" indent="-377824" lvl="1">
              <a:lnSpc>
                <a:spcPts val="4899"/>
              </a:lnSpc>
              <a:buFont typeface="Arial"/>
              <a:buChar char="•"/>
            </a:pPr>
            <a:r>
              <a:rPr lang="en-US" sz="3499">
                <a:solidFill>
                  <a:srgbClr val="3D2E12"/>
                </a:solidFill>
                <a:latin typeface="Cormorant Garamond Medium"/>
              </a:rPr>
              <a:t>Sugalvoti socialinių ir kultūrinių argumentų pavydžių;</a:t>
            </a:r>
          </a:p>
          <a:p>
            <a:pPr marL="755649" indent="-377824" lvl="1">
              <a:lnSpc>
                <a:spcPts val="4899"/>
              </a:lnSpc>
              <a:buFont typeface="Arial"/>
              <a:buChar char="•"/>
            </a:pPr>
            <a:r>
              <a:rPr lang="en-US" sz="3499">
                <a:solidFill>
                  <a:srgbClr val="3D2E12"/>
                </a:solidFill>
                <a:latin typeface="Cormorant Garamond Medium"/>
              </a:rPr>
              <a:t>P</a:t>
            </a:r>
            <a:r>
              <a:rPr lang="en-US" sz="3499">
                <a:solidFill>
                  <a:srgbClr val="3D2E12"/>
                </a:solidFill>
                <a:latin typeface="Cormorant Garamond Medium"/>
              </a:rPr>
              <a:t>amėginti jais pasiremti dėstymo pastraipose;</a:t>
            </a:r>
          </a:p>
          <a:p>
            <a:pPr marL="755649" indent="-377824" lvl="1">
              <a:lnSpc>
                <a:spcPts val="4899"/>
              </a:lnSpc>
              <a:buFont typeface="Arial"/>
              <a:buChar char="•"/>
            </a:pPr>
            <a:r>
              <a:rPr lang="en-US" sz="3499">
                <a:solidFill>
                  <a:srgbClr val="3D2E12"/>
                </a:solidFill>
                <a:latin typeface="Cormorant Garamond Medium"/>
              </a:rPr>
              <a:t>Panagrinėti pastraipų pavyzdžius, padiskutuoti apie konteksto atskleidimą pastraipose, </a:t>
            </a:r>
          </a:p>
          <a:p>
            <a:pPr marL="755649" indent="-377824" lvl="1">
              <a:lnSpc>
                <a:spcPts val="4899"/>
              </a:lnSpc>
              <a:buFont typeface="Arial"/>
              <a:buChar char="•"/>
            </a:pPr>
            <a:r>
              <a:rPr lang="en-US" sz="3499">
                <a:solidFill>
                  <a:srgbClr val="3D2E12"/>
                </a:solidFill>
                <a:latin typeface="Cormorant Garamond Medium"/>
              </a:rPr>
              <a:t>Aptarti dažniausiai pasitaikančias klaidas moksleivių rašiniuose.</a:t>
            </a:r>
          </a:p>
          <a:p>
            <a:pPr>
              <a:lnSpc>
                <a:spcPts val="4899"/>
              </a:lnSpc>
            </a:pPr>
          </a:p>
          <a:p>
            <a:pPr algn="l" marL="0" indent="0" lvl="0">
              <a:lnSpc>
                <a:spcPts val="4899"/>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B59987"/>
        </a:solidFill>
      </p:bgPr>
    </p:bg>
    <p:spTree>
      <p:nvGrpSpPr>
        <p:cNvPr id="1" name=""/>
        <p:cNvGrpSpPr/>
        <p:nvPr/>
      </p:nvGrpSpPr>
      <p:grpSpPr>
        <a:xfrm>
          <a:off x="0" y="0"/>
          <a:ext cx="0" cy="0"/>
          <a:chOff x="0" y="0"/>
          <a:chExt cx="0" cy="0"/>
        </a:xfrm>
      </p:grpSpPr>
      <p:sp>
        <p:nvSpPr>
          <p:cNvPr name="TextBox 2" id="2"/>
          <p:cNvSpPr txBox="true"/>
          <p:nvPr/>
        </p:nvSpPr>
        <p:spPr>
          <a:xfrm rot="0">
            <a:off x="675700" y="236855"/>
            <a:ext cx="15875381" cy="1421765"/>
          </a:xfrm>
          <a:prstGeom prst="rect">
            <a:avLst/>
          </a:prstGeom>
        </p:spPr>
        <p:txBody>
          <a:bodyPr anchor="t" rtlCol="false" tIns="0" lIns="0" bIns="0" rIns="0">
            <a:spAutoFit/>
          </a:bodyPr>
          <a:lstStyle/>
          <a:p>
            <a:pPr algn="r" marL="0" indent="0" lvl="0">
              <a:lnSpc>
                <a:spcPts val="11620"/>
              </a:lnSpc>
              <a:spcBef>
                <a:spcPct val="0"/>
              </a:spcBef>
            </a:pPr>
            <a:r>
              <a:rPr lang="en-US" sz="8300">
                <a:solidFill>
                  <a:srgbClr val="FFFFFF"/>
                </a:solidFill>
                <a:latin typeface="Cormorant Garamond Medium"/>
              </a:rPr>
              <a:t>Argumentavimas dėstymo pastraipose</a:t>
            </a:r>
          </a:p>
        </p:txBody>
      </p:sp>
      <p:pic>
        <p:nvPicPr>
          <p:cNvPr name="Picture 3" id="3"/>
          <p:cNvPicPr>
            <a:picLocks noChangeAspect="true"/>
          </p:cNvPicPr>
          <p:nvPr/>
        </p:nvPicPr>
        <p:blipFill>
          <a:blip r:embed="rId2"/>
          <a:srcRect l="0" t="14025" r="0" b="14025"/>
          <a:stretch>
            <a:fillRect/>
          </a:stretch>
        </p:blipFill>
        <p:spPr>
          <a:xfrm flipH="false" flipV="false" rot="0">
            <a:off x="675700" y="2143326"/>
            <a:ext cx="6793904" cy="7332285"/>
          </a:xfrm>
          <a:prstGeom prst="rect">
            <a:avLst/>
          </a:prstGeom>
        </p:spPr>
      </p:pic>
      <p:sp>
        <p:nvSpPr>
          <p:cNvPr name="TextBox 4" id="4"/>
          <p:cNvSpPr txBox="true"/>
          <p:nvPr/>
        </p:nvSpPr>
        <p:spPr>
          <a:xfrm rot="0">
            <a:off x="7953861" y="2057601"/>
            <a:ext cx="9305439" cy="7619365"/>
          </a:xfrm>
          <a:prstGeom prst="rect">
            <a:avLst/>
          </a:prstGeom>
        </p:spPr>
        <p:txBody>
          <a:bodyPr anchor="t" rtlCol="false" tIns="0" lIns="0" bIns="0" rIns="0">
            <a:spAutoFit/>
          </a:bodyPr>
          <a:lstStyle/>
          <a:p>
            <a:pPr algn="just">
              <a:lnSpc>
                <a:spcPts val="6160"/>
              </a:lnSpc>
            </a:pPr>
            <a:r>
              <a:rPr lang="en-US" sz="4400">
                <a:solidFill>
                  <a:srgbClr val="FFFFFF"/>
                </a:solidFill>
                <a:latin typeface="Cormorant Garamond Medium"/>
              </a:rPr>
              <a:t>Rašydami samprotavimo rašinį, privalote pasiremti privalomuoju literatūros programos autoriumi ir kokiu nors jo kūriniu bei kontekstu. Tačiau samprotavimo rašinio dėstymo pastraipose taip pat galima remtis kultūrine bei socialine patirtimi. Šie argumentai gali praturtinti jūsų rašinį ir padaryti jį įdomesnį.</a:t>
            </a:r>
          </a:p>
          <a:p>
            <a:pPr algn="just">
              <a:lnSpc>
                <a:spcPts val="504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1028700" y="6476336"/>
            <a:ext cx="3646627" cy="1163955"/>
          </a:xfrm>
          <a:prstGeom prst="rect">
            <a:avLst/>
          </a:prstGeom>
        </p:spPr>
        <p:txBody>
          <a:bodyPr anchor="t" rtlCol="false" tIns="0" lIns="0" bIns="0" rIns="0">
            <a:spAutoFit/>
          </a:bodyPr>
          <a:lstStyle/>
          <a:p>
            <a:pPr algn="ctr" marL="0" indent="0" lvl="0">
              <a:lnSpc>
                <a:spcPts val="4679"/>
              </a:lnSpc>
            </a:pPr>
            <a:r>
              <a:rPr lang="en-US" sz="3899">
                <a:solidFill>
                  <a:srgbClr val="3D2E12"/>
                </a:solidFill>
                <a:latin typeface="Cormorant Garamond Medium Bold"/>
              </a:rPr>
              <a:t>Literatūros kūriniai</a:t>
            </a:r>
          </a:p>
        </p:txBody>
      </p:sp>
      <p:sp>
        <p:nvSpPr>
          <p:cNvPr name="TextBox 3" id="3"/>
          <p:cNvSpPr txBox="true"/>
          <p:nvPr/>
        </p:nvSpPr>
        <p:spPr>
          <a:xfrm rot="0">
            <a:off x="4922318" y="6476336"/>
            <a:ext cx="3646627" cy="577215"/>
          </a:xfrm>
          <a:prstGeom prst="rect">
            <a:avLst/>
          </a:prstGeom>
        </p:spPr>
        <p:txBody>
          <a:bodyPr anchor="t" rtlCol="false" tIns="0" lIns="0" bIns="0" rIns="0">
            <a:spAutoFit/>
          </a:bodyPr>
          <a:lstStyle/>
          <a:p>
            <a:pPr algn="ctr" marL="0" indent="0" lvl="0">
              <a:lnSpc>
                <a:spcPts val="4679"/>
              </a:lnSpc>
            </a:pPr>
            <a:r>
              <a:rPr lang="en-US" sz="3899">
                <a:solidFill>
                  <a:srgbClr val="3D2E12"/>
                </a:solidFill>
                <a:latin typeface="Cormorant Garamond Medium Bold"/>
              </a:rPr>
              <a:t>Kultūrinė patirtis</a:t>
            </a:r>
          </a:p>
        </p:txBody>
      </p:sp>
      <p:sp>
        <p:nvSpPr>
          <p:cNvPr name="TextBox 4" id="4"/>
          <p:cNvSpPr txBox="true"/>
          <p:nvPr/>
        </p:nvSpPr>
        <p:spPr>
          <a:xfrm rot="0">
            <a:off x="8863492" y="6476336"/>
            <a:ext cx="3646627" cy="577215"/>
          </a:xfrm>
          <a:prstGeom prst="rect">
            <a:avLst/>
          </a:prstGeom>
        </p:spPr>
        <p:txBody>
          <a:bodyPr anchor="t" rtlCol="false" tIns="0" lIns="0" bIns="0" rIns="0">
            <a:spAutoFit/>
          </a:bodyPr>
          <a:lstStyle/>
          <a:p>
            <a:pPr algn="ctr" marL="0" indent="0" lvl="0">
              <a:lnSpc>
                <a:spcPts val="4679"/>
              </a:lnSpc>
            </a:pPr>
            <a:r>
              <a:rPr lang="en-US" sz="3899">
                <a:solidFill>
                  <a:srgbClr val="3D2E12"/>
                </a:solidFill>
                <a:latin typeface="Cormorant Garamond Medium Bold"/>
              </a:rPr>
              <a:t>Socialinė patirtis</a:t>
            </a:r>
          </a:p>
        </p:txBody>
      </p:sp>
      <p:grpSp>
        <p:nvGrpSpPr>
          <p:cNvPr name="Group 5" id="5"/>
          <p:cNvGrpSpPr/>
          <p:nvPr/>
        </p:nvGrpSpPr>
        <p:grpSpPr>
          <a:xfrm rot="0">
            <a:off x="1028700" y="1028700"/>
            <a:ext cx="3646627" cy="5097197"/>
            <a:chOff x="0" y="0"/>
            <a:chExt cx="4862170" cy="6796262"/>
          </a:xfrm>
        </p:grpSpPr>
        <p:pic>
          <p:nvPicPr>
            <p:cNvPr name="Picture 6" id="6"/>
            <p:cNvPicPr>
              <a:picLocks noChangeAspect="true"/>
            </p:cNvPicPr>
            <p:nvPr/>
          </p:nvPicPr>
          <p:blipFill>
            <a:blip r:embed="rId2"/>
            <a:srcRect l="16934" t="0" r="16934" b="0"/>
            <a:stretch>
              <a:fillRect/>
            </a:stretch>
          </p:blipFill>
          <p:spPr>
            <a:xfrm>
              <a:off x="0" y="0"/>
              <a:ext cx="4862170" cy="6796262"/>
            </a:xfrm>
            <a:prstGeom prst="rect">
              <a:avLst/>
            </a:prstGeom>
          </p:spPr>
        </p:pic>
      </p:grpSp>
      <p:grpSp>
        <p:nvGrpSpPr>
          <p:cNvPr name="Group 7" id="7"/>
          <p:cNvGrpSpPr/>
          <p:nvPr/>
        </p:nvGrpSpPr>
        <p:grpSpPr>
          <a:xfrm rot="0">
            <a:off x="4922318" y="1028700"/>
            <a:ext cx="3646627" cy="5097197"/>
            <a:chOff x="0" y="0"/>
            <a:chExt cx="4862170" cy="6796262"/>
          </a:xfrm>
        </p:grpSpPr>
        <p:pic>
          <p:nvPicPr>
            <p:cNvPr name="Picture 8" id="8"/>
            <p:cNvPicPr>
              <a:picLocks noChangeAspect="true"/>
            </p:cNvPicPr>
            <p:nvPr/>
          </p:nvPicPr>
          <p:blipFill>
            <a:blip r:embed="rId3"/>
            <a:srcRect l="26145" t="0" r="26145" b="0"/>
            <a:stretch>
              <a:fillRect/>
            </a:stretch>
          </p:blipFill>
          <p:spPr>
            <a:xfrm>
              <a:off x="0" y="0"/>
              <a:ext cx="4862170" cy="6796262"/>
            </a:xfrm>
            <a:prstGeom prst="rect">
              <a:avLst/>
            </a:prstGeom>
          </p:spPr>
        </p:pic>
      </p:grpSp>
      <p:grpSp>
        <p:nvGrpSpPr>
          <p:cNvPr name="Group 9" id="9"/>
          <p:cNvGrpSpPr/>
          <p:nvPr/>
        </p:nvGrpSpPr>
        <p:grpSpPr>
          <a:xfrm rot="0">
            <a:off x="8863492" y="1028700"/>
            <a:ext cx="3646627" cy="5097197"/>
            <a:chOff x="0" y="0"/>
            <a:chExt cx="4862170" cy="6796262"/>
          </a:xfrm>
        </p:grpSpPr>
        <p:pic>
          <p:nvPicPr>
            <p:cNvPr name="Picture 10" id="10"/>
            <p:cNvPicPr>
              <a:picLocks noChangeAspect="true"/>
            </p:cNvPicPr>
            <p:nvPr/>
          </p:nvPicPr>
          <p:blipFill>
            <a:blip r:embed="rId4"/>
            <a:srcRect l="26145" t="0" r="26145" b="0"/>
            <a:stretch>
              <a:fillRect/>
            </a:stretch>
          </p:blipFill>
          <p:spPr>
            <a:xfrm>
              <a:off x="0" y="0"/>
              <a:ext cx="4862170" cy="6796262"/>
            </a:xfrm>
            <a:prstGeom prst="rect">
              <a:avLst/>
            </a:prstGeom>
          </p:spPr>
        </p:pic>
      </p:grpSp>
      <p:sp>
        <p:nvSpPr>
          <p:cNvPr name="TextBox 11" id="11"/>
          <p:cNvSpPr txBox="true"/>
          <p:nvPr/>
        </p:nvSpPr>
        <p:spPr>
          <a:xfrm rot="0">
            <a:off x="12880524" y="933450"/>
            <a:ext cx="5205768" cy="3503930"/>
          </a:xfrm>
          <a:prstGeom prst="rect">
            <a:avLst/>
          </a:prstGeom>
        </p:spPr>
        <p:txBody>
          <a:bodyPr anchor="t" rtlCol="false" tIns="0" lIns="0" bIns="0" rIns="0">
            <a:spAutoFit/>
          </a:bodyPr>
          <a:lstStyle/>
          <a:p>
            <a:pPr>
              <a:lnSpc>
                <a:spcPts val="7000"/>
              </a:lnSpc>
            </a:pPr>
            <a:r>
              <a:rPr lang="en-US" sz="5000">
                <a:solidFill>
                  <a:srgbClr val="3D2E12"/>
                </a:solidFill>
                <a:latin typeface="Cormorant Garamond Medium"/>
              </a:rPr>
              <a:t>Taigi, samprotavimo rašiniuose galima remtis šių tipų argumentais</a:t>
            </a:r>
          </a:p>
        </p:txBody>
      </p:sp>
      <p:sp>
        <p:nvSpPr>
          <p:cNvPr name="TextBox 12" id="12"/>
          <p:cNvSpPr txBox="true"/>
          <p:nvPr/>
        </p:nvSpPr>
        <p:spPr>
          <a:xfrm rot="0">
            <a:off x="1028700" y="8089598"/>
            <a:ext cx="16577743" cy="1463039"/>
          </a:xfrm>
          <a:prstGeom prst="rect">
            <a:avLst/>
          </a:prstGeom>
        </p:spPr>
        <p:txBody>
          <a:bodyPr anchor="t" rtlCol="false" tIns="0" lIns="0" bIns="0" rIns="0">
            <a:spAutoFit/>
          </a:bodyPr>
          <a:lstStyle/>
          <a:p>
            <a:pPr algn="just">
              <a:lnSpc>
                <a:spcPts val="5880"/>
              </a:lnSpc>
            </a:pPr>
            <a:r>
              <a:rPr lang="en-US" sz="4200">
                <a:solidFill>
                  <a:srgbClr val="3D2E12"/>
                </a:solidFill>
                <a:latin typeface="Cormorant Garamond Medium"/>
              </a:rPr>
              <a:t>Pateikite po kelis konkrečius argumentų pavyzdžius. Kokia kultūrinė, socialinė patirtis, kurią žinote, tiktų samprotavimo rašiniuose?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028700" y="914226"/>
            <a:ext cx="7648254" cy="8825999"/>
            <a:chOff x="0" y="0"/>
            <a:chExt cx="10197673" cy="11767999"/>
          </a:xfrm>
        </p:grpSpPr>
        <p:pic>
          <p:nvPicPr>
            <p:cNvPr name="Picture 3" id="3"/>
            <p:cNvPicPr>
              <a:picLocks noChangeAspect="true"/>
            </p:cNvPicPr>
            <p:nvPr/>
          </p:nvPicPr>
          <p:blipFill>
            <a:blip r:embed="rId2"/>
            <a:srcRect l="15903" t="0" r="35352" b="0"/>
            <a:stretch>
              <a:fillRect/>
            </a:stretch>
          </p:blipFill>
          <p:spPr>
            <a:xfrm>
              <a:off x="0" y="0"/>
              <a:ext cx="10197673" cy="11767999"/>
            </a:xfrm>
            <a:prstGeom prst="rect">
              <a:avLst/>
            </a:prstGeom>
          </p:spPr>
        </p:pic>
      </p:grpSp>
      <p:sp>
        <p:nvSpPr>
          <p:cNvPr name="TextBox 4" id="4"/>
          <p:cNvSpPr txBox="true"/>
          <p:nvPr/>
        </p:nvSpPr>
        <p:spPr>
          <a:xfrm rot="0">
            <a:off x="9321609" y="914226"/>
            <a:ext cx="7937691" cy="3794760"/>
          </a:xfrm>
          <a:prstGeom prst="rect">
            <a:avLst/>
          </a:prstGeom>
        </p:spPr>
        <p:txBody>
          <a:bodyPr anchor="t" rtlCol="false" tIns="0" lIns="0" bIns="0" rIns="0">
            <a:spAutoFit/>
          </a:bodyPr>
          <a:lstStyle/>
          <a:p>
            <a:pPr marL="0" indent="0" lvl="0">
              <a:lnSpc>
                <a:spcPts val="9960"/>
              </a:lnSpc>
            </a:pPr>
            <a:r>
              <a:rPr lang="en-US" sz="8300">
                <a:solidFill>
                  <a:srgbClr val="3D2E12"/>
                </a:solidFill>
                <a:latin typeface="Cormorant Garamond Medium"/>
              </a:rPr>
              <a:t>KAS YRA KULTŪRINĖ PATIRTIS? </a:t>
            </a:r>
          </a:p>
        </p:txBody>
      </p:sp>
      <p:sp>
        <p:nvSpPr>
          <p:cNvPr name="TextBox 5" id="5"/>
          <p:cNvSpPr txBox="true"/>
          <p:nvPr/>
        </p:nvSpPr>
        <p:spPr>
          <a:xfrm rot="0">
            <a:off x="9321609" y="4834215"/>
            <a:ext cx="8265467" cy="4906010"/>
          </a:xfrm>
          <a:prstGeom prst="rect">
            <a:avLst/>
          </a:prstGeom>
        </p:spPr>
        <p:txBody>
          <a:bodyPr anchor="t" rtlCol="false" tIns="0" lIns="0" bIns="0" rIns="0">
            <a:spAutoFit/>
          </a:bodyPr>
          <a:lstStyle/>
          <a:p>
            <a:pPr algn="just" marL="0" indent="0" lvl="0">
              <a:lnSpc>
                <a:spcPts val="4899"/>
              </a:lnSpc>
              <a:spcBef>
                <a:spcPct val="0"/>
              </a:spcBef>
            </a:pPr>
            <a:r>
              <a:rPr lang="en-US" sz="3499">
                <a:solidFill>
                  <a:srgbClr val="3D2E12"/>
                </a:solidFill>
                <a:latin typeface="Cormorant Garamond Medium"/>
              </a:rPr>
              <a:t>Kultūrinė patirtis – tai rėmimasis vertingais grožinės literatūros, muzikos, dailės, teatro, kino klasikos kūriniais. Remdamiesi meno kūriniais, turite paminėti ir autorių – tik tada ši patirtis bus kultūrinė patirtis. Kultūrine patirtimi taip pat laikome istorijos faktus, įžymių asmenybių biografijas, mokslo ir religijos žinias.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9683389" y="682025"/>
            <a:ext cx="8252727" cy="8922950"/>
            <a:chOff x="0" y="0"/>
            <a:chExt cx="11003635" cy="11897266"/>
          </a:xfrm>
        </p:grpSpPr>
        <p:pic>
          <p:nvPicPr>
            <p:cNvPr name="Picture 3" id="3"/>
            <p:cNvPicPr>
              <a:picLocks noChangeAspect="true"/>
            </p:cNvPicPr>
            <p:nvPr/>
          </p:nvPicPr>
          <p:blipFill>
            <a:blip r:embed="rId2"/>
            <a:srcRect l="0" t="13892" r="0" b="13892"/>
            <a:stretch>
              <a:fillRect/>
            </a:stretch>
          </p:blipFill>
          <p:spPr>
            <a:xfrm>
              <a:off x="0" y="0"/>
              <a:ext cx="11003635" cy="11897266"/>
            </a:xfrm>
            <a:prstGeom prst="rect">
              <a:avLst/>
            </a:prstGeom>
          </p:spPr>
        </p:pic>
      </p:grpSp>
      <p:sp>
        <p:nvSpPr>
          <p:cNvPr name="TextBox 4" id="4"/>
          <p:cNvSpPr txBox="true"/>
          <p:nvPr/>
        </p:nvSpPr>
        <p:spPr>
          <a:xfrm rot="0">
            <a:off x="705979" y="730722"/>
            <a:ext cx="8286740" cy="8929696"/>
          </a:xfrm>
          <a:prstGeom prst="rect">
            <a:avLst/>
          </a:prstGeom>
        </p:spPr>
        <p:txBody>
          <a:bodyPr anchor="t" rtlCol="false" tIns="0" lIns="0" bIns="0" rIns="0">
            <a:spAutoFit/>
          </a:bodyPr>
          <a:lstStyle/>
          <a:p>
            <a:pPr algn="just">
              <a:lnSpc>
                <a:spcPts val="5932"/>
              </a:lnSpc>
            </a:pPr>
            <a:r>
              <a:rPr lang="en-US" sz="4237">
                <a:solidFill>
                  <a:srgbClr val="3D2E12"/>
                </a:solidFill>
                <a:latin typeface="Cormorant Garamond Medium"/>
              </a:rPr>
              <a:t>Remdamiesi kultūrine patirtimi, dėstymo pastraipose galite minėti ir samprotauti apie:</a:t>
            </a:r>
          </a:p>
          <a:p>
            <a:pPr algn="just">
              <a:lnSpc>
                <a:spcPts val="5932"/>
              </a:lnSpc>
            </a:pPr>
          </a:p>
          <a:p>
            <a:pPr algn="just" marL="914800" indent="-457400" lvl="1">
              <a:lnSpc>
                <a:spcPts val="5932"/>
              </a:lnSpc>
              <a:buFont typeface="Arial"/>
              <a:buChar char="•"/>
            </a:pPr>
            <a:r>
              <a:rPr lang="en-US" sz="4237">
                <a:solidFill>
                  <a:srgbClr val="3D2E12"/>
                </a:solidFill>
                <a:latin typeface="Cormorant Garamond Medium"/>
              </a:rPr>
              <a:t>Muziejus, festivalius, įvairias parodas;</a:t>
            </a:r>
          </a:p>
          <a:p>
            <a:pPr algn="just" marL="914800" indent="-457400" lvl="1">
              <a:lnSpc>
                <a:spcPts val="5932"/>
              </a:lnSpc>
              <a:buFont typeface="Arial"/>
              <a:buChar char="•"/>
            </a:pPr>
            <a:r>
              <a:rPr lang="en-US" sz="4237">
                <a:solidFill>
                  <a:srgbClr val="3D2E12"/>
                </a:solidFill>
                <a:latin typeface="Cormorant Garamond Medium"/>
              </a:rPr>
              <a:t>Paminėti kultūros autoritetų mintis, pavyzdžiui, pacituoti menininką, jeigu jo mintis tinka jūsų rašinio temai bei išsamiau pagrindžia jūsų dėstymo pastraipos mintis.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529484" y="1028700"/>
            <a:ext cx="8818696" cy="8625659"/>
            <a:chOff x="0" y="0"/>
            <a:chExt cx="11758262" cy="11500879"/>
          </a:xfrm>
        </p:grpSpPr>
        <p:pic>
          <p:nvPicPr>
            <p:cNvPr name="Picture 3" id="3"/>
            <p:cNvPicPr>
              <a:picLocks noChangeAspect="true"/>
            </p:cNvPicPr>
            <p:nvPr/>
          </p:nvPicPr>
          <p:blipFill>
            <a:blip r:embed="rId2"/>
            <a:srcRect l="0" t="9897" r="0" b="9897"/>
            <a:stretch>
              <a:fillRect/>
            </a:stretch>
          </p:blipFill>
          <p:spPr>
            <a:xfrm>
              <a:off x="0" y="0"/>
              <a:ext cx="11758262" cy="11500879"/>
            </a:xfrm>
            <a:prstGeom prst="rect">
              <a:avLst/>
            </a:prstGeom>
          </p:spPr>
        </p:pic>
      </p:grpSp>
      <p:sp>
        <p:nvSpPr>
          <p:cNvPr name="TextBox 4" id="4"/>
          <p:cNvSpPr txBox="true"/>
          <p:nvPr/>
        </p:nvSpPr>
        <p:spPr>
          <a:xfrm rot="0">
            <a:off x="10010576" y="1028700"/>
            <a:ext cx="7248724" cy="2529840"/>
          </a:xfrm>
          <a:prstGeom prst="rect">
            <a:avLst/>
          </a:prstGeom>
        </p:spPr>
        <p:txBody>
          <a:bodyPr anchor="t" rtlCol="false" tIns="0" lIns="0" bIns="0" rIns="0">
            <a:spAutoFit/>
          </a:bodyPr>
          <a:lstStyle/>
          <a:p>
            <a:pPr marL="0" indent="0" lvl="0">
              <a:lnSpc>
                <a:spcPts val="9960"/>
              </a:lnSpc>
            </a:pPr>
            <a:r>
              <a:rPr lang="en-US" sz="8300">
                <a:solidFill>
                  <a:srgbClr val="3D2E12"/>
                </a:solidFill>
                <a:latin typeface="Cormorant Garamond Light"/>
              </a:rPr>
              <a:t>Kas yra socialinė patirtis?</a:t>
            </a:r>
          </a:p>
        </p:txBody>
      </p:sp>
      <p:sp>
        <p:nvSpPr>
          <p:cNvPr name="TextBox 5" id="5"/>
          <p:cNvSpPr txBox="true"/>
          <p:nvPr/>
        </p:nvSpPr>
        <p:spPr>
          <a:xfrm rot="0">
            <a:off x="10010576" y="3810600"/>
            <a:ext cx="7248724" cy="5398135"/>
          </a:xfrm>
          <a:prstGeom prst="rect">
            <a:avLst/>
          </a:prstGeom>
        </p:spPr>
        <p:txBody>
          <a:bodyPr anchor="t" rtlCol="false" tIns="0" lIns="0" bIns="0" rIns="0">
            <a:spAutoFit/>
          </a:bodyPr>
          <a:lstStyle/>
          <a:p>
            <a:pPr algn="just">
              <a:lnSpc>
                <a:spcPts val="4759"/>
              </a:lnSpc>
            </a:pPr>
            <a:r>
              <a:rPr lang="en-US" sz="3399">
                <a:solidFill>
                  <a:srgbClr val="3D2E12"/>
                </a:solidFill>
                <a:latin typeface="Cormorant Garamond Medium"/>
              </a:rPr>
              <a:t>Socialinė patirtis – tai rėmimasis socialinio gyvenimo aktualijomis, pavyzdžiui, visuomenėje organizuojamomis akcijomis, pilietinėmis akcijomis, rėmimasis įvairių organizacijų veikla, politika ir politikų mintimis.</a:t>
            </a:r>
          </a:p>
          <a:p>
            <a:pPr algn="just" marL="0" indent="0" lvl="0">
              <a:lnSpc>
                <a:spcPts val="4759"/>
              </a:lnSpc>
              <a:spcBef>
                <a:spcPct val="0"/>
              </a:spcBef>
            </a:pPr>
            <a:r>
              <a:rPr lang="en-US" sz="3399">
                <a:solidFill>
                  <a:srgbClr val="3D2E12"/>
                </a:solidFill>
                <a:latin typeface="Cormorant Garamond Medium"/>
              </a:rPr>
              <a:t>Taip pat tai gali būti rėmimasis visuomenės veikėjų mintimis, mokslu ir moksliniais tyrimais.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9745722" y="1028700"/>
            <a:ext cx="7715286" cy="8040696"/>
            <a:chOff x="0" y="0"/>
            <a:chExt cx="10287048" cy="10720929"/>
          </a:xfrm>
        </p:grpSpPr>
        <p:pic>
          <p:nvPicPr>
            <p:cNvPr name="Picture 3" id="3"/>
            <p:cNvPicPr>
              <a:picLocks noChangeAspect="true"/>
            </p:cNvPicPr>
            <p:nvPr/>
          </p:nvPicPr>
          <p:blipFill>
            <a:blip r:embed="rId2"/>
            <a:srcRect l="22426" t="0" r="13605" b="0"/>
            <a:stretch>
              <a:fillRect/>
            </a:stretch>
          </p:blipFill>
          <p:spPr>
            <a:xfrm>
              <a:off x="0" y="0"/>
              <a:ext cx="10287048" cy="10720929"/>
            </a:xfrm>
            <a:prstGeom prst="rect">
              <a:avLst/>
            </a:prstGeom>
          </p:spPr>
        </p:pic>
      </p:grpSp>
      <p:sp>
        <p:nvSpPr>
          <p:cNvPr name="TextBox 4" id="4"/>
          <p:cNvSpPr txBox="true"/>
          <p:nvPr/>
        </p:nvSpPr>
        <p:spPr>
          <a:xfrm rot="0">
            <a:off x="806833" y="962025"/>
            <a:ext cx="8160673" cy="8107371"/>
          </a:xfrm>
          <a:prstGeom prst="rect">
            <a:avLst/>
          </a:prstGeom>
        </p:spPr>
        <p:txBody>
          <a:bodyPr anchor="t" rtlCol="false" tIns="0" lIns="0" bIns="0" rIns="0">
            <a:spAutoFit/>
          </a:bodyPr>
          <a:lstStyle/>
          <a:p>
            <a:pPr algn="just">
              <a:lnSpc>
                <a:spcPts val="5372"/>
              </a:lnSpc>
            </a:pPr>
            <a:r>
              <a:rPr lang="en-US" sz="3837">
                <a:solidFill>
                  <a:srgbClr val="3D2E12"/>
                </a:solidFill>
                <a:latin typeface="Cormorant Garamond Medium"/>
              </a:rPr>
              <a:t>Remdamiesi socialine patirtimi taip pat galite paminėti savo, draugų, šeimos narių ir artimųjų patirtis bei pateikti ir vertinti „pop“ kultūros pavyzdžius, t.y. aptarti žiniasklaidos, filmų, socialinių tinklų pavyzdžius. </a:t>
            </a:r>
          </a:p>
          <a:p>
            <a:pPr algn="just">
              <a:lnSpc>
                <a:spcPts val="5372"/>
              </a:lnSpc>
            </a:pPr>
            <a:r>
              <a:rPr lang="en-US" sz="3837">
                <a:solidFill>
                  <a:srgbClr val="3D2E12"/>
                </a:solidFill>
                <a:latin typeface="Cormorant Garamond Medium"/>
              </a:rPr>
              <a:t>Perskaitykite ir aptarkite dėstymo pastraipos pavyzdį, kuriame buvo pasiremta socialine patirtimi. Kokia socialine patirtimi buvo pasiremta? Kaip vertintate mokinio pasirėmimą?</a:t>
            </a:r>
          </a:p>
          <a:p>
            <a:pPr algn="just">
              <a:lnSpc>
                <a:spcPts val="5372"/>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83" r="1113" b="983"/>
          <a:stretch>
            <a:fillRect/>
          </a:stretch>
        </p:blipFill>
        <p:spPr>
          <a:xfrm flipH="false" flipV="false" rot="0">
            <a:off x="494213" y="1675527"/>
            <a:ext cx="17327786" cy="8211433"/>
          </a:xfrm>
          <a:prstGeom prst="rect">
            <a:avLst/>
          </a:prstGeom>
        </p:spPr>
      </p:pic>
      <p:sp>
        <p:nvSpPr>
          <p:cNvPr name="TextBox 3" id="3"/>
          <p:cNvSpPr txBox="true"/>
          <p:nvPr/>
        </p:nvSpPr>
        <p:spPr>
          <a:xfrm rot="0">
            <a:off x="3837384" y="187125"/>
            <a:ext cx="10613231" cy="1188086"/>
          </a:xfrm>
          <a:prstGeom prst="rect">
            <a:avLst/>
          </a:prstGeom>
        </p:spPr>
        <p:txBody>
          <a:bodyPr anchor="t" rtlCol="false" tIns="0" lIns="0" bIns="0" rIns="0">
            <a:spAutoFit/>
          </a:bodyPr>
          <a:lstStyle/>
          <a:p>
            <a:pPr algn="ctr">
              <a:lnSpc>
                <a:spcPts val="9799"/>
              </a:lnSpc>
            </a:pPr>
            <a:r>
              <a:rPr lang="en-US" sz="6999">
                <a:solidFill>
                  <a:srgbClr val="3D2E12"/>
                </a:solidFill>
                <a:latin typeface="Cormorant Garamond Medium"/>
              </a:rPr>
              <a:t>Kaip suprantamas vyriškumas?</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2431956" y="2896017"/>
            <a:ext cx="5950492" cy="1011556"/>
          </a:xfrm>
          <a:prstGeom prst="rect">
            <a:avLst/>
          </a:prstGeom>
        </p:spPr>
        <p:txBody>
          <a:bodyPr anchor="t" rtlCol="false" tIns="0" lIns="0" bIns="0" rIns="0">
            <a:spAutoFit/>
          </a:bodyPr>
          <a:lstStyle/>
          <a:p>
            <a:pPr algn="ctr" marL="0" indent="0" lvl="0">
              <a:lnSpc>
                <a:spcPts val="8399"/>
              </a:lnSpc>
              <a:spcBef>
                <a:spcPct val="0"/>
              </a:spcBef>
            </a:pPr>
            <a:r>
              <a:rPr lang="en-US" sz="5999">
                <a:solidFill>
                  <a:srgbClr val="3D2E12"/>
                </a:solidFill>
                <a:latin typeface="Cormorant Garamond Medium Bold"/>
              </a:rPr>
              <a:t>Kultūrinė patirtis</a:t>
            </a:r>
          </a:p>
        </p:txBody>
      </p:sp>
      <p:sp>
        <p:nvSpPr>
          <p:cNvPr name="TextBox 3" id="3"/>
          <p:cNvSpPr txBox="true"/>
          <p:nvPr/>
        </p:nvSpPr>
        <p:spPr>
          <a:xfrm rot="0">
            <a:off x="10225105" y="2896017"/>
            <a:ext cx="5950492" cy="1011556"/>
          </a:xfrm>
          <a:prstGeom prst="rect">
            <a:avLst/>
          </a:prstGeom>
        </p:spPr>
        <p:txBody>
          <a:bodyPr anchor="t" rtlCol="false" tIns="0" lIns="0" bIns="0" rIns="0">
            <a:spAutoFit/>
          </a:bodyPr>
          <a:lstStyle/>
          <a:p>
            <a:pPr algn="ctr" marL="0" indent="0" lvl="0">
              <a:lnSpc>
                <a:spcPts val="8399"/>
              </a:lnSpc>
              <a:spcBef>
                <a:spcPct val="0"/>
              </a:spcBef>
            </a:pPr>
            <a:r>
              <a:rPr lang="en-US" sz="5999">
                <a:solidFill>
                  <a:srgbClr val="3D2E12"/>
                </a:solidFill>
                <a:latin typeface="Cormorant Garamond Medium Bold"/>
              </a:rPr>
              <a:t>Socialinė patirtis</a:t>
            </a:r>
          </a:p>
        </p:txBody>
      </p:sp>
      <p:sp>
        <p:nvSpPr>
          <p:cNvPr name="TextBox 4" id="4"/>
          <p:cNvSpPr txBox="true"/>
          <p:nvPr/>
        </p:nvSpPr>
        <p:spPr>
          <a:xfrm rot="0">
            <a:off x="2426833" y="585062"/>
            <a:ext cx="13434335" cy="1264920"/>
          </a:xfrm>
          <a:prstGeom prst="rect">
            <a:avLst/>
          </a:prstGeom>
        </p:spPr>
        <p:txBody>
          <a:bodyPr anchor="t" rtlCol="false" tIns="0" lIns="0" bIns="0" rIns="0">
            <a:spAutoFit/>
          </a:bodyPr>
          <a:lstStyle/>
          <a:p>
            <a:pPr algn="ctr" marL="0" indent="0" lvl="0">
              <a:lnSpc>
                <a:spcPts val="9960"/>
              </a:lnSpc>
            </a:pPr>
            <a:r>
              <a:rPr lang="en-US" sz="8300">
                <a:solidFill>
                  <a:srgbClr val="3D2E12"/>
                </a:solidFill>
                <a:latin typeface="Cormorant Garamond Light"/>
              </a:rPr>
              <a:t>Kultūrinė ir socialinė patirtis</a:t>
            </a:r>
          </a:p>
        </p:txBody>
      </p:sp>
      <p:sp>
        <p:nvSpPr>
          <p:cNvPr name="TextBox 5" id="5"/>
          <p:cNvSpPr txBox="true"/>
          <p:nvPr/>
        </p:nvSpPr>
        <p:spPr>
          <a:xfrm rot="0">
            <a:off x="2426833" y="4155834"/>
            <a:ext cx="5955616" cy="4404361"/>
          </a:xfrm>
          <a:prstGeom prst="rect">
            <a:avLst/>
          </a:prstGeom>
        </p:spPr>
        <p:txBody>
          <a:bodyPr anchor="t" rtlCol="false" tIns="0" lIns="0" bIns="0" rIns="0">
            <a:spAutoFit/>
          </a:bodyPr>
          <a:lstStyle/>
          <a:p>
            <a:pPr algn="ctr">
              <a:lnSpc>
                <a:spcPts val="5879"/>
              </a:lnSpc>
            </a:pPr>
            <a:r>
              <a:rPr lang="en-US" sz="4199">
                <a:solidFill>
                  <a:srgbClr val="3D2E12"/>
                </a:solidFill>
                <a:latin typeface="Cormorant Garamond Light"/>
              </a:rPr>
              <a:t>Literatūros kūriniai (galima remtis ir neprograminiais kūriniais);</a:t>
            </a:r>
          </a:p>
          <a:p>
            <a:pPr algn="ctr">
              <a:lnSpc>
                <a:spcPts val="5879"/>
              </a:lnSpc>
            </a:pPr>
            <a:r>
              <a:rPr lang="en-US" sz="4199">
                <a:solidFill>
                  <a:srgbClr val="3D2E12"/>
                </a:solidFill>
                <a:latin typeface="Cormorant Garamond Light"/>
              </a:rPr>
              <a:t>Istoriniai įvykiai, faktai;</a:t>
            </a:r>
          </a:p>
          <a:p>
            <a:pPr algn="ctr">
              <a:lnSpc>
                <a:spcPts val="5879"/>
              </a:lnSpc>
            </a:pPr>
            <a:r>
              <a:rPr lang="en-US" sz="4199">
                <a:solidFill>
                  <a:srgbClr val="3D2E12"/>
                </a:solidFill>
                <a:latin typeface="Cormorant Garamond Light"/>
              </a:rPr>
              <a:t>Dokumentiniai filmai;</a:t>
            </a:r>
          </a:p>
          <a:p>
            <a:pPr algn="ctr">
              <a:lnSpc>
                <a:spcPts val="5879"/>
              </a:lnSpc>
            </a:pPr>
            <a:r>
              <a:rPr lang="en-US" sz="4199">
                <a:solidFill>
                  <a:srgbClr val="3D2E12"/>
                </a:solidFill>
                <a:latin typeface="Cormorant Garamond Light"/>
              </a:rPr>
              <a:t>Muziejai, parodos.</a:t>
            </a:r>
          </a:p>
        </p:txBody>
      </p:sp>
      <p:sp>
        <p:nvSpPr>
          <p:cNvPr name="TextBox 6" id="6"/>
          <p:cNvSpPr txBox="true"/>
          <p:nvPr/>
        </p:nvSpPr>
        <p:spPr>
          <a:xfrm rot="0">
            <a:off x="10225105" y="4155834"/>
            <a:ext cx="5636062" cy="4673600"/>
          </a:xfrm>
          <a:prstGeom prst="rect">
            <a:avLst/>
          </a:prstGeom>
        </p:spPr>
        <p:txBody>
          <a:bodyPr anchor="t" rtlCol="false" tIns="0" lIns="0" bIns="0" rIns="0">
            <a:spAutoFit/>
          </a:bodyPr>
          <a:lstStyle/>
          <a:p>
            <a:pPr algn="ctr">
              <a:lnSpc>
                <a:spcPts val="5319"/>
              </a:lnSpc>
            </a:pPr>
            <a:r>
              <a:rPr lang="en-US" sz="3799">
                <a:solidFill>
                  <a:srgbClr val="3D2E12"/>
                </a:solidFill>
                <a:latin typeface="Cormorant Garamond Light"/>
              </a:rPr>
              <a:t>Įvairių organizacijų veikla;</a:t>
            </a:r>
          </a:p>
          <a:p>
            <a:pPr algn="ctr">
              <a:lnSpc>
                <a:spcPts val="5319"/>
              </a:lnSpc>
            </a:pPr>
            <a:r>
              <a:rPr lang="en-US" sz="3799">
                <a:solidFill>
                  <a:srgbClr val="3D2E12"/>
                </a:solidFill>
                <a:latin typeface="Cormorant Garamond Light"/>
              </a:rPr>
              <a:t>Moksliniai tyrimai;</a:t>
            </a:r>
          </a:p>
          <a:p>
            <a:pPr algn="ctr">
              <a:lnSpc>
                <a:spcPts val="5319"/>
              </a:lnSpc>
            </a:pPr>
            <a:r>
              <a:rPr lang="en-US" sz="3799">
                <a:solidFill>
                  <a:srgbClr val="3D2E12"/>
                </a:solidFill>
                <a:latin typeface="Cormorant Garamond Light"/>
              </a:rPr>
              <a:t>Festivaliai;</a:t>
            </a:r>
          </a:p>
          <a:p>
            <a:pPr algn="ctr">
              <a:lnSpc>
                <a:spcPts val="5319"/>
              </a:lnSpc>
            </a:pPr>
            <a:r>
              <a:rPr lang="en-US" sz="3799">
                <a:solidFill>
                  <a:srgbClr val="3D2E12"/>
                </a:solidFill>
                <a:latin typeface="Cormorant Garamond Light"/>
              </a:rPr>
              <a:t>Politikų mintys;</a:t>
            </a:r>
          </a:p>
          <a:p>
            <a:pPr algn="ctr">
              <a:lnSpc>
                <a:spcPts val="5319"/>
              </a:lnSpc>
            </a:pPr>
            <a:r>
              <a:rPr lang="en-US" sz="3799">
                <a:solidFill>
                  <a:srgbClr val="3D2E12"/>
                </a:solidFill>
                <a:latin typeface="Cormorant Garamond Light"/>
              </a:rPr>
              <a:t>Viskas, kas šiandien vyksta mūsų visuomenėje ir yra aktualu.</a:t>
            </a:r>
          </a:p>
        </p:txBody>
      </p:sp>
      <p:sp>
        <p:nvSpPr>
          <p:cNvPr name="AutoShape 7" id="7"/>
          <p:cNvSpPr/>
          <p:nvPr/>
        </p:nvSpPr>
        <p:spPr>
          <a:xfrm rot="0">
            <a:off x="1383919" y="2497072"/>
            <a:ext cx="15875381" cy="0"/>
          </a:xfrm>
          <a:prstGeom prst="line">
            <a:avLst/>
          </a:prstGeom>
          <a:ln cap="flat" w="9525">
            <a:solidFill>
              <a:srgbClr val="988A71"/>
            </a:solidFill>
            <a:prstDash val="solid"/>
            <a:headEnd type="none" len="sm" w="sm"/>
            <a:tailEnd type="none" len="sm" w="sm"/>
          </a:ln>
        </p:spPr>
      </p:sp>
      <p:sp>
        <p:nvSpPr>
          <p:cNvPr name="AutoShape 8" id="8"/>
          <p:cNvSpPr/>
          <p:nvPr/>
        </p:nvSpPr>
        <p:spPr>
          <a:xfrm rot="5400000">
            <a:off x="6562545" y="6070371"/>
            <a:ext cx="5508603" cy="0"/>
          </a:xfrm>
          <a:prstGeom prst="line">
            <a:avLst/>
          </a:prstGeom>
          <a:ln cap="flat" w="9525">
            <a:solidFill>
              <a:srgbClr val="988A71"/>
            </a:solidFill>
            <a:prstDash val="solid"/>
            <a:headEnd type="none" len="sm" w="sm"/>
            <a:tailEnd type="none" len="sm" w="sm"/>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988A71"/>
        </a:solidFill>
      </p:bgPr>
    </p:bg>
    <p:spTree>
      <p:nvGrpSpPr>
        <p:cNvPr id="1" name=""/>
        <p:cNvGrpSpPr/>
        <p:nvPr/>
      </p:nvGrpSpPr>
      <p:grpSpPr>
        <a:xfrm>
          <a:off x="0" y="0"/>
          <a:ext cx="0" cy="0"/>
          <a:chOff x="0" y="0"/>
          <a:chExt cx="0" cy="0"/>
        </a:xfrm>
      </p:grpSpPr>
      <p:grpSp>
        <p:nvGrpSpPr>
          <p:cNvPr name="Group 2" id="2"/>
          <p:cNvGrpSpPr/>
          <p:nvPr/>
        </p:nvGrpSpPr>
        <p:grpSpPr>
          <a:xfrm rot="0">
            <a:off x="1244130" y="-393720"/>
            <a:ext cx="15875381" cy="2290143"/>
            <a:chOff x="0" y="0"/>
            <a:chExt cx="21167175" cy="3053524"/>
          </a:xfrm>
        </p:grpSpPr>
        <p:sp>
          <p:nvSpPr>
            <p:cNvPr name="TextBox 3" id="3"/>
            <p:cNvSpPr txBox="true"/>
            <p:nvPr/>
          </p:nvSpPr>
          <p:spPr>
            <a:xfrm rot="0">
              <a:off x="0" y="646561"/>
              <a:ext cx="21167175" cy="1686560"/>
            </a:xfrm>
            <a:prstGeom prst="rect">
              <a:avLst/>
            </a:prstGeom>
          </p:spPr>
          <p:txBody>
            <a:bodyPr anchor="t" rtlCol="false" tIns="0" lIns="0" bIns="0" rIns="0">
              <a:spAutoFit/>
            </a:bodyPr>
            <a:lstStyle/>
            <a:p>
              <a:pPr algn="ctr" marL="0" indent="0" lvl="0">
                <a:lnSpc>
                  <a:spcPts val="9960"/>
                </a:lnSpc>
              </a:pPr>
              <a:r>
                <a:rPr lang="en-US" sz="8300">
                  <a:solidFill>
                    <a:srgbClr val="FFFFFF"/>
                  </a:solidFill>
                  <a:latin typeface="Cormorant Garamond Medium"/>
                </a:rPr>
                <a:t>Pavyzdys</a:t>
              </a:r>
            </a:p>
          </p:txBody>
        </p:sp>
        <p:sp>
          <p:nvSpPr>
            <p:cNvPr name="AutoShape 4" id="4"/>
            <p:cNvSpPr/>
            <p:nvPr/>
          </p:nvSpPr>
          <p:spPr>
            <a:xfrm rot="0">
              <a:off x="0" y="3040824"/>
              <a:ext cx="21167175" cy="0"/>
            </a:xfrm>
            <a:prstGeom prst="line">
              <a:avLst/>
            </a:prstGeom>
            <a:ln cap="flat" w="12700">
              <a:solidFill>
                <a:srgbClr val="3D2E12"/>
              </a:solidFill>
              <a:prstDash val="solid"/>
              <a:headEnd type="none" len="sm" w="sm"/>
              <a:tailEnd type="none" len="sm" w="sm"/>
            </a:ln>
          </p:spPr>
        </p:sp>
        <p:sp>
          <p:nvSpPr>
            <p:cNvPr name="AutoShape 5" id="5"/>
            <p:cNvSpPr/>
            <p:nvPr/>
          </p:nvSpPr>
          <p:spPr>
            <a:xfrm rot="0">
              <a:off x="0" y="0"/>
              <a:ext cx="21167175" cy="0"/>
            </a:xfrm>
            <a:prstGeom prst="line">
              <a:avLst/>
            </a:prstGeom>
            <a:ln cap="flat" w="12700">
              <a:solidFill>
                <a:srgbClr val="3D2E12"/>
              </a:solidFill>
              <a:prstDash val="solid"/>
              <a:headEnd type="none" len="sm" w="sm"/>
              <a:tailEnd type="none" len="sm" w="sm"/>
            </a:ln>
          </p:spPr>
        </p:sp>
      </p:grpSp>
      <p:pic>
        <p:nvPicPr>
          <p:cNvPr name="Picture 6" id="6"/>
          <p:cNvPicPr>
            <a:picLocks noChangeAspect="true"/>
          </p:cNvPicPr>
          <p:nvPr/>
        </p:nvPicPr>
        <p:blipFill>
          <a:blip r:embed="rId2"/>
          <a:srcRect l="2771" t="0" r="3051" b="10246"/>
          <a:stretch>
            <a:fillRect/>
          </a:stretch>
        </p:blipFill>
        <p:spPr>
          <a:xfrm flipH="false" flipV="false" rot="0">
            <a:off x="676825" y="1550646"/>
            <a:ext cx="16959563" cy="8332938"/>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726753"/>
        </a:solidFill>
      </p:bgPr>
    </p:bg>
    <p:spTree>
      <p:nvGrpSpPr>
        <p:cNvPr id="1" name=""/>
        <p:cNvGrpSpPr/>
        <p:nvPr/>
      </p:nvGrpSpPr>
      <p:grpSpPr>
        <a:xfrm>
          <a:off x="0" y="0"/>
          <a:ext cx="0" cy="0"/>
          <a:chOff x="0" y="0"/>
          <a:chExt cx="0" cy="0"/>
        </a:xfrm>
      </p:grpSpPr>
      <p:grpSp>
        <p:nvGrpSpPr>
          <p:cNvPr name="Group 2" id="2"/>
          <p:cNvGrpSpPr/>
          <p:nvPr/>
        </p:nvGrpSpPr>
        <p:grpSpPr>
          <a:xfrm rot="0">
            <a:off x="514350" y="407064"/>
            <a:ext cx="17259300" cy="7323986"/>
            <a:chOff x="0" y="0"/>
            <a:chExt cx="23012400" cy="9765314"/>
          </a:xfrm>
        </p:grpSpPr>
        <p:pic>
          <p:nvPicPr>
            <p:cNvPr name="Picture 3" id="3"/>
            <p:cNvPicPr>
              <a:picLocks noChangeAspect="true"/>
            </p:cNvPicPr>
            <p:nvPr/>
          </p:nvPicPr>
          <p:blipFill>
            <a:blip r:embed="rId2"/>
            <a:srcRect l="0" t="18183" r="0" b="18183"/>
            <a:stretch>
              <a:fillRect/>
            </a:stretch>
          </p:blipFill>
          <p:spPr>
            <a:xfrm>
              <a:off x="0" y="0"/>
              <a:ext cx="23012400" cy="9765314"/>
            </a:xfrm>
            <a:prstGeom prst="rect">
              <a:avLst/>
            </a:prstGeom>
          </p:spPr>
        </p:pic>
      </p:grpSp>
      <p:sp>
        <p:nvSpPr>
          <p:cNvPr name="TextBox 4" id="4"/>
          <p:cNvSpPr txBox="true"/>
          <p:nvPr/>
        </p:nvSpPr>
        <p:spPr>
          <a:xfrm rot="0">
            <a:off x="514350" y="8172450"/>
            <a:ext cx="17259300" cy="2171700"/>
          </a:xfrm>
          <a:prstGeom prst="rect">
            <a:avLst/>
          </a:prstGeom>
        </p:spPr>
        <p:txBody>
          <a:bodyPr anchor="t" rtlCol="false" tIns="0" lIns="0" bIns="0" rIns="0">
            <a:spAutoFit/>
          </a:bodyPr>
          <a:lstStyle/>
          <a:p>
            <a:pPr algn="ctr">
              <a:lnSpc>
                <a:spcPts val="5759"/>
              </a:lnSpc>
            </a:pPr>
            <a:r>
              <a:rPr lang="en-US" sz="4799">
                <a:solidFill>
                  <a:srgbClr val="FFFFFF"/>
                </a:solidFill>
                <a:latin typeface="Cormorant Garamond Medium"/>
              </a:rPr>
              <a:t>Taigi, kokiais argumentais mokinys pasirėmė šioje pastraipoje? Ar jam pavyko įrodyti tezę – pagrindinę pastraipos mintį? </a:t>
            </a:r>
          </a:p>
          <a:p>
            <a:pPr algn="ctr" marL="0" indent="0" lvl="0">
              <a:lnSpc>
                <a:spcPts val="5759"/>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514350" y="1028700"/>
            <a:ext cx="8629650" cy="7874448"/>
            <a:chOff x="0" y="0"/>
            <a:chExt cx="11506200" cy="10499264"/>
          </a:xfrm>
        </p:grpSpPr>
        <p:pic>
          <p:nvPicPr>
            <p:cNvPr name="Picture 3" id="3"/>
            <p:cNvPicPr>
              <a:picLocks noChangeAspect="true"/>
            </p:cNvPicPr>
            <p:nvPr/>
          </p:nvPicPr>
          <p:blipFill>
            <a:blip r:embed="rId2"/>
            <a:srcRect l="0" t="19574" r="0" b="19574"/>
            <a:stretch>
              <a:fillRect/>
            </a:stretch>
          </p:blipFill>
          <p:spPr>
            <a:xfrm>
              <a:off x="0" y="0"/>
              <a:ext cx="11506200" cy="10499264"/>
            </a:xfrm>
            <a:prstGeom prst="rect">
              <a:avLst/>
            </a:prstGeom>
          </p:spPr>
        </p:pic>
      </p:grpSp>
      <p:sp>
        <p:nvSpPr>
          <p:cNvPr name="TextBox 4" id="4"/>
          <p:cNvSpPr txBox="true"/>
          <p:nvPr/>
        </p:nvSpPr>
        <p:spPr>
          <a:xfrm rot="0">
            <a:off x="9974319" y="1028700"/>
            <a:ext cx="7541094" cy="2514600"/>
          </a:xfrm>
          <a:prstGeom prst="rect">
            <a:avLst/>
          </a:prstGeom>
        </p:spPr>
        <p:txBody>
          <a:bodyPr anchor="t" rtlCol="false" tIns="0" lIns="0" bIns="0" rIns="0">
            <a:spAutoFit/>
          </a:bodyPr>
          <a:lstStyle/>
          <a:p>
            <a:pPr algn="just" marL="0" indent="0" lvl="0">
              <a:lnSpc>
                <a:spcPts val="9959"/>
              </a:lnSpc>
            </a:pPr>
            <a:r>
              <a:rPr lang="en-US" sz="8299">
                <a:solidFill>
                  <a:srgbClr val="3D2E12"/>
                </a:solidFill>
                <a:latin typeface="Cormorant Garamond Medium"/>
              </a:rPr>
              <a:t>Literatūros kūriniai</a:t>
            </a:r>
          </a:p>
        </p:txBody>
      </p:sp>
      <p:sp>
        <p:nvSpPr>
          <p:cNvPr name="TextBox 5" id="5"/>
          <p:cNvSpPr txBox="true"/>
          <p:nvPr/>
        </p:nvSpPr>
        <p:spPr>
          <a:xfrm rot="0">
            <a:off x="9974319" y="3854264"/>
            <a:ext cx="7541094" cy="4324984"/>
          </a:xfrm>
          <a:prstGeom prst="rect">
            <a:avLst/>
          </a:prstGeom>
        </p:spPr>
        <p:txBody>
          <a:bodyPr anchor="t" rtlCol="false" tIns="0" lIns="0" bIns="0" rIns="0">
            <a:spAutoFit/>
          </a:bodyPr>
          <a:lstStyle/>
          <a:p>
            <a:pPr algn="just">
              <a:lnSpc>
                <a:spcPts val="5740"/>
              </a:lnSpc>
            </a:pPr>
            <a:r>
              <a:rPr lang="en-US" sz="4100">
                <a:solidFill>
                  <a:srgbClr val="3D2E12"/>
                </a:solidFill>
                <a:latin typeface="Cormorant Garamond Medium"/>
              </a:rPr>
              <a:t>Samprotavimo rašiniuose privaloma pasiremti bent vienu iš 36 programinių autorių;</a:t>
            </a:r>
          </a:p>
          <a:p>
            <a:pPr algn="just">
              <a:lnSpc>
                <a:spcPts val="5740"/>
              </a:lnSpc>
            </a:pPr>
            <a:r>
              <a:rPr lang="en-US" sz="4100">
                <a:solidFill>
                  <a:srgbClr val="3D2E12"/>
                </a:solidFill>
                <a:latin typeface="Cormorant Garamond Medium"/>
              </a:rPr>
              <a:t>Dėstymo dalyje reikia pasiremti kokiu nors programinio autoriaus literatūros kūriniu bei jo kontekstu.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882" t="0" r="13882" b="4036"/>
          <a:stretch>
            <a:fillRect/>
          </a:stretch>
        </p:blipFill>
        <p:spPr>
          <a:xfrm flipH="false" flipV="false" rot="0">
            <a:off x="8728562" y="1205195"/>
            <a:ext cx="9081441" cy="8053105"/>
          </a:xfrm>
          <a:prstGeom prst="rect">
            <a:avLst/>
          </a:prstGeom>
        </p:spPr>
      </p:pic>
      <p:sp>
        <p:nvSpPr>
          <p:cNvPr name="TextBox 3" id="3"/>
          <p:cNvSpPr txBox="true"/>
          <p:nvPr/>
        </p:nvSpPr>
        <p:spPr>
          <a:xfrm rot="0">
            <a:off x="600070" y="1167095"/>
            <a:ext cx="7384709" cy="7526020"/>
          </a:xfrm>
          <a:prstGeom prst="rect">
            <a:avLst/>
          </a:prstGeom>
        </p:spPr>
        <p:txBody>
          <a:bodyPr anchor="t" rtlCol="false" tIns="0" lIns="0" bIns="0" rIns="0">
            <a:spAutoFit/>
          </a:bodyPr>
          <a:lstStyle/>
          <a:p>
            <a:pPr algn="just">
              <a:lnSpc>
                <a:spcPts val="4939"/>
              </a:lnSpc>
            </a:pPr>
            <a:r>
              <a:rPr lang="en-US" sz="3799">
                <a:solidFill>
                  <a:srgbClr val="3D2E12"/>
                </a:solidFill>
                <a:latin typeface="Cormorant Garamond Medium"/>
              </a:rPr>
              <a:t>Literatūrinis argumentas – tai jūsų teiginio (tezės) pagrindimas, įrodymas, remiantis pasirinktu literatūros kūriniu bei kūrinio kontekstu. </a:t>
            </a:r>
          </a:p>
          <a:p>
            <a:pPr algn="just">
              <a:lnSpc>
                <a:spcPts val="4939"/>
              </a:lnSpc>
            </a:pPr>
          </a:p>
          <a:p>
            <a:pPr algn="just">
              <a:lnSpc>
                <a:spcPts val="4939"/>
              </a:lnSpc>
            </a:pPr>
            <a:r>
              <a:rPr lang="en-US" sz="3799">
                <a:solidFill>
                  <a:srgbClr val="3D2E12"/>
                </a:solidFill>
                <a:latin typeface="Cormorant Garamond Medium"/>
              </a:rPr>
              <a:t>Norėdami pagrįsti mintį, privalote pasirinkti tinkamą literatūrinį argumentą, t.y. tinkamiausią literatūros kūrinį, kuris padėtų išsamiai atskleisti ir įrodyti jūsų tezę. </a:t>
            </a:r>
          </a:p>
          <a:p>
            <a:pPr>
              <a:lnSpc>
                <a:spcPts val="3380"/>
              </a:lnSpc>
            </a:pPr>
          </a:p>
          <a:p>
            <a:pPr>
              <a:lnSpc>
                <a:spcPts val="3380"/>
              </a:lnSpc>
            </a:pPr>
          </a:p>
          <a:p>
            <a:pPr marL="0" indent="0" lvl="0">
              <a:lnSpc>
                <a:spcPts val="338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217214" y="964395"/>
            <a:ext cx="6546356" cy="8530000"/>
            <a:chOff x="0" y="0"/>
            <a:chExt cx="8728475" cy="11373333"/>
          </a:xfrm>
        </p:grpSpPr>
        <p:pic>
          <p:nvPicPr>
            <p:cNvPr name="Picture 3" id="3"/>
            <p:cNvPicPr>
              <a:picLocks noChangeAspect="true"/>
            </p:cNvPicPr>
            <p:nvPr/>
          </p:nvPicPr>
          <p:blipFill>
            <a:blip r:embed="rId2"/>
            <a:srcRect l="24410" t="0" r="24410" b="0"/>
            <a:stretch>
              <a:fillRect/>
            </a:stretch>
          </p:blipFill>
          <p:spPr>
            <a:xfrm>
              <a:off x="0" y="0"/>
              <a:ext cx="8728475" cy="11373333"/>
            </a:xfrm>
            <a:prstGeom prst="rect">
              <a:avLst/>
            </a:prstGeom>
          </p:spPr>
        </p:pic>
      </p:grpSp>
      <p:sp>
        <p:nvSpPr>
          <p:cNvPr name="TextBox 4" id="4"/>
          <p:cNvSpPr txBox="true"/>
          <p:nvPr/>
        </p:nvSpPr>
        <p:spPr>
          <a:xfrm rot="0">
            <a:off x="639816" y="964395"/>
            <a:ext cx="9694925" cy="9322605"/>
          </a:xfrm>
          <a:prstGeom prst="rect">
            <a:avLst/>
          </a:prstGeom>
        </p:spPr>
        <p:txBody>
          <a:bodyPr anchor="t" rtlCol="false" tIns="0" lIns="0" bIns="0" rIns="0">
            <a:spAutoFit/>
          </a:bodyPr>
          <a:lstStyle/>
          <a:p>
            <a:pPr algn="just">
              <a:lnSpc>
                <a:spcPts val="4387"/>
              </a:lnSpc>
            </a:pPr>
            <a:r>
              <a:rPr lang="en-US" sz="3656">
                <a:solidFill>
                  <a:srgbClr val="3D2E12"/>
                </a:solidFill>
                <a:latin typeface="Cormorant Garamond Medium"/>
              </a:rPr>
              <a:t>Literatūrinio argumento pavyzdys – tai Vinco Mykolaičio Putino romanas „Altorių šešėly“.</a:t>
            </a:r>
          </a:p>
          <a:p>
            <a:pPr algn="just">
              <a:lnSpc>
                <a:spcPts val="4387"/>
              </a:lnSpc>
            </a:pPr>
          </a:p>
          <a:p>
            <a:pPr algn="just">
              <a:lnSpc>
                <a:spcPts val="4387"/>
              </a:lnSpc>
            </a:pPr>
            <a:r>
              <a:rPr lang="en-US" sz="3656">
                <a:solidFill>
                  <a:srgbClr val="3D2E12"/>
                </a:solidFill>
                <a:latin typeface="Cormorant Garamond Medium"/>
              </a:rPr>
              <a:t>Atsižvelgdami į suformuluotą teiginį bei prisimindami romaną, dėstymo dalyje turėtumėte „išryškinti“, „detalizuoti“ tas kūrinio vietas, kurios susijusios su jūsų teiginiu. </a:t>
            </a:r>
          </a:p>
          <a:p>
            <a:pPr algn="just">
              <a:lnSpc>
                <a:spcPts val="4387"/>
              </a:lnSpc>
            </a:pPr>
          </a:p>
          <a:p>
            <a:pPr algn="just">
              <a:lnSpc>
                <a:spcPts val="4387"/>
              </a:lnSpc>
            </a:pPr>
            <a:r>
              <a:rPr lang="en-US" sz="3656">
                <a:solidFill>
                  <a:srgbClr val="3D2E12"/>
                </a:solidFill>
                <a:latin typeface="Cormorant Garamond Medium"/>
              </a:rPr>
              <a:t>Pavyzdžiui, rašote samprotavimo rašinį tema: „Dėl ko verta gyventi?“ </a:t>
            </a:r>
          </a:p>
          <a:p>
            <a:pPr algn="just">
              <a:lnSpc>
                <a:spcPts val="4387"/>
              </a:lnSpc>
            </a:pPr>
          </a:p>
          <a:p>
            <a:pPr algn="just">
              <a:lnSpc>
                <a:spcPts val="4387"/>
              </a:lnSpc>
            </a:pPr>
            <a:r>
              <a:rPr lang="en-US" sz="3656">
                <a:solidFill>
                  <a:srgbClr val="3D2E12"/>
                </a:solidFill>
                <a:latin typeface="Cormorant Garamond Medium"/>
              </a:rPr>
              <a:t>Pirmoje dėstymo pastraipoje galima suformuluoti teiginį: „Žmogus, kurdamas santykius su kitais žmonėmis, jaučia gyvenimo prasmę.</a:t>
            </a:r>
          </a:p>
          <a:p>
            <a:pPr>
              <a:lnSpc>
                <a:spcPts val="4269"/>
              </a:lnSpc>
            </a:pPr>
          </a:p>
          <a:p>
            <a:pPr>
              <a:lnSpc>
                <a:spcPts val="4269"/>
              </a:lnSpc>
            </a:pPr>
          </a:p>
          <a:p>
            <a:pPr marL="0" indent="0" lvl="0">
              <a:lnSpc>
                <a:spcPts val="4269"/>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665279" y="1028700"/>
            <a:ext cx="5972223" cy="8430227"/>
            <a:chOff x="0" y="0"/>
            <a:chExt cx="7962965" cy="11240303"/>
          </a:xfrm>
        </p:grpSpPr>
        <p:pic>
          <p:nvPicPr>
            <p:cNvPr name="Picture 3" id="3"/>
            <p:cNvPicPr>
              <a:picLocks noChangeAspect="true"/>
            </p:cNvPicPr>
            <p:nvPr/>
          </p:nvPicPr>
          <p:blipFill>
            <a:blip r:embed="rId2"/>
            <a:srcRect l="0" t="2947" r="0" b="2947"/>
            <a:stretch>
              <a:fillRect/>
            </a:stretch>
          </p:blipFill>
          <p:spPr>
            <a:xfrm>
              <a:off x="0" y="0"/>
              <a:ext cx="7962965" cy="11240303"/>
            </a:xfrm>
            <a:prstGeom prst="rect">
              <a:avLst/>
            </a:prstGeom>
          </p:spPr>
        </p:pic>
      </p:grpSp>
      <p:sp>
        <p:nvSpPr>
          <p:cNvPr name="TextBox 4" id="4"/>
          <p:cNvSpPr txBox="true"/>
          <p:nvPr/>
        </p:nvSpPr>
        <p:spPr>
          <a:xfrm rot="0">
            <a:off x="625284" y="626365"/>
            <a:ext cx="10238942" cy="9601200"/>
          </a:xfrm>
          <a:prstGeom prst="rect">
            <a:avLst/>
          </a:prstGeom>
        </p:spPr>
        <p:txBody>
          <a:bodyPr anchor="t" rtlCol="false" tIns="0" lIns="0" bIns="0" rIns="0">
            <a:spAutoFit/>
          </a:bodyPr>
          <a:lstStyle/>
          <a:p>
            <a:pPr>
              <a:lnSpc>
                <a:spcPts val="4200"/>
              </a:lnSpc>
            </a:pPr>
          </a:p>
          <a:p>
            <a:pPr algn="just">
              <a:lnSpc>
                <a:spcPts val="4200"/>
              </a:lnSpc>
            </a:pPr>
            <a:r>
              <a:rPr lang="en-US" sz="3500">
                <a:solidFill>
                  <a:srgbClr val="3D2E12"/>
                </a:solidFill>
                <a:latin typeface="Cormorant Garamond Medium"/>
              </a:rPr>
              <a:t>D</a:t>
            </a:r>
            <a:r>
              <a:rPr lang="en-US" sz="3500">
                <a:solidFill>
                  <a:srgbClr val="3D2E12"/>
                </a:solidFill>
                <a:latin typeface="Cormorant Garamond Medium"/>
              </a:rPr>
              <a:t>ėstymo pastraipoje galėtumėte parašyti, jog pagrindinis veikėjas yra </a:t>
            </a:r>
            <a:r>
              <a:rPr lang="en-US" sz="3500">
                <a:solidFill>
                  <a:srgbClr val="3D2E12"/>
                </a:solidFill>
                <a:latin typeface="Cormorant Garamond Medium Bold"/>
              </a:rPr>
              <a:t>kunigas</a:t>
            </a:r>
            <a:r>
              <a:rPr lang="en-US" sz="3500">
                <a:solidFill>
                  <a:srgbClr val="3D2E12"/>
                </a:solidFill>
                <a:latin typeface="Cormorant Garamond Medium"/>
              </a:rPr>
              <a:t> ir jo padėtis visuomenėje riboja galimybes bendrauti bei </a:t>
            </a:r>
            <a:r>
              <a:rPr lang="en-US" sz="3500">
                <a:solidFill>
                  <a:srgbClr val="3D2E12"/>
                </a:solidFill>
                <a:latin typeface="Cormorant Garamond Medium Bold"/>
              </a:rPr>
              <a:t>megzti ryšį su kitais žmonėmis.</a:t>
            </a:r>
          </a:p>
          <a:p>
            <a:pPr algn="just">
              <a:lnSpc>
                <a:spcPts val="4200"/>
              </a:lnSpc>
            </a:pPr>
          </a:p>
          <a:p>
            <a:pPr algn="just">
              <a:lnSpc>
                <a:spcPts val="4200"/>
              </a:lnSpc>
            </a:pPr>
            <a:r>
              <a:rPr lang="en-US" sz="3500">
                <a:solidFill>
                  <a:srgbClr val="3D2E12"/>
                </a:solidFill>
                <a:latin typeface="Cormorant Garamond Medium"/>
              </a:rPr>
              <a:t>Liudas Vasaris nepasitenkina vien dvasine praktika ir jam, kaip žmogiškai būtybei, taip pat </a:t>
            </a:r>
            <a:r>
              <a:rPr lang="en-US" sz="3500">
                <a:solidFill>
                  <a:srgbClr val="3D2E12"/>
                </a:solidFill>
                <a:latin typeface="Cormorant Garamond Medium Bold"/>
              </a:rPr>
              <a:t>reikalingi ir kiti žmonės.</a:t>
            </a:r>
          </a:p>
          <a:p>
            <a:pPr algn="just">
              <a:lnSpc>
                <a:spcPts val="4200"/>
              </a:lnSpc>
            </a:pPr>
            <a:r>
              <a:rPr lang="en-US" sz="3500">
                <a:solidFill>
                  <a:srgbClr val="3D2E12"/>
                </a:solidFill>
                <a:latin typeface="Cormorant Garamond Medium"/>
              </a:rPr>
              <a:t> </a:t>
            </a:r>
          </a:p>
          <a:p>
            <a:pPr algn="just">
              <a:lnSpc>
                <a:spcPts val="4200"/>
              </a:lnSpc>
            </a:pPr>
            <a:r>
              <a:rPr lang="en-US" sz="3500">
                <a:solidFill>
                  <a:srgbClr val="3D2E12"/>
                </a:solidFill>
                <a:latin typeface="Cormorant Garamond Medium"/>
              </a:rPr>
              <a:t>Veikėjas atgauna norą rašyti tuomet, kai </a:t>
            </a:r>
            <a:r>
              <a:rPr lang="en-US" sz="3500">
                <a:solidFill>
                  <a:srgbClr val="3D2E12"/>
                </a:solidFill>
                <a:latin typeface="Cormorant Garamond Medium Bold"/>
              </a:rPr>
              <a:t>susitinka su bendraminčiais. </a:t>
            </a:r>
          </a:p>
          <a:p>
            <a:pPr algn="just">
              <a:lnSpc>
                <a:spcPts val="4200"/>
              </a:lnSpc>
            </a:pPr>
          </a:p>
          <a:p>
            <a:pPr algn="just">
              <a:lnSpc>
                <a:spcPts val="4200"/>
              </a:lnSpc>
            </a:pPr>
            <a:r>
              <a:rPr lang="en-US" sz="3500">
                <a:solidFill>
                  <a:srgbClr val="3D2E12"/>
                </a:solidFill>
                <a:latin typeface="Cormorant Garamond Medium"/>
              </a:rPr>
              <a:t>Taip pat būtų galima paminėti, jog moterų artumas jam padeda </a:t>
            </a:r>
            <a:r>
              <a:rPr lang="en-US" sz="3500">
                <a:solidFill>
                  <a:srgbClr val="3D2E12"/>
                </a:solidFill>
                <a:latin typeface="Cormorant Garamond Medium Bold"/>
              </a:rPr>
              <a:t>labiau pasitikėti savimi,</a:t>
            </a:r>
            <a:r>
              <a:rPr lang="en-US" sz="3500">
                <a:solidFill>
                  <a:srgbClr val="3D2E12"/>
                </a:solidFill>
                <a:latin typeface="Cormorant Garamond Medium"/>
              </a:rPr>
              <a:t> </a:t>
            </a:r>
            <a:r>
              <a:rPr lang="en-US" sz="3500">
                <a:solidFill>
                  <a:srgbClr val="3D2E12"/>
                </a:solidFill>
                <a:latin typeface="Cormorant Garamond Medium Bold"/>
              </a:rPr>
              <a:t>jaustis mylimu</a:t>
            </a:r>
            <a:r>
              <a:rPr lang="en-US" sz="3500">
                <a:solidFill>
                  <a:srgbClr val="3D2E12"/>
                </a:solidFill>
                <a:latin typeface="Cormorant Garamond Medium"/>
              </a:rPr>
              <a:t> ir tai netgi suteikia ryžto ir reikalingų jėgų </a:t>
            </a:r>
            <a:r>
              <a:rPr lang="en-US" sz="3500">
                <a:solidFill>
                  <a:srgbClr val="3D2E12"/>
                </a:solidFill>
                <a:latin typeface="Cormorant Garamond Medium Bold"/>
              </a:rPr>
              <a:t>išstoti iš kunigų seminarijos. </a:t>
            </a:r>
          </a:p>
          <a:p>
            <a:pPr algn="just">
              <a:lnSpc>
                <a:spcPts val="4200"/>
              </a:lnSpc>
            </a:pPr>
          </a:p>
          <a:p>
            <a:pPr>
              <a:lnSpc>
                <a:spcPts val="4200"/>
              </a:lnSpc>
            </a:pPr>
          </a:p>
          <a:p>
            <a:pPr marL="0" indent="0" lvl="0">
              <a:lnSpc>
                <a:spcPts val="420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481324" y="626365"/>
            <a:ext cx="6231819" cy="9034270"/>
            <a:chOff x="0" y="0"/>
            <a:chExt cx="8309092" cy="12045694"/>
          </a:xfrm>
        </p:grpSpPr>
        <p:pic>
          <p:nvPicPr>
            <p:cNvPr name="Picture 3" id="3"/>
            <p:cNvPicPr>
              <a:picLocks noChangeAspect="true"/>
            </p:cNvPicPr>
            <p:nvPr/>
          </p:nvPicPr>
          <p:blipFill>
            <a:blip r:embed="rId2"/>
            <a:srcRect l="0" t="1676" r="0" b="1676"/>
            <a:stretch>
              <a:fillRect/>
            </a:stretch>
          </p:blipFill>
          <p:spPr>
            <a:xfrm>
              <a:off x="0" y="0"/>
              <a:ext cx="8309092" cy="12045694"/>
            </a:xfrm>
            <a:prstGeom prst="rect">
              <a:avLst/>
            </a:prstGeom>
          </p:spPr>
        </p:pic>
      </p:grpSp>
      <p:sp>
        <p:nvSpPr>
          <p:cNvPr name="TextBox 4" id="4"/>
          <p:cNvSpPr txBox="true"/>
          <p:nvPr/>
        </p:nvSpPr>
        <p:spPr>
          <a:xfrm rot="0">
            <a:off x="781619" y="626365"/>
            <a:ext cx="10138087" cy="12473940"/>
          </a:xfrm>
          <a:prstGeom prst="rect">
            <a:avLst/>
          </a:prstGeom>
        </p:spPr>
        <p:txBody>
          <a:bodyPr anchor="t" rtlCol="false" tIns="0" lIns="0" bIns="0" rIns="0">
            <a:spAutoFit/>
          </a:bodyPr>
          <a:lstStyle/>
          <a:p>
            <a:pPr>
              <a:lnSpc>
                <a:spcPts val="9719"/>
              </a:lnSpc>
            </a:pPr>
            <a:r>
              <a:rPr lang="en-US" sz="8099">
                <a:solidFill>
                  <a:srgbClr val="3D2E12"/>
                </a:solidFill>
                <a:latin typeface="Cormorant Garamond Medium"/>
              </a:rPr>
              <a:t>Nepamirškite konteksto </a:t>
            </a:r>
          </a:p>
          <a:p>
            <a:pPr algn="just">
              <a:lnSpc>
                <a:spcPts val="3960"/>
              </a:lnSpc>
            </a:pPr>
          </a:p>
          <a:p>
            <a:pPr algn="just">
              <a:lnSpc>
                <a:spcPts val="4799"/>
              </a:lnSpc>
            </a:pPr>
            <a:r>
              <a:rPr lang="en-US" sz="3999">
                <a:solidFill>
                  <a:srgbClr val="3D2E12"/>
                </a:solidFill>
                <a:latin typeface="Cormorant Garamond Medium"/>
              </a:rPr>
              <a:t>Kontekstas tai:</a:t>
            </a:r>
          </a:p>
          <a:p>
            <a:pPr algn="just" marL="863598" indent="-431799" lvl="1">
              <a:lnSpc>
                <a:spcPts val="4799"/>
              </a:lnSpc>
              <a:buFont typeface="Arial"/>
              <a:buChar char="•"/>
            </a:pPr>
            <a:r>
              <a:rPr lang="en-US" sz="3999">
                <a:solidFill>
                  <a:srgbClr val="3D2E12"/>
                </a:solidFill>
                <a:latin typeface="Cormorant Garamond Medium"/>
              </a:rPr>
              <a:t>Epochos apžvalga;</a:t>
            </a:r>
          </a:p>
          <a:p>
            <a:pPr algn="just" marL="863598" indent="-431799" lvl="1">
              <a:lnSpc>
                <a:spcPts val="4799"/>
              </a:lnSpc>
              <a:buFont typeface="Arial"/>
              <a:buChar char="•"/>
            </a:pPr>
            <a:r>
              <a:rPr lang="en-US" sz="3999">
                <a:solidFill>
                  <a:srgbClr val="3D2E12"/>
                </a:solidFill>
                <a:latin typeface="Cormorant Garamond Medium"/>
              </a:rPr>
              <a:t>Rašytojo biografijos detalės;</a:t>
            </a:r>
          </a:p>
          <a:p>
            <a:pPr algn="just" marL="863598" indent="-431799" lvl="1">
              <a:lnSpc>
                <a:spcPts val="4799"/>
              </a:lnSpc>
              <a:buFont typeface="Arial"/>
              <a:buChar char="•"/>
            </a:pPr>
            <a:r>
              <a:rPr lang="en-US" sz="3999">
                <a:solidFill>
                  <a:srgbClr val="3D2E12"/>
                </a:solidFill>
                <a:latin typeface="Cormorant Garamond Medium"/>
              </a:rPr>
              <a:t>Rašytojo kūrybos bruožai;</a:t>
            </a:r>
          </a:p>
          <a:p>
            <a:pPr algn="just" marL="863598" indent="-431799" lvl="1">
              <a:lnSpc>
                <a:spcPts val="4799"/>
              </a:lnSpc>
              <a:buFont typeface="Arial"/>
              <a:buChar char="•"/>
            </a:pPr>
            <a:r>
              <a:rPr lang="en-US" sz="3999">
                <a:solidFill>
                  <a:srgbClr val="3D2E12"/>
                </a:solidFill>
                <a:latin typeface="Cormorant Garamond Medium"/>
              </a:rPr>
              <a:t>Kūrinio parašymo aplinkybės;</a:t>
            </a:r>
          </a:p>
          <a:p>
            <a:pPr algn="just" marL="863598" indent="-431799" lvl="1">
              <a:lnSpc>
                <a:spcPts val="4799"/>
              </a:lnSpc>
              <a:buFont typeface="Arial"/>
              <a:buChar char="•"/>
            </a:pPr>
            <a:r>
              <a:rPr lang="en-US" sz="3999">
                <a:solidFill>
                  <a:srgbClr val="3D2E12"/>
                </a:solidFill>
                <a:latin typeface="Cormorant Garamond Medium"/>
              </a:rPr>
              <a:t>Aplinka, padariusi įtaką rašytojo gyvenimui ir pasaulėžiūrai.</a:t>
            </a:r>
          </a:p>
          <a:p>
            <a:pPr algn="just">
              <a:lnSpc>
                <a:spcPts val="4799"/>
              </a:lnSpc>
            </a:pPr>
          </a:p>
          <a:p>
            <a:pPr algn="just">
              <a:lnSpc>
                <a:spcPts val="4799"/>
              </a:lnSpc>
            </a:pPr>
            <a:r>
              <a:rPr lang="en-US" sz="3999">
                <a:solidFill>
                  <a:srgbClr val="3D2E12"/>
                </a:solidFill>
                <a:latin typeface="Cormorant Garamond Medium"/>
              </a:rPr>
              <a:t>Kontekstas, kurį paminėsite ir remsitės dėstymo dalyje, turi padėti pagrįsti jūsų teiginį. Taigi, išmoktos universalios frazės apie rašytoją gali netikti jūsų rašiniui.</a:t>
            </a:r>
          </a:p>
          <a:p>
            <a:pPr algn="just">
              <a:lnSpc>
                <a:spcPts val="3960"/>
              </a:lnSpc>
            </a:pPr>
          </a:p>
          <a:p>
            <a:pPr algn="just">
              <a:lnSpc>
                <a:spcPts val="3960"/>
              </a:lnSpc>
            </a:pPr>
          </a:p>
          <a:p>
            <a:pPr algn="just">
              <a:lnSpc>
                <a:spcPts val="3960"/>
              </a:lnSpc>
            </a:pPr>
          </a:p>
          <a:p>
            <a:pPr algn="just">
              <a:lnSpc>
                <a:spcPts val="3960"/>
              </a:lnSpc>
            </a:pPr>
          </a:p>
          <a:p>
            <a:pPr algn="just">
              <a:lnSpc>
                <a:spcPts val="3960"/>
              </a:lnSpc>
            </a:pPr>
          </a:p>
          <a:p>
            <a:pPr>
              <a:lnSpc>
                <a:spcPts val="3960"/>
              </a:lnSpc>
            </a:pPr>
          </a:p>
          <a:p>
            <a:pPr marL="0" indent="0" lvl="0">
              <a:lnSpc>
                <a:spcPts val="3960"/>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813114" y="1028700"/>
            <a:ext cx="7002103" cy="8631935"/>
            <a:chOff x="0" y="0"/>
            <a:chExt cx="9336137" cy="11509247"/>
          </a:xfrm>
        </p:grpSpPr>
        <p:pic>
          <p:nvPicPr>
            <p:cNvPr name="Picture 3" id="3"/>
            <p:cNvPicPr>
              <a:picLocks noChangeAspect="true"/>
            </p:cNvPicPr>
            <p:nvPr/>
          </p:nvPicPr>
          <p:blipFill>
            <a:blip r:embed="rId2"/>
            <a:srcRect l="45931" t="10" r="0" b="10"/>
            <a:stretch>
              <a:fillRect/>
            </a:stretch>
          </p:blipFill>
          <p:spPr>
            <a:xfrm>
              <a:off x="0" y="0"/>
              <a:ext cx="9336137" cy="11509247"/>
            </a:xfrm>
            <a:prstGeom prst="rect">
              <a:avLst/>
            </a:prstGeom>
          </p:spPr>
        </p:pic>
      </p:grpSp>
      <p:sp>
        <p:nvSpPr>
          <p:cNvPr name="TextBox 4" id="4"/>
          <p:cNvSpPr txBox="true"/>
          <p:nvPr/>
        </p:nvSpPr>
        <p:spPr>
          <a:xfrm rot="0">
            <a:off x="8281922" y="942975"/>
            <a:ext cx="9128659" cy="8284758"/>
          </a:xfrm>
          <a:prstGeom prst="rect">
            <a:avLst/>
          </a:prstGeom>
        </p:spPr>
        <p:txBody>
          <a:bodyPr anchor="t" rtlCol="false" tIns="0" lIns="0" bIns="0" rIns="0">
            <a:spAutoFit/>
          </a:bodyPr>
          <a:lstStyle/>
          <a:p>
            <a:pPr algn="just">
              <a:lnSpc>
                <a:spcPts val="6444"/>
              </a:lnSpc>
            </a:pPr>
            <a:r>
              <a:rPr lang="en-US" sz="4603">
                <a:solidFill>
                  <a:srgbClr val="000000"/>
                </a:solidFill>
                <a:latin typeface="Cormorant Garamond Medium"/>
              </a:rPr>
              <a:t>Remdamiesi kontekstu, stenkitės, kad kontekstas būtų tikslinis. </a:t>
            </a:r>
          </a:p>
          <a:p>
            <a:pPr algn="just">
              <a:lnSpc>
                <a:spcPts val="6444"/>
              </a:lnSpc>
            </a:pPr>
            <a:r>
              <a:rPr lang="en-US" sz="4603">
                <a:solidFill>
                  <a:srgbClr val="000000"/>
                </a:solidFill>
                <a:latin typeface="Cormorant Garamond Medium"/>
              </a:rPr>
              <a:t>Pavyzdžiui, atsižvelgdami į rašinio temą bei temos esminius (raktinius) žodžius, dėstymo pastraipoje rašote, kokios rašytojo, jo gyvenamojo laikotarpio, epochos ar literatūros srovės idėjos padarė įtaką kūrybai bei kūriniui, kuriuo remiatės.</a:t>
            </a:r>
          </a:p>
          <a:p>
            <a:pPr algn="ctr">
              <a:lnSpc>
                <a:spcPts val="7844"/>
              </a:lnSpc>
            </a:pP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734608" y="111451"/>
            <a:ext cx="16793571" cy="11453452"/>
          </a:xfrm>
          <a:prstGeom prst="rect">
            <a:avLst/>
          </a:prstGeom>
        </p:spPr>
        <p:txBody>
          <a:bodyPr anchor="t" rtlCol="false" tIns="0" lIns="0" bIns="0" rIns="0">
            <a:spAutoFit/>
          </a:bodyPr>
          <a:lstStyle/>
          <a:p>
            <a:pPr algn="just">
              <a:lnSpc>
                <a:spcPts val="11619"/>
              </a:lnSpc>
            </a:pPr>
            <a:r>
              <a:rPr lang="en-US" sz="8299">
                <a:solidFill>
                  <a:srgbClr val="000000"/>
                </a:solidFill>
                <a:latin typeface="Cormorant Garamond Medium"/>
              </a:rPr>
              <a:t>Konteksto pavyzdys</a:t>
            </a:r>
          </a:p>
          <a:p>
            <a:pPr algn="just">
              <a:lnSpc>
                <a:spcPts val="6444"/>
              </a:lnSpc>
            </a:pPr>
          </a:p>
          <a:p>
            <a:pPr algn="just">
              <a:lnSpc>
                <a:spcPts val="6724"/>
              </a:lnSpc>
            </a:pPr>
            <a:r>
              <a:rPr lang="en-US" sz="4803">
                <a:solidFill>
                  <a:srgbClr val="000000"/>
                </a:solidFill>
                <a:latin typeface="Cormorant Garamond Medium Italics"/>
              </a:rPr>
              <a:t>Rašinio tema: "Ar visada tarnystė žemina?"</a:t>
            </a:r>
          </a:p>
          <a:p>
            <a:pPr algn="just">
              <a:lnSpc>
                <a:spcPts val="6724"/>
              </a:lnSpc>
            </a:pPr>
          </a:p>
          <a:p>
            <a:pPr algn="just">
              <a:lnSpc>
                <a:spcPts val="5604"/>
              </a:lnSpc>
            </a:pPr>
            <a:r>
              <a:rPr lang="en-US" sz="4003">
                <a:solidFill>
                  <a:srgbClr val="000000"/>
                </a:solidFill>
                <a:latin typeface="Cormorant Garamond Medium Italics"/>
              </a:rPr>
              <a:t>Visų pirma, asmuo, stengdamasis patarnauti šeimos nariams, draugams, kiekvieną dieną aukodamasis dėl šviesesnės mylimųjų ateities, nesavanaudiškai atsidavęs jų poreikiams ir norams, jaučiasi laimingas todėl, kad pastebi kitiems teikiamą džiaugsmą. Didžiausias atpildas žmogui, darančiam gera, yra matyti aplinkinių švytinčias akis ir nuoširdžias šypsenas priimant pagalbą. </a:t>
            </a:r>
            <a:r>
              <a:rPr lang="en-US" sz="4003">
                <a:solidFill>
                  <a:srgbClr val="000000"/>
                </a:solidFill>
                <a:latin typeface="Cormorant Garamond Medium Bold Italics"/>
              </a:rPr>
              <a:t>Panašiomis mintimis dalijosi ir XX a. pradžios rašytoja Marija Pečkauskaitė- Šatrijos Ragana, kuri pati buvo didžiąją gyvenimo dalį paskyrusi švietėjiškam darbui. Bendraudama su Povilu Višinskiu Šatrijos Ragana suprato, kaip svarbu aukotis dėl kitų.</a:t>
            </a:r>
          </a:p>
          <a:p>
            <a:pPr algn="just">
              <a:lnSpc>
                <a:spcPts val="6444"/>
              </a:lnSpc>
            </a:pPr>
          </a:p>
          <a:p>
            <a:pPr algn="ctr">
              <a:lnSpc>
                <a:spcPts val="7844"/>
              </a:lnSpc>
            </a:pPr>
          </a:p>
        </p:txBody>
      </p:sp>
    </p:spTree>
  </p:cSld>
  <p:clrMapOvr>
    <a:masterClrMapping/>
  </p:clrMapOvr>
</p:sld>
</file>

<file path=ppt/slides/slide20.xml><?xml version="1.0" encoding="utf-8"?>
<p:sld xmlns:p="http://schemas.openxmlformats.org/presentationml/2006/main" xmlns:a="http://schemas.openxmlformats.org/drawingml/2006/main">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675711" y="1152525"/>
            <a:ext cx="7279517" cy="5111115"/>
          </a:xfrm>
          <a:prstGeom prst="rect">
            <a:avLst/>
          </a:prstGeom>
        </p:spPr>
        <p:txBody>
          <a:bodyPr anchor="t" rtlCol="false" tIns="0" lIns="0" bIns="0" rIns="0">
            <a:spAutoFit/>
          </a:bodyPr>
          <a:lstStyle/>
          <a:p>
            <a:pPr marL="0" indent="0" lvl="0">
              <a:lnSpc>
                <a:spcPts val="10080"/>
              </a:lnSpc>
            </a:pPr>
            <a:r>
              <a:rPr lang="en-US" sz="8400">
                <a:solidFill>
                  <a:srgbClr val="3D2E12"/>
                </a:solidFill>
                <a:latin typeface="Cormorant Garamond Light"/>
              </a:rPr>
              <a:t>Kokiais argumentais remtumėtės šiuose rašiniuose?</a:t>
            </a:r>
          </a:p>
        </p:txBody>
      </p:sp>
      <p:sp>
        <p:nvSpPr>
          <p:cNvPr name="TextBox 3" id="3"/>
          <p:cNvSpPr txBox="true"/>
          <p:nvPr/>
        </p:nvSpPr>
        <p:spPr>
          <a:xfrm rot="0">
            <a:off x="9427876" y="1344708"/>
            <a:ext cx="7139516" cy="708660"/>
          </a:xfrm>
          <a:prstGeom prst="rect">
            <a:avLst/>
          </a:prstGeom>
        </p:spPr>
        <p:txBody>
          <a:bodyPr anchor="t" rtlCol="false" tIns="0" lIns="0" bIns="0" rIns="0">
            <a:spAutoFit/>
          </a:bodyPr>
          <a:lstStyle/>
          <a:p>
            <a:pPr marL="0" indent="0" lvl="0">
              <a:lnSpc>
                <a:spcPts val="5639"/>
              </a:lnSpc>
            </a:pPr>
            <a:r>
              <a:rPr lang="en-US" sz="4699">
                <a:solidFill>
                  <a:srgbClr val="3D2E12"/>
                </a:solidFill>
                <a:latin typeface="Cormorant Garamond Medium Bold"/>
              </a:rPr>
              <a:t>Kam žmogui duota vaizduotė?</a:t>
            </a:r>
          </a:p>
        </p:txBody>
      </p:sp>
      <p:sp>
        <p:nvSpPr>
          <p:cNvPr name="TextBox 4" id="4"/>
          <p:cNvSpPr txBox="true"/>
          <p:nvPr/>
        </p:nvSpPr>
        <p:spPr>
          <a:xfrm rot="0">
            <a:off x="9427876" y="3348990"/>
            <a:ext cx="6846556" cy="708660"/>
          </a:xfrm>
          <a:prstGeom prst="rect">
            <a:avLst/>
          </a:prstGeom>
        </p:spPr>
        <p:txBody>
          <a:bodyPr anchor="t" rtlCol="false" tIns="0" lIns="0" bIns="0" rIns="0">
            <a:spAutoFit/>
          </a:bodyPr>
          <a:lstStyle/>
          <a:p>
            <a:pPr marL="0" indent="0" lvl="0">
              <a:lnSpc>
                <a:spcPts val="5639"/>
              </a:lnSpc>
            </a:pPr>
            <a:r>
              <a:rPr lang="en-US" sz="4699">
                <a:solidFill>
                  <a:srgbClr val="3D2E12"/>
                </a:solidFill>
                <a:latin typeface="Cormorant Garamond Medium Bold"/>
              </a:rPr>
              <a:t>Kas žmogui teikia ramybę?</a:t>
            </a:r>
          </a:p>
        </p:txBody>
      </p:sp>
      <p:sp>
        <p:nvSpPr>
          <p:cNvPr name="TextBox 5" id="5"/>
          <p:cNvSpPr txBox="true"/>
          <p:nvPr/>
        </p:nvSpPr>
        <p:spPr>
          <a:xfrm rot="0">
            <a:off x="9427876" y="4846320"/>
            <a:ext cx="7139516" cy="1417320"/>
          </a:xfrm>
          <a:prstGeom prst="rect">
            <a:avLst/>
          </a:prstGeom>
        </p:spPr>
        <p:txBody>
          <a:bodyPr anchor="t" rtlCol="false" tIns="0" lIns="0" bIns="0" rIns="0">
            <a:spAutoFit/>
          </a:bodyPr>
          <a:lstStyle/>
          <a:p>
            <a:pPr marL="0" indent="0" lvl="0">
              <a:lnSpc>
                <a:spcPts val="5639"/>
              </a:lnSpc>
            </a:pPr>
            <a:r>
              <a:rPr lang="en-US" sz="4699">
                <a:solidFill>
                  <a:srgbClr val="3D2E12"/>
                </a:solidFill>
                <a:latin typeface="Cormorant Garamond Medium Bold"/>
              </a:rPr>
              <a:t>Ar siekdami pažangos turime jausti ribas?</a:t>
            </a:r>
          </a:p>
        </p:txBody>
      </p:sp>
      <p:sp>
        <p:nvSpPr>
          <p:cNvPr name="TextBox 6" id="6"/>
          <p:cNvSpPr txBox="true"/>
          <p:nvPr/>
        </p:nvSpPr>
        <p:spPr>
          <a:xfrm rot="0">
            <a:off x="9427876" y="6950277"/>
            <a:ext cx="7139516" cy="1417320"/>
          </a:xfrm>
          <a:prstGeom prst="rect">
            <a:avLst/>
          </a:prstGeom>
        </p:spPr>
        <p:txBody>
          <a:bodyPr anchor="t" rtlCol="false" tIns="0" lIns="0" bIns="0" rIns="0">
            <a:spAutoFit/>
          </a:bodyPr>
          <a:lstStyle/>
          <a:p>
            <a:pPr marL="0" indent="0" lvl="0">
              <a:lnSpc>
                <a:spcPts val="5639"/>
              </a:lnSpc>
            </a:pPr>
            <a:r>
              <a:rPr lang="en-US" sz="4699">
                <a:solidFill>
                  <a:srgbClr val="3D2E12"/>
                </a:solidFill>
                <a:latin typeface="Cormorant Garamond Medium Bold"/>
              </a:rPr>
              <a:t>Svarbiau mylėti ar būti mylimam?</a:t>
            </a:r>
          </a:p>
        </p:txBody>
      </p:sp>
      <p:sp>
        <p:nvSpPr>
          <p:cNvPr name="AutoShape 7" id="7"/>
          <p:cNvSpPr/>
          <p:nvPr/>
        </p:nvSpPr>
        <p:spPr>
          <a:xfrm rot="0">
            <a:off x="9427876" y="2595170"/>
            <a:ext cx="7139516" cy="0"/>
          </a:xfrm>
          <a:prstGeom prst="line">
            <a:avLst/>
          </a:prstGeom>
          <a:ln cap="flat" w="9525">
            <a:solidFill>
              <a:srgbClr val="988A71"/>
            </a:solidFill>
            <a:prstDash val="solid"/>
            <a:headEnd type="none" len="sm" w="sm"/>
            <a:tailEnd type="none" len="sm" w="sm"/>
          </a:ln>
        </p:spPr>
      </p:sp>
      <p:sp>
        <p:nvSpPr>
          <p:cNvPr name="AutoShape 8" id="8"/>
          <p:cNvSpPr/>
          <p:nvPr/>
        </p:nvSpPr>
        <p:spPr>
          <a:xfrm rot="0">
            <a:off x="9281396" y="6687562"/>
            <a:ext cx="7139516" cy="0"/>
          </a:xfrm>
          <a:prstGeom prst="line">
            <a:avLst/>
          </a:prstGeom>
          <a:ln cap="flat" w="9525">
            <a:solidFill>
              <a:srgbClr val="988A71"/>
            </a:solidFill>
            <a:prstDash val="solid"/>
            <a:headEnd type="none" len="sm" w="sm"/>
            <a:tailEnd type="none" len="sm" w="sm"/>
          </a:ln>
        </p:spPr>
      </p:sp>
      <p:sp>
        <p:nvSpPr>
          <p:cNvPr name="AutoShape 9" id="9"/>
          <p:cNvSpPr/>
          <p:nvPr/>
        </p:nvSpPr>
        <p:spPr>
          <a:xfrm rot="0">
            <a:off x="9427876" y="4630066"/>
            <a:ext cx="7139516" cy="0"/>
          </a:xfrm>
          <a:prstGeom prst="line">
            <a:avLst/>
          </a:prstGeom>
          <a:ln cap="flat" w="9525">
            <a:solidFill>
              <a:srgbClr val="988A71"/>
            </a:solidFill>
            <a:prstDash val="solid"/>
            <a:headEnd type="none" len="sm" w="sm"/>
            <a:tailEnd type="none" len="sm" w="sm"/>
          </a:ln>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492313" y="776565"/>
            <a:ext cx="6302948" cy="8481735"/>
            <a:chOff x="0" y="0"/>
            <a:chExt cx="8403931" cy="11308980"/>
          </a:xfrm>
        </p:grpSpPr>
        <p:pic>
          <p:nvPicPr>
            <p:cNvPr name="Picture 3" id="3"/>
            <p:cNvPicPr>
              <a:picLocks noChangeAspect="true"/>
            </p:cNvPicPr>
            <p:nvPr/>
          </p:nvPicPr>
          <p:blipFill>
            <a:blip r:embed="rId2"/>
            <a:srcRect l="0" t="7779" r="0" b="7779"/>
            <a:stretch>
              <a:fillRect/>
            </a:stretch>
          </p:blipFill>
          <p:spPr>
            <a:xfrm>
              <a:off x="0" y="0"/>
              <a:ext cx="8403931" cy="11308980"/>
            </a:xfrm>
            <a:prstGeom prst="rect">
              <a:avLst/>
            </a:prstGeom>
          </p:spPr>
        </p:pic>
      </p:grpSp>
      <p:sp>
        <p:nvSpPr>
          <p:cNvPr name="TextBox 4" id="4"/>
          <p:cNvSpPr txBox="true"/>
          <p:nvPr/>
        </p:nvSpPr>
        <p:spPr>
          <a:xfrm rot="0">
            <a:off x="776565" y="625284"/>
            <a:ext cx="10128927" cy="9547860"/>
          </a:xfrm>
          <a:prstGeom prst="rect">
            <a:avLst/>
          </a:prstGeom>
        </p:spPr>
        <p:txBody>
          <a:bodyPr anchor="t" rtlCol="false" tIns="0" lIns="0" bIns="0" rIns="0">
            <a:spAutoFit/>
          </a:bodyPr>
          <a:lstStyle/>
          <a:p>
            <a:pPr>
              <a:lnSpc>
                <a:spcPts val="11039"/>
              </a:lnSpc>
            </a:pPr>
            <a:r>
              <a:rPr lang="en-US" sz="9199">
                <a:solidFill>
                  <a:srgbClr val="3D2E12"/>
                </a:solidFill>
                <a:latin typeface="Cormorant Garamond Light"/>
              </a:rPr>
              <a:t>Venkite klaidų</a:t>
            </a:r>
          </a:p>
          <a:p>
            <a:pPr algn="just">
              <a:lnSpc>
                <a:spcPts val="4560"/>
              </a:lnSpc>
            </a:pPr>
          </a:p>
          <a:p>
            <a:pPr algn="just" marL="798857" indent="-399428" lvl="1">
              <a:lnSpc>
                <a:spcPts val="4440"/>
              </a:lnSpc>
              <a:buFont typeface="Arial"/>
              <a:buChar char="•"/>
            </a:pPr>
            <a:r>
              <a:rPr lang="en-US" sz="3700">
                <a:solidFill>
                  <a:srgbClr val="3D2E12"/>
                </a:solidFill>
                <a:latin typeface="Cormorant Garamond Medium"/>
              </a:rPr>
              <a:t>Rašiniuose amžių rašykite romėniškais skaitmenimis, pavyzdžiui, XX amžius.</a:t>
            </a:r>
          </a:p>
          <a:p>
            <a:pPr algn="just" marL="798857" indent="-399428" lvl="1">
              <a:lnSpc>
                <a:spcPts val="4440"/>
              </a:lnSpc>
              <a:buFont typeface="Arial"/>
              <a:buChar char="•"/>
            </a:pPr>
            <a:r>
              <a:rPr lang="en-US" sz="3700">
                <a:solidFill>
                  <a:srgbClr val="3D2E12"/>
                </a:solidFill>
                <a:latin typeface="Cormorant Garamond Medium"/>
              </a:rPr>
              <a:t>Pirmą kartą minėdami autorių, rašykite vardą ir pavardę be sutrumpinimų, pavyzdžiui, Balys Sruoga, tačiau antrą kartą minėdami tą patų autorių galite rašyti sutrumpindami vardą, pavyzdžiui, B. Sruoga.</a:t>
            </a:r>
          </a:p>
          <a:p>
            <a:pPr algn="just" marL="798857" indent="-399428" lvl="1">
              <a:lnSpc>
                <a:spcPts val="4440"/>
              </a:lnSpc>
              <a:buFont typeface="Arial"/>
              <a:buChar char="•"/>
            </a:pPr>
            <a:r>
              <a:rPr lang="en-US" sz="3700">
                <a:solidFill>
                  <a:srgbClr val="3D2E12"/>
                </a:solidFill>
                <a:latin typeface="Cormorant Garamond Medium"/>
              </a:rPr>
              <a:t>Atsiminkite, rašiniuose skaičius rašome žodžiais, pavyzdžiui, penkiasdešimt žmonių.</a:t>
            </a:r>
          </a:p>
          <a:p>
            <a:pPr>
              <a:lnSpc>
                <a:spcPts val="4560"/>
              </a:lnSpc>
            </a:pPr>
          </a:p>
          <a:p>
            <a:pPr>
              <a:lnSpc>
                <a:spcPts val="7560"/>
              </a:lnSpc>
            </a:pPr>
          </a:p>
          <a:p>
            <a:pPr marL="0" indent="0" lvl="0">
              <a:lnSpc>
                <a:spcPts val="7560"/>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341120" y="776565"/>
            <a:ext cx="6454141" cy="8405979"/>
            <a:chOff x="0" y="0"/>
            <a:chExt cx="8605521" cy="11207972"/>
          </a:xfrm>
        </p:grpSpPr>
        <p:pic>
          <p:nvPicPr>
            <p:cNvPr name="Picture 3" id="3"/>
            <p:cNvPicPr>
              <a:picLocks noChangeAspect="true"/>
            </p:cNvPicPr>
            <p:nvPr/>
          </p:nvPicPr>
          <p:blipFill>
            <a:blip r:embed="rId2"/>
            <a:srcRect l="0" t="6558" r="0" b="6558"/>
            <a:stretch>
              <a:fillRect/>
            </a:stretch>
          </p:blipFill>
          <p:spPr>
            <a:xfrm>
              <a:off x="0" y="0"/>
              <a:ext cx="8605521" cy="11207972"/>
            </a:xfrm>
            <a:prstGeom prst="rect">
              <a:avLst/>
            </a:prstGeom>
          </p:spPr>
        </p:pic>
      </p:grpSp>
      <p:sp>
        <p:nvSpPr>
          <p:cNvPr name="TextBox 4" id="4"/>
          <p:cNvSpPr txBox="true"/>
          <p:nvPr/>
        </p:nvSpPr>
        <p:spPr>
          <a:xfrm rot="0">
            <a:off x="625284" y="625284"/>
            <a:ext cx="9977646" cy="8557260"/>
          </a:xfrm>
          <a:prstGeom prst="rect">
            <a:avLst/>
          </a:prstGeom>
        </p:spPr>
        <p:txBody>
          <a:bodyPr anchor="t" rtlCol="false" tIns="0" lIns="0" bIns="0" rIns="0">
            <a:spAutoFit/>
          </a:bodyPr>
          <a:lstStyle/>
          <a:p>
            <a:pPr algn="l">
              <a:lnSpc>
                <a:spcPts val="11039"/>
              </a:lnSpc>
            </a:pPr>
            <a:r>
              <a:rPr lang="en-US" sz="9199">
                <a:solidFill>
                  <a:srgbClr val="3D2E12"/>
                </a:solidFill>
                <a:latin typeface="Cormorant Garamond Light"/>
              </a:rPr>
              <a:t>Venkite klaidų</a:t>
            </a:r>
          </a:p>
          <a:p>
            <a:pPr algn="just">
              <a:lnSpc>
                <a:spcPts val="4440"/>
              </a:lnSpc>
            </a:pPr>
          </a:p>
          <a:p>
            <a:pPr algn="just" marL="798857" indent="-399428" lvl="1">
              <a:lnSpc>
                <a:spcPts val="4440"/>
              </a:lnSpc>
              <a:buFont typeface="Arial"/>
              <a:buChar char="•"/>
            </a:pPr>
            <a:r>
              <a:rPr lang="en-US" sz="3800">
                <a:solidFill>
                  <a:srgbClr val="3D2E12"/>
                </a:solidFill>
                <a:latin typeface="Cormorant Garamond Light"/>
              </a:rPr>
              <a:t>Rašiniuose venkite minčių pasikartojimų, pavyzdžiui, išvadas apibendrinkite, tačiau nerašykite to paties, ką minėjote įžangoje.</a:t>
            </a:r>
          </a:p>
          <a:p>
            <a:pPr algn="just" marL="798857" indent="-399428" lvl="1">
              <a:lnSpc>
                <a:spcPts val="4440"/>
              </a:lnSpc>
              <a:buFont typeface="Arial"/>
              <a:buChar char="•"/>
            </a:pPr>
            <a:r>
              <a:rPr lang="en-US" sz="3800">
                <a:solidFill>
                  <a:srgbClr val="3D2E12"/>
                </a:solidFill>
                <a:latin typeface="Cormorant Garamond Light"/>
              </a:rPr>
              <a:t>Visada pasitikrinkite, ar nenukrypote nuo rašinio temos. Pavyzdžiui, jeigu rašote tema "Ko gamtoje ieško žmogus?", pasitikrinkite, ar nepradėjote per daug abstrakčiai rašyti apie gamtą, ar išlaikote detalumą, t.y., ar konkrečiai rašote apie tai, ko gamtoje ieško žmogus (kokių dalykų, aspektų) ir ką žmogus ten randa?</a:t>
            </a:r>
          </a:p>
          <a:p>
            <a:pPr marL="0" indent="0" lvl="0">
              <a:lnSpc>
                <a:spcPts val="7560"/>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E1DDD5"/>
        </a:solidFill>
      </p:bgPr>
    </p:bg>
    <p:spTree>
      <p:nvGrpSpPr>
        <p:cNvPr id="1" name=""/>
        <p:cNvGrpSpPr/>
        <p:nvPr/>
      </p:nvGrpSpPr>
      <p:grpSpPr>
        <a:xfrm>
          <a:off x="0" y="0"/>
          <a:ext cx="0" cy="0"/>
          <a:chOff x="0" y="0"/>
          <a:chExt cx="0" cy="0"/>
        </a:xfrm>
      </p:grpSpPr>
      <p:grpSp>
        <p:nvGrpSpPr>
          <p:cNvPr name="Group 2" id="2"/>
          <p:cNvGrpSpPr/>
          <p:nvPr/>
        </p:nvGrpSpPr>
        <p:grpSpPr>
          <a:xfrm rot="0">
            <a:off x="11341120" y="776565"/>
            <a:ext cx="6554995" cy="8960677"/>
            <a:chOff x="0" y="0"/>
            <a:chExt cx="8739993" cy="11947569"/>
          </a:xfrm>
        </p:grpSpPr>
        <p:pic>
          <p:nvPicPr>
            <p:cNvPr name="Picture 3" id="3"/>
            <p:cNvPicPr>
              <a:picLocks noChangeAspect="true"/>
            </p:cNvPicPr>
            <p:nvPr/>
          </p:nvPicPr>
          <p:blipFill>
            <a:blip r:embed="rId2"/>
            <a:srcRect l="0" t="4404" r="0" b="4404"/>
            <a:stretch>
              <a:fillRect/>
            </a:stretch>
          </p:blipFill>
          <p:spPr>
            <a:xfrm>
              <a:off x="0" y="0"/>
              <a:ext cx="8739993" cy="11947569"/>
            </a:xfrm>
            <a:prstGeom prst="rect">
              <a:avLst/>
            </a:prstGeom>
          </p:spPr>
        </p:pic>
      </p:grpSp>
      <p:sp>
        <p:nvSpPr>
          <p:cNvPr name="TextBox 4" id="4"/>
          <p:cNvSpPr txBox="true"/>
          <p:nvPr/>
        </p:nvSpPr>
        <p:spPr>
          <a:xfrm rot="0">
            <a:off x="549643" y="423575"/>
            <a:ext cx="10078500" cy="12237720"/>
          </a:xfrm>
          <a:prstGeom prst="rect">
            <a:avLst/>
          </a:prstGeom>
        </p:spPr>
        <p:txBody>
          <a:bodyPr anchor="t" rtlCol="false" tIns="0" lIns="0" bIns="0" rIns="0">
            <a:spAutoFit/>
          </a:bodyPr>
          <a:lstStyle/>
          <a:p>
            <a:pPr>
              <a:lnSpc>
                <a:spcPts val="11039"/>
              </a:lnSpc>
            </a:pPr>
            <a:r>
              <a:rPr lang="en-US" sz="9199">
                <a:solidFill>
                  <a:srgbClr val="3D2E12"/>
                </a:solidFill>
                <a:latin typeface="Cormorant Garamond Light"/>
              </a:rPr>
              <a:t>Venkite klaidų</a:t>
            </a:r>
          </a:p>
          <a:p>
            <a:pPr algn="just">
              <a:lnSpc>
                <a:spcPts val="4800"/>
              </a:lnSpc>
            </a:pPr>
          </a:p>
          <a:p>
            <a:pPr algn="just" marL="863617" indent="-431809" lvl="1">
              <a:lnSpc>
                <a:spcPts val="4800"/>
              </a:lnSpc>
              <a:buFont typeface="Arial"/>
              <a:buChar char="•"/>
            </a:pPr>
            <a:r>
              <a:rPr lang="en-US" sz="4000">
                <a:solidFill>
                  <a:srgbClr val="3D2E12"/>
                </a:solidFill>
                <a:latin typeface="Cormorant Garamond Medium"/>
              </a:rPr>
              <a:t>Samprotavimo rašinyje vartokite pastraipų jungiamuosius žodelius, pavyzdžiui, visų pirma, pirmiausia, viena vertus, kita vertus, taigi, be to, pasak autoriaus, autoriaus teigimu, vis dėlto, (ne)norėčiau sutikti su šia autoriaus mintimi, vadinasi, remiantis duomenimis.</a:t>
            </a:r>
          </a:p>
          <a:p>
            <a:pPr algn="just" marL="863617" indent="-431809" lvl="1">
              <a:lnSpc>
                <a:spcPts val="4800"/>
              </a:lnSpc>
              <a:buFont typeface="Arial"/>
              <a:buChar char="•"/>
            </a:pPr>
            <a:r>
              <a:rPr lang="en-US" sz="4000">
                <a:solidFill>
                  <a:srgbClr val="3D2E12"/>
                </a:solidFill>
                <a:latin typeface="Cormorant Garamond Medium"/>
              </a:rPr>
              <a:t>Prisiminkite, jog samprotavimo rašinyje turi atsiskleisti jūsų požiūris, vertybinė orientacija, o literatūriniame rašinyje - kūrinių analizė, t.y. jūsų supratimas apie kūrinius ir jų palyginimas rašinio temos aspektu.</a:t>
            </a:r>
          </a:p>
          <a:p>
            <a:pPr algn="l">
              <a:lnSpc>
                <a:spcPts val="11039"/>
              </a:lnSpc>
            </a:pPr>
          </a:p>
          <a:p>
            <a:pPr algn="just">
              <a:lnSpc>
                <a:spcPts val="4440"/>
              </a:lnSpc>
            </a:pPr>
          </a:p>
          <a:p>
            <a:pPr marL="0" indent="0" lvl="0">
              <a:lnSpc>
                <a:spcPts val="7560"/>
              </a:lnSpc>
            </a:pPr>
          </a:p>
        </p:txBody>
      </p:sp>
    </p:spTree>
  </p:cSld>
  <p:clrMapOvr>
    <a:masterClrMapping/>
  </p:clrMapOvr>
</p:sld>
</file>

<file path=ppt/slides/slide24.xml><?xml version="1.0" encoding="utf-8"?>
<p:sld xmlns:p="http://schemas.openxmlformats.org/presentationml/2006/main" xmlns:a="http://schemas.openxmlformats.org/drawingml/2006/main">
  <p:cSld>
    <p:bg>
      <p:bgPr>
        <a:solidFill>
          <a:srgbClr val="998784"/>
        </a:solidFill>
      </p:bgPr>
    </p:bg>
    <p:spTree>
      <p:nvGrpSpPr>
        <p:cNvPr id="1" name=""/>
        <p:cNvGrpSpPr/>
        <p:nvPr/>
      </p:nvGrpSpPr>
      <p:grpSpPr>
        <a:xfrm>
          <a:off x="0" y="0"/>
          <a:ext cx="0" cy="0"/>
          <a:chOff x="0" y="0"/>
          <a:chExt cx="0" cy="0"/>
        </a:xfrm>
      </p:grpSpPr>
      <p:sp>
        <p:nvSpPr>
          <p:cNvPr name="TextBox 2" id="2"/>
          <p:cNvSpPr txBox="true"/>
          <p:nvPr/>
        </p:nvSpPr>
        <p:spPr>
          <a:xfrm rot="0">
            <a:off x="1373367" y="1741872"/>
            <a:ext cx="15541266" cy="4389120"/>
          </a:xfrm>
          <a:prstGeom prst="rect">
            <a:avLst/>
          </a:prstGeom>
        </p:spPr>
        <p:txBody>
          <a:bodyPr anchor="t" rtlCol="false" tIns="0" lIns="0" bIns="0" rIns="0">
            <a:spAutoFit/>
          </a:bodyPr>
          <a:lstStyle/>
          <a:p>
            <a:pPr algn="ctr">
              <a:lnSpc>
                <a:spcPts val="11567"/>
              </a:lnSpc>
            </a:pPr>
            <a:r>
              <a:rPr lang="en-US" sz="9639">
                <a:solidFill>
                  <a:srgbClr val="FFFFFF"/>
                </a:solidFill>
                <a:latin typeface="Cormorant Garamond Light Italics"/>
              </a:rPr>
              <a:t> Ir pabaigai...</a:t>
            </a:r>
          </a:p>
          <a:p>
            <a:pPr algn="ctr" marL="0" indent="0" lvl="0">
              <a:lnSpc>
                <a:spcPts val="11567"/>
              </a:lnSpc>
            </a:pPr>
            <a:r>
              <a:rPr lang="en-US" sz="9639">
                <a:solidFill>
                  <a:srgbClr val="FFFFFF"/>
                </a:solidFill>
                <a:latin typeface="Cormorant Garamond Light Italics"/>
              </a:rPr>
              <a:t>"Gyvenime reikia stengtis aplenkti patį save, o ne kitus."</a:t>
            </a:r>
          </a:p>
        </p:txBody>
      </p:sp>
      <p:sp>
        <p:nvSpPr>
          <p:cNvPr name="TextBox 3" id="3"/>
          <p:cNvSpPr txBox="true"/>
          <p:nvPr/>
        </p:nvSpPr>
        <p:spPr>
          <a:xfrm rot="0">
            <a:off x="2050122" y="6668474"/>
            <a:ext cx="14187755" cy="3048000"/>
          </a:xfrm>
          <a:prstGeom prst="rect">
            <a:avLst/>
          </a:prstGeom>
        </p:spPr>
        <p:txBody>
          <a:bodyPr anchor="t" rtlCol="false" tIns="0" lIns="0" bIns="0" rIns="0">
            <a:spAutoFit/>
          </a:bodyPr>
          <a:lstStyle/>
          <a:p>
            <a:pPr algn="ctr">
              <a:lnSpc>
                <a:spcPts val="5880"/>
              </a:lnSpc>
            </a:pPr>
            <a:r>
              <a:rPr lang="en-US" sz="4200">
                <a:solidFill>
                  <a:srgbClr val="FFFFFF"/>
                </a:solidFill>
                <a:latin typeface="Cormorant Garamond Light"/>
              </a:rPr>
              <a:t>M.D. Bebkokas</a:t>
            </a:r>
          </a:p>
          <a:p>
            <a:pPr algn="ctr">
              <a:lnSpc>
                <a:spcPts val="5880"/>
              </a:lnSpc>
            </a:pPr>
          </a:p>
          <a:p>
            <a:pPr algn="ctr">
              <a:lnSpc>
                <a:spcPts val="5880"/>
              </a:lnSpc>
            </a:pPr>
          </a:p>
          <a:p>
            <a:pPr algn="ctr" marL="0" indent="0" lvl="0">
              <a:lnSpc>
                <a:spcPts val="6719"/>
              </a:lnSpc>
              <a:spcBef>
                <a:spcPct val="0"/>
              </a:spcBef>
            </a:pPr>
            <a:r>
              <a:rPr lang="en-US" sz="4799">
                <a:solidFill>
                  <a:srgbClr val="FFFFFF"/>
                </a:solidFill>
                <a:latin typeface="Cormorant Garamond Light"/>
              </a:rPr>
              <a:t>Tobulėkite ir didelės sėkmės!</a:t>
            </a:r>
          </a:p>
        </p:txBody>
      </p:sp>
    </p:spTree>
  </p:cSld>
  <p:clrMapOvr>
    <a:masterClrMapping/>
  </p:clrMapOvr>
</p:sld>
</file>

<file path=ppt/slides/slide25.xml><?xml version="1.0" encoding="utf-8"?>
<p:sld xmlns:p="http://schemas.openxmlformats.org/presentationml/2006/main" xmlns:a="http://schemas.openxmlformats.org/drawingml/2006/main">
  <p:cSld>
    <p:bg>
      <p:bgPr>
        <a:solidFill>
          <a:srgbClr val="E1DDD5"/>
        </a:solidFill>
      </p:bgPr>
    </p:bg>
    <p:spTree>
      <p:nvGrpSpPr>
        <p:cNvPr id="1" name=""/>
        <p:cNvGrpSpPr/>
        <p:nvPr/>
      </p:nvGrpSpPr>
      <p:grpSpPr>
        <a:xfrm>
          <a:off x="0" y="0"/>
          <a:ext cx="0" cy="0"/>
          <a:chOff x="0" y="0"/>
          <a:chExt cx="0" cy="0"/>
        </a:xfrm>
      </p:grpSpPr>
      <p:sp>
        <p:nvSpPr>
          <p:cNvPr name="TextBox 2" id="2"/>
          <p:cNvSpPr txBox="true"/>
          <p:nvPr/>
        </p:nvSpPr>
        <p:spPr>
          <a:xfrm rot="0">
            <a:off x="675711" y="646644"/>
            <a:ext cx="16765462" cy="7653327"/>
          </a:xfrm>
          <a:prstGeom prst="rect">
            <a:avLst/>
          </a:prstGeom>
        </p:spPr>
        <p:txBody>
          <a:bodyPr anchor="t" rtlCol="false" tIns="0" lIns="0" bIns="0" rIns="0">
            <a:spAutoFit/>
          </a:bodyPr>
          <a:lstStyle/>
          <a:p>
            <a:pPr>
              <a:lnSpc>
                <a:spcPts val="11742"/>
              </a:lnSpc>
            </a:pPr>
            <a:r>
              <a:rPr lang="en-US" sz="8387">
                <a:solidFill>
                  <a:srgbClr val="000000"/>
                </a:solidFill>
                <a:latin typeface="Cormorant Garamond Medium"/>
              </a:rPr>
              <a:t>Naudoti šaltiniai</a:t>
            </a:r>
          </a:p>
          <a:p>
            <a:pPr algn="just">
              <a:lnSpc>
                <a:spcPts val="4323"/>
              </a:lnSpc>
            </a:pPr>
          </a:p>
          <a:p>
            <a:pPr algn="just">
              <a:lnSpc>
                <a:spcPts val="4323"/>
              </a:lnSpc>
            </a:pPr>
            <a:r>
              <a:rPr lang="en-US" sz="4587">
                <a:solidFill>
                  <a:srgbClr val="000000"/>
                </a:solidFill>
                <a:latin typeface="Cormorant Garamond Medium"/>
              </a:rPr>
              <a:t>PRIEŠ EGZAMINĄ 10 ŽINGSNIŲ. LIETUVIŲ KALBA, V. DUMČIUVIENĖ, N. GLOBIENĖ, V. DULEVIČIENĖ, D. VISOCKIENĖ, 2015.</a:t>
            </a:r>
          </a:p>
          <a:p>
            <a:pPr algn="just">
              <a:lnSpc>
                <a:spcPts val="4463"/>
              </a:lnSpc>
            </a:pPr>
            <a:r>
              <a:rPr lang="en-US" sz="488">
                <a:solidFill>
                  <a:srgbClr val="000000"/>
                </a:solidFill>
                <a:latin typeface="Cormorant Garamond Medium"/>
              </a:rPr>
              <a:t>PASTRAIPOS PAVYZDYS, RAŠINYS KAIP DĖLIONĖ, N. ČESNAUSKIENĖ, 2014.</a:t>
            </a:r>
          </a:p>
          <a:p>
            <a:pPr algn="just">
              <a:lnSpc>
                <a:spcPts val="4463"/>
              </a:lnSpc>
            </a:pPr>
            <a:r>
              <a:rPr lang="en-US" sz="3187">
                <a:solidFill>
                  <a:srgbClr val="000000"/>
                </a:solidFill>
                <a:latin typeface="Cormorant Garamond Medium"/>
              </a:rPr>
              <a:t>PASTRAIPOS PAVYZDYS IR PASTRAIPOS KŪRIMO TEORIJA, MOKOVAS.WORDPRESS.COM</a:t>
            </a:r>
          </a:p>
          <a:p>
            <a:pPr algn="just">
              <a:lnSpc>
                <a:spcPts val="4463"/>
              </a:lnSpc>
            </a:pPr>
            <a:r>
              <a:rPr lang="en-US" sz="3187">
                <a:solidFill>
                  <a:srgbClr val="000000"/>
                </a:solidFill>
                <a:latin typeface="Cormorant Garamond Medium"/>
              </a:rPr>
              <a:t>PASTRAIPOS PAVYZDYS, K. DAUGEVIČIUS, EGZAMINAI.LT</a:t>
            </a:r>
          </a:p>
          <a:p>
            <a:pPr>
              <a:lnSpc>
                <a:spcPts val="5583"/>
              </a:lnSpc>
            </a:pPr>
          </a:p>
          <a:p>
            <a:pPr>
              <a:lnSpc>
                <a:spcPts val="5583"/>
              </a:lnSpc>
            </a:pPr>
          </a:p>
          <a:p>
            <a:pPr>
              <a:lnSpc>
                <a:spcPts val="5583"/>
              </a:lnSpc>
            </a:pPr>
          </a:p>
          <a:p>
            <a:pPr>
              <a:lnSpc>
                <a:spcPts val="5583"/>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DAEr4QRd_0c</dc:identifier>
  <dcterms:modified xsi:type="dcterms:W3CDTF">2011-08-01T06:04:30Z</dcterms:modified>
  <cp:revision>1</cp:revision>
  <dc:title>Skaidrės</dc:title>
</cp:coreProperties>
</file>