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70" r:id="rId4"/>
    <p:sldId id="267" r:id="rId5"/>
    <p:sldId id="271" r:id="rId6"/>
    <p:sldId id="257" r:id="rId7"/>
    <p:sldId id="258" r:id="rId8"/>
    <p:sldId id="259" r:id="rId9"/>
    <p:sldId id="260" r:id="rId10"/>
    <p:sldId id="262" r:id="rId11"/>
    <p:sldId id="263" r:id="rId12"/>
    <p:sldId id="268" r:id="rId13"/>
    <p:sldId id="269" r:id="rId14"/>
    <p:sldId id="261" r:id="rId15"/>
  </p:sldIdLst>
  <p:sldSz cx="12192000" cy="6858000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1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t-LT" smtClean="0"/>
              <a:t>Spustelėkite norėdami redaguoti šablono paantraštės stilių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F49FB-7D60-42C6-A5CE-6EF11D0D1833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FBA28-6AFF-40E5-89DE-ACCAC9585A4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2297119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F49FB-7D60-42C6-A5CE-6EF11D0D1833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FBA28-6AFF-40E5-89DE-ACCAC9585A4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3931608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F49FB-7D60-42C6-A5CE-6EF11D0D1833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FBA28-6AFF-40E5-89DE-ACCAC9585A4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7070048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F49FB-7D60-42C6-A5CE-6EF11D0D1833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FBA28-6AFF-40E5-89DE-ACCAC9585A4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6200239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F49FB-7D60-42C6-A5CE-6EF11D0D1833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FBA28-6AFF-40E5-89DE-ACCAC9585A4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6297682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F49FB-7D60-42C6-A5CE-6EF11D0D1833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FBA28-6AFF-40E5-89DE-ACCAC9585A4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1664966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F49FB-7D60-42C6-A5CE-6EF11D0D1833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FBA28-6AFF-40E5-89DE-ACCAC9585A4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1992521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F49FB-7D60-42C6-A5CE-6EF11D0D1833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FBA28-6AFF-40E5-89DE-ACCAC9585A4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7304027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F49FB-7D60-42C6-A5CE-6EF11D0D1833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FBA28-6AFF-40E5-89DE-ACCAC9585A4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1569834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F49FB-7D60-42C6-A5CE-6EF11D0D1833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FBA28-6AFF-40E5-89DE-ACCAC9585A4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833356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F49FB-7D60-42C6-A5CE-6EF11D0D1833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FBA28-6AFF-40E5-89DE-ACCAC9585A4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4566497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2F49FB-7D60-42C6-A5CE-6EF11D0D1833}" type="datetimeFigureOut">
              <a:rPr lang="lt-LT" smtClean="0"/>
              <a:t>2021-04-28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2FBA28-6AFF-40E5-89DE-ACCAC9585A4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92846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564022" y="457199"/>
            <a:ext cx="4208003" cy="3012393"/>
          </a:xfrm>
        </p:spPr>
        <p:txBody>
          <a:bodyPr>
            <a:normAutofit/>
          </a:bodyPr>
          <a:lstStyle/>
          <a:p>
            <a:pPr algn="ctr"/>
            <a:r>
              <a:rPr lang="lt-LT" sz="5400" b="1" dirty="0" smtClean="0">
                <a:solidFill>
                  <a:srgbClr val="0070C0"/>
                </a:solidFill>
              </a:rPr>
              <a:t>Vizualizuota rašinio kūrimo strategija</a:t>
            </a:r>
            <a:endParaRPr lang="lt-LT" sz="5400" b="1" dirty="0">
              <a:solidFill>
                <a:srgbClr val="0070C0"/>
              </a:solidFill>
            </a:endParaRPr>
          </a:p>
        </p:txBody>
      </p:sp>
      <p:pic>
        <p:nvPicPr>
          <p:cNvPr id="9220" name="Picture 4" descr="The Power of Visualisation - Signpost to Success - Custodian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66734" y="1521152"/>
            <a:ext cx="7094909" cy="3990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3364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9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lt-LT" altLang="en-US" dirty="0">
                <a:solidFill>
                  <a:srgbClr val="0070C0"/>
                </a:solidFill>
              </a:rPr>
              <a:t>Įsivaizduokite, kad </a:t>
            </a:r>
            <a:r>
              <a:rPr lang="lt-LT" altLang="en-US" dirty="0" smtClean="0">
                <a:solidFill>
                  <a:srgbClr val="0070C0"/>
                </a:solidFill>
              </a:rPr>
              <a:t>rašinio įžanga </a:t>
            </a:r>
            <a:r>
              <a:rPr lang="lt-LT" altLang="en-US" dirty="0">
                <a:solidFill>
                  <a:srgbClr val="0070C0"/>
                </a:solidFill>
              </a:rPr>
              <a:t>– jūsų kelio pradžia. Kurį kelią verta rinktis? Kodėl?</a:t>
            </a:r>
          </a:p>
        </p:txBody>
      </p:sp>
      <p:pic>
        <p:nvPicPr>
          <p:cNvPr id="4099" name="Picture 13" descr="1191272625_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8469" y="1690688"/>
            <a:ext cx="4392612" cy="437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15" descr="autostrad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773238"/>
            <a:ext cx="4572000" cy="4379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0602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Taip gerai pradėjau</a:t>
            </a:r>
            <a:r>
              <a:rPr lang="en-US" dirty="0" smtClean="0"/>
              <a:t>!</a:t>
            </a:r>
            <a:r>
              <a:rPr lang="lt-LT" dirty="0" smtClean="0"/>
              <a:t> Ir užstrigau...</a:t>
            </a:r>
            <a:br>
              <a:rPr lang="lt-LT" dirty="0" smtClean="0"/>
            </a:br>
            <a:r>
              <a:rPr lang="lt-LT" dirty="0" smtClean="0">
                <a:solidFill>
                  <a:srgbClr val="0070C0"/>
                </a:solidFill>
              </a:rPr>
              <a:t>O kelionės planą turėjai?</a:t>
            </a:r>
            <a:endParaRPr lang="lt-LT" dirty="0">
              <a:solidFill>
                <a:srgbClr val="0070C0"/>
              </a:solidFill>
            </a:endParaRPr>
          </a:p>
        </p:txBody>
      </p:sp>
      <p:pic>
        <p:nvPicPr>
          <p:cNvPr id="1026" name="Picture 2" descr="At least 6 dead in 133-car pileup in Fort Worth after freezing rain coats  roads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7723" y="1802300"/>
            <a:ext cx="7775097" cy="4374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9418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Pavadinimas 3"/>
          <p:cNvSpPr>
            <a:spLocks noGrp="1"/>
          </p:cNvSpPr>
          <p:nvPr>
            <p:ph type="title"/>
          </p:nvPr>
        </p:nvSpPr>
        <p:spPr>
          <a:xfrm>
            <a:off x="649480" y="274639"/>
            <a:ext cx="10801884" cy="1785937"/>
          </a:xfrm>
        </p:spPr>
        <p:txBody>
          <a:bodyPr>
            <a:noAutofit/>
          </a:bodyPr>
          <a:lstStyle/>
          <a:p>
            <a:pPr algn="l"/>
            <a:r>
              <a:rPr lang="lt-LT" altLang="lt-LT" dirty="0">
                <a:solidFill>
                  <a:srgbClr val="0070C0"/>
                </a:solidFill>
              </a:rPr>
              <a:t>Įsivaizduokite, kad </a:t>
            </a:r>
            <a:r>
              <a:rPr lang="lt-LT" altLang="lt-LT" dirty="0" smtClean="0">
                <a:solidFill>
                  <a:srgbClr val="0070C0"/>
                </a:solidFill>
              </a:rPr>
              <a:t>jūsų rašinys – </a:t>
            </a:r>
            <a:r>
              <a:rPr lang="lt-LT" altLang="lt-LT" dirty="0">
                <a:solidFill>
                  <a:srgbClr val="0070C0"/>
                </a:solidFill>
              </a:rPr>
              <a:t>darbo kambarys. Kuriame norėtumėte darbuotis?</a:t>
            </a:r>
          </a:p>
        </p:txBody>
      </p:sp>
      <p:pic>
        <p:nvPicPr>
          <p:cNvPr id="8195" name="Picture 2" descr="Darbo kambarys - Viskas apie interjerą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9481" y="2276476"/>
            <a:ext cx="5254434" cy="39403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Messy Room Collection | Messy room, Messy bedroom, Messy desk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28087" y="2276476"/>
            <a:ext cx="5183098" cy="388686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729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vadinimas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>
                <a:solidFill>
                  <a:srgbClr val="0070C0"/>
                </a:solidFill>
              </a:rPr>
              <a:t>Pradėkime rašinio dėstymo pastraipas tiesiog dėlioti. Kaip vaišes svečiams.</a:t>
            </a:r>
            <a:endParaRPr lang="lt-LT" dirty="0">
              <a:solidFill>
                <a:srgbClr val="0070C0"/>
              </a:solidFill>
            </a:endParaRPr>
          </a:p>
        </p:txBody>
      </p:sp>
      <p:pic>
        <p:nvPicPr>
          <p:cNvPr id="6146" name="Picture 2" descr="How to decorate your home and table for Thanksgivi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2464" y="1690688"/>
            <a:ext cx="7417749" cy="4945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2999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>
                <a:solidFill>
                  <a:srgbClr val="0070C0"/>
                </a:solidFill>
              </a:rPr>
              <a:t>Pastraipos tezė </a:t>
            </a:r>
            <a:endParaRPr lang="lt-LT" dirty="0">
              <a:solidFill>
                <a:srgbClr val="0070C0"/>
              </a:solidFill>
            </a:endParaRPr>
          </a:p>
        </p:txBody>
      </p:sp>
      <p:sp>
        <p:nvSpPr>
          <p:cNvPr id="5" name="Turinio vietos rezervavimo ženklas 4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780274"/>
          </a:xfrm>
        </p:spPr>
        <p:txBody>
          <a:bodyPr>
            <a:normAutofit/>
          </a:bodyPr>
          <a:lstStyle/>
          <a:p>
            <a:r>
              <a:rPr lang="lt-LT" sz="3600" dirty="0" smtClean="0"/>
              <a:t>Ar stalas tvirtas (aiškus teiginys)?</a:t>
            </a:r>
          </a:p>
          <a:p>
            <a:r>
              <a:rPr lang="lt-LT" sz="3600" dirty="0" smtClean="0"/>
              <a:t>Ar tinkamai pasirinktas aspektas?</a:t>
            </a:r>
          </a:p>
          <a:p>
            <a:r>
              <a:rPr lang="lt-LT" sz="3600" dirty="0" smtClean="0"/>
              <a:t>Dvi dėstymo pastraipos – 2 aspektai.</a:t>
            </a:r>
          </a:p>
          <a:p>
            <a:r>
              <a:rPr lang="lt-LT" sz="3600" dirty="0" smtClean="0"/>
              <a:t>Trys </a:t>
            </a:r>
            <a:r>
              <a:rPr lang="lt-LT" sz="3600" dirty="0"/>
              <a:t>dėstymo pastraipos – </a:t>
            </a:r>
            <a:r>
              <a:rPr lang="lt-LT" sz="3600" dirty="0" smtClean="0"/>
              <a:t>3 </a:t>
            </a:r>
            <a:r>
              <a:rPr lang="lt-LT" sz="3600" dirty="0"/>
              <a:t>aspektai.</a:t>
            </a:r>
          </a:p>
          <a:p>
            <a:endParaRPr lang="lt-LT" dirty="0"/>
          </a:p>
        </p:txBody>
      </p:sp>
      <p:pic>
        <p:nvPicPr>
          <p:cNvPr id="7" name="Picture 2" descr="Stalas NJ668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25127" y="2005322"/>
            <a:ext cx="5181600" cy="3257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30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>
                <a:solidFill>
                  <a:srgbClr val="0070C0"/>
                </a:solidFill>
              </a:rPr>
              <a:t>Argumentai </a:t>
            </a:r>
            <a:endParaRPr lang="lt-LT" dirty="0">
              <a:solidFill>
                <a:srgbClr val="0070C0"/>
              </a:solidFill>
            </a:endParaRPr>
          </a:p>
        </p:txBody>
      </p:sp>
      <p:pic>
        <p:nvPicPr>
          <p:cNvPr id="2050" name="Picture 2" descr="Casa Toledo Glass Table &amp; 4 Chairs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53331" y="1825625"/>
            <a:ext cx="4351338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lt-LT" sz="3600" dirty="0" smtClean="0"/>
              <a:t>Ar kėdės tinka prie stalo (tinkami argumentai)?</a:t>
            </a:r>
          </a:p>
          <a:p>
            <a:r>
              <a:rPr lang="lt-LT" sz="3600" dirty="0" smtClean="0"/>
              <a:t>Ar argumentai  taiklūs, aiškinantys tezę?</a:t>
            </a:r>
            <a:endParaRPr lang="lt-LT" sz="3600" dirty="0"/>
          </a:p>
        </p:txBody>
      </p:sp>
    </p:spTree>
    <p:extLst>
      <p:ext uri="{BB962C8B-B14F-4D97-AF65-F5344CB8AC3E}">
        <p14:creationId xmlns:p14="http://schemas.microsoft.com/office/powerpoint/2010/main" val="667623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>
                <a:solidFill>
                  <a:srgbClr val="0070C0"/>
                </a:solidFill>
              </a:rPr>
              <a:t>Pavyzdys </a:t>
            </a:r>
            <a:endParaRPr lang="lt-LT" dirty="0">
              <a:solidFill>
                <a:srgbClr val="0070C0"/>
              </a:solidFill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lt-LT" sz="3600" dirty="0" smtClean="0"/>
              <a:t>Ką patieksime ant stalo?</a:t>
            </a:r>
          </a:p>
          <a:p>
            <a:r>
              <a:rPr lang="lt-LT" sz="3600" dirty="0" smtClean="0"/>
              <a:t>Ar būsime </a:t>
            </a:r>
            <a:r>
              <a:rPr lang="lt-LT" sz="3600" dirty="0" smtClean="0">
                <a:solidFill>
                  <a:srgbClr val="00B050"/>
                </a:solidFill>
              </a:rPr>
              <a:t>pavalgę</a:t>
            </a:r>
            <a:r>
              <a:rPr lang="lt-LT" sz="3600" dirty="0" smtClean="0"/>
              <a:t> (</a:t>
            </a:r>
            <a:r>
              <a:rPr lang="lt-LT" sz="3600" u="sng" dirty="0" smtClean="0"/>
              <a:t>tinkamas</a:t>
            </a:r>
            <a:r>
              <a:rPr lang="lt-LT" sz="3600" dirty="0" smtClean="0"/>
              <a:t> pagrindimas pavyzdžiu) </a:t>
            </a:r>
          </a:p>
          <a:p>
            <a:pPr marL="0" indent="0">
              <a:buNone/>
            </a:pPr>
            <a:r>
              <a:rPr lang="lt-LT" sz="3600" dirty="0"/>
              <a:t>	</a:t>
            </a:r>
            <a:r>
              <a:rPr lang="lt-LT" sz="3600" dirty="0" smtClean="0"/>
              <a:t>ir </a:t>
            </a:r>
            <a:r>
              <a:rPr lang="lt-LT" sz="3600" dirty="0" smtClean="0">
                <a:solidFill>
                  <a:srgbClr val="00B050"/>
                </a:solidFill>
              </a:rPr>
              <a:t>sotūs</a:t>
            </a:r>
            <a:r>
              <a:rPr lang="lt-LT" sz="3600" dirty="0" smtClean="0"/>
              <a:t> (</a:t>
            </a:r>
            <a:r>
              <a:rPr lang="lt-LT" sz="3600" u="sng" dirty="0" smtClean="0"/>
              <a:t>svarus</a:t>
            </a:r>
            <a:r>
              <a:rPr lang="lt-LT" sz="3600" dirty="0" smtClean="0"/>
              <a:t> pagrindimas pavyzdžiu)?</a:t>
            </a:r>
          </a:p>
          <a:p>
            <a:endParaRPr lang="lt-LT" sz="3200" dirty="0"/>
          </a:p>
        </p:txBody>
      </p:sp>
      <p:pic>
        <p:nvPicPr>
          <p:cNvPr id="3076" name="Picture 4" descr="Two Boys Drink Tea Stock Photo - Download Image Now - iStock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5163" y="2375731"/>
            <a:ext cx="5247998" cy="3495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5138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>
                <a:solidFill>
                  <a:srgbClr val="0070C0"/>
                </a:solidFill>
              </a:rPr>
              <a:t>Išvada </a:t>
            </a:r>
            <a:endParaRPr lang="lt-LT" dirty="0">
              <a:solidFill>
                <a:srgbClr val="0070C0"/>
              </a:solidFill>
            </a:endParaRP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lt-LT" sz="3600" dirty="0" smtClean="0"/>
              <a:t>Koks skonis?</a:t>
            </a:r>
          </a:p>
          <a:p>
            <a:r>
              <a:rPr lang="lt-LT" sz="3600" dirty="0" smtClean="0"/>
              <a:t>Kaip įvertinsiu?</a:t>
            </a:r>
          </a:p>
          <a:p>
            <a:r>
              <a:rPr lang="lt-LT" sz="3600" dirty="0" smtClean="0"/>
              <a:t>Išvada trumpa, konkreti ir susieta su pastraipos teze.</a:t>
            </a:r>
          </a:p>
          <a:p>
            <a:r>
              <a:rPr lang="lt-LT" sz="3600" dirty="0" smtClean="0"/>
              <a:t>Ar įvertinau tai, ką ragavau?</a:t>
            </a:r>
            <a:endParaRPr lang="lt-LT" sz="3600" dirty="0"/>
          </a:p>
        </p:txBody>
      </p:sp>
      <p:pic>
        <p:nvPicPr>
          <p:cNvPr id="4098" name="Picture 2" descr="Premium Photo | Turkish tea and mint tea with lemon in glass cups on glass  table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275474"/>
            <a:ext cx="5181600" cy="3451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2496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>
                <a:solidFill>
                  <a:srgbClr val="0070C0"/>
                </a:solidFill>
              </a:rPr>
              <a:t>O dabar pasitikrinkime. Kas čia ne taip?</a:t>
            </a:r>
            <a:endParaRPr lang="lt-LT" dirty="0">
              <a:solidFill>
                <a:srgbClr val="0070C0"/>
              </a:solidFill>
            </a:endParaRPr>
          </a:p>
        </p:txBody>
      </p:sp>
      <p:pic>
        <p:nvPicPr>
          <p:cNvPr id="1030" name="Picture 6" descr="Empty Chairs at Empty Tables. A different take on one of Les… | by Mayumi  Cruz | myusings | Medium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152" y="1690688"/>
            <a:ext cx="6459738" cy="4305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Turinio vietos rezervavimo ženklas 7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0220" y="1690688"/>
            <a:ext cx="5384156" cy="4305415"/>
          </a:xfrm>
        </p:spPr>
      </p:pic>
    </p:spTree>
    <p:extLst>
      <p:ext uri="{BB962C8B-B14F-4D97-AF65-F5344CB8AC3E}">
        <p14:creationId xmlns:p14="http://schemas.microsoft.com/office/powerpoint/2010/main" val="3282755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vadinimas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>
                <a:solidFill>
                  <a:srgbClr val="0070C0"/>
                </a:solidFill>
              </a:rPr>
              <a:t>Tai gal visgi verta laikytis dėstymo pastraipos tvarkos?</a:t>
            </a:r>
            <a:endParaRPr lang="lt-LT" dirty="0">
              <a:solidFill>
                <a:srgbClr val="0070C0"/>
              </a:solidFill>
            </a:endParaRPr>
          </a:p>
        </p:txBody>
      </p:sp>
      <p:pic>
        <p:nvPicPr>
          <p:cNvPr id="2050" name="Picture 2" descr="Weeknight dinners you can get on the table in under 30 minutes — plus tips  to make it easier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3149" y="1825625"/>
            <a:ext cx="6525701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3323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altLang="lt-LT" dirty="0">
                <a:solidFill>
                  <a:srgbClr val="0070C0"/>
                </a:solidFill>
              </a:rPr>
              <a:t>Įsivaizduokite, kad rašinio pabaiga – jūsų kelionės pabaiga. Ką renkatės?</a:t>
            </a:r>
          </a:p>
        </p:txBody>
      </p:sp>
      <p:pic>
        <p:nvPicPr>
          <p:cNvPr id="17411" name="Picture 2" descr="Your doing it wrong; driving. Failed parking | Car humor, Car, Weird cars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97187" y="2047916"/>
            <a:ext cx="4944735" cy="353506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2" name="Picture 4" descr="stovejimo aiksteles. parkingas - MadeinVilnius.lt - Vilniaus naujienų  dienoraštis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38200" y="2047916"/>
            <a:ext cx="5284788" cy="332577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1517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Pavadinimas 3"/>
          <p:cNvSpPr>
            <a:spLocks noGrp="1"/>
          </p:cNvSpPr>
          <p:nvPr>
            <p:ph type="title"/>
          </p:nvPr>
        </p:nvSpPr>
        <p:spPr>
          <a:xfrm>
            <a:off x="640935" y="274638"/>
            <a:ext cx="11100986" cy="2146300"/>
          </a:xfrm>
        </p:spPr>
        <p:txBody>
          <a:bodyPr>
            <a:noAutofit/>
          </a:bodyPr>
          <a:lstStyle/>
          <a:p>
            <a:pPr algn="l"/>
            <a:r>
              <a:rPr lang="lt-LT" altLang="lt-LT" dirty="0">
                <a:solidFill>
                  <a:srgbClr val="0070C0"/>
                </a:solidFill>
              </a:rPr>
              <a:t>Įsivaizduokite, kad jūsų rašinys – tai mėsainis. Kurį rinktumėtės valgyti? Dabar pagalvokite, kaip gali atrodyti jūsų netvarkingas (nesustruktūruotas) rašinys</a:t>
            </a:r>
            <a:r>
              <a:rPr lang="en-US" altLang="lt-LT" dirty="0">
                <a:solidFill>
                  <a:srgbClr val="0070C0"/>
                </a:solidFill>
              </a:rPr>
              <a:t>!</a:t>
            </a:r>
            <a:endParaRPr lang="lt-LT" altLang="lt-LT" dirty="0">
              <a:solidFill>
                <a:srgbClr val="0070C0"/>
              </a:solidFill>
            </a:endParaRPr>
          </a:p>
        </p:txBody>
      </p:sp>
      <p:pic>
        <p:nvPicPr>
          <p:cNvPr id="19459" name="Picture 6" descr="8 chefs share their favorite burger recipes for summer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62757" y="2759283"/>
            <a:ext cx="5260314" cy="324841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0" name="Picture 10" descr="Messy Burger - © Whiz Burgers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8217" y="2829845"/>
            <a:ext cx="5655559" cy="31778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7374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54578" y="367469"/>
            <a:ext cx="10499221" cy="1323219"/>
          </a:xfrm>
        </p:spPr>
        <p:txBody>
          <a:bodyPr/>
          <a:lstStyle/>
          <a:p>
            <a:pPr algn="ctr"/>
            <a:r>
              <a:rPr lang="lt-LT" dirty="0" smtClean="0">
                <a:solidFill>
                  <a:srgbClr val="0070C0"/>
                </a:solidFill>
              </a:rPr>
              <a:t>Vietoj pabaigos</a:t>
            </a:r>
            <a:endParaRPr lang="lt-LT" dirty="0">
              <a:solidFill>
                <a:srgbClr val="0070C0"/>
              </a:solidFill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838200" y="1828799"/>
            <a:ext cx="4007265" cy="4348163"/>
          </a:xfrm>
        </p:spPr>
        <p:txBody>
          <a:bodyPr>
            <a:normAutofit/>
          </a:bodyPr>
          <a:lstStyle/>
          <a:p>
            <a:r>
              <a:rPr lang="lt-LT" sz="3600" dirty="0" smtClean="0"/>
              <a:t>Išmokite groti, tada improvizuokite. </a:t>
            </a:r>
            <a:endParaRPr lang="lt-LT" sz="3600" dirty="0"/>
          </a:p>
        </p:txBody>
      </p:sp>
      <p:pic>
        <p:nvPicPr>
          <p:cNvPr id="7170" name="Picture 2" descr="I Can't Play Piano, Pt. 1 | Jon Benjamin - Jazz Daredevil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9847" y="1677176"/>
            <a:ext cx="6724464" cy="4499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778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„Office“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502</TotalTime>
  <Words>200</Words>
  <Application>Microsoft Office PowerPoint</Application>
  <PresentationFormat>Plačiaekranė</PresentationFormat>
  <Paragraphs>28</Paragraphs>
  <Slides>14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3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„Office“ tema</vt:lpstr>
      <vt:lpstr>Vizualizuota rašinio kūrimo strategija</vt:lpstr>
      <vt:lpstr>Įsivaizduokite, kad rašinio įžanga – jūsų kelio pradžia. Kurį kelią verta rinktis? Kodėl?</vt:lpstr>
      <vt:lpstr>Taip gerai pradėjau! Ir užstrigau... O kelionės planą turėjai?</vt:lpstr>
      <vt:lpstr>Įsivaizduokite, kad jūsų rašinys – darbo kambarys. Kuriame norėtumėte darbuotis?</vt:lpstr>
      <vt:lpstr>Pradėkime rašinio dėstymo pastraipas tiesiog dėlioti. Kaip vaišes svečiams.</vt:lpstr>
      <vt:lpstr>Pastraipos tezė </vt:lpstr>
      <vt:lpstr>Argumentai </vt:lpstr>
      <vt:lpstr>Pavyzdys </vt:lpstr>
      <vt:lpstr>Išvada </vt:lpstr>
      <vt:lpstr>O dabar pasitikrinkime. Kas čia ne taip?</vt:lpstr>
      <vt:lpstr>Tai gal visgi verta laikytis dėstymo pastraipos tvarkos?</vt:lpstr>
      <vt:lpstr>Įsivaizduokite, kad rašinio pabaiga – jūsų kelionės pabaiga. Ką renkatės?</vt:lpstr>
      <vt:lpstr>Įsivaizduokite, kad jūsų rašinys – tai mėsainis. Kurį rinktumėtės valgyti? Dabar pagalvokite, kaip gali atrodyti jūsų netvarkingas (nesustruktūruotas) rašinys!</vt:lpstr>
      <vt:lpstr>Vietoj pabaigos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Vizualizuota rašinio kūrimo strategija</dc:title>
  <dc:creator>user</dc:creator>
  <cp:lastModifiedBy>user</cp:lastModifiedBy>
  <cp:revision>39</cp:revision>
  <dcterms:created xsi:type="dcterms:W3CDTF">2021-03-26T15:27:22Z</dcterms:created>
  <dcterms:modified xsi:type="dcterms:W3CDTF">2021-04-28T15:29:44Z</dcterms:modified>
</cp:coreProperties>
</file>