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5/25/2021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err="1" smtClean="0"/>
              <a:t>Harper</a:t>
            </a:r>
            <a:r>
              <a:rPr lang="lt-LT" dirty="0" smtClean="0"/>
              <a:t> </a:t>
            </a:r>
            <a:r>
              <a:rPr lang="lt-LT" dirty="0" err="1" smtClean="0"/>
              <a:t>Nelle</a:t>
            </a:r>
            <a:r>
              <a:rPr lang="lt-LT" dirty="0" smtClean="0"/>
              <a:t> </a:t>
            </a:r>
            <a:r>
              <a:rPr lang="lt-LT" dirty="0" err="1" smtClean="0"/>
              <a:t>lee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2000" b="1" dirty="0" smtClean="0"/>
              <a:t>1926-2016</a:t>
            </a:r>
            <a:endParaRPr lang="lt-LT" sz="2000" b="1" dirty="0"/>
          </a:p>
        </p:txBody>
      </p:sp>
    </p:spTree>
    <p:extLst>
      <p:ext uri="{BB962C8B-B14F-4D97-AF65-F5344CB8AC3E}">
        <p14:creationId xmlns:p14="http://schemas.microsoft.com/office/powerpoint/2010/main" val="151975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587829" y="588145"/>
            <a:ext cx="4358640" cy="557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Rašytoja gimė 1926 m. pietinėje Amerikos valstijoje </a:t>
            </a:r>
            <a:r>
              <a:rPr lang="lt-LT" dirty="0" err="1"/>
              <a:t>Monrevilyje</a:t>
            </a:r>
            <a:r>
              <a:rPr lang="lt-LT" dirty="0"/>
              <a:t>, Alabamoje, tėvo teisininko, kurį laiką užėmusio pareigas vietinės reikšmės laikraštyje, šeimoje.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Jos </a:t>
            </a:r>
            <a:r>
              <a:rPr lang="lt-LT" dirty="0"/>
              <a:t>motina didelę savo gyvenimo dalį kentėjo nuo psichinės ligos, kaip manoma, maniakinės depresijos, todėl retai kada išeidavusi iš namų.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Dar </a:t>
            </a:r>
            <a:r>
              <a:rPr lang="lt-LT" dirty="0"/>
              <a:t>vaikystėje </a:t>
            </a:r>
            <a:r>
              <a:rPr lang="lt-LT" dirty="0" err="1"/>
              <a:t>Harpera</a:t>
            </a:r>
            <a:r>
              <a:rPr lang="lt-LT" dirty="0"/>
              <a:t> artimai susidraugavo su būsimuoju rašytoju Trumanu Kapote. Abu vaikus jungė tuo metu vyravę sunkumai jų namuose, tad </a:t>
            </a:r>
            <a:r>
              <a:rPr lang="lt-LT" dirty="0" err="1"/>
              <a:t>Harpera</a:t>
            </a:r>
            <a:r>
              <a:rPr lang="lt-LT" dirty="0"/>
              <a:t> ilgą laiką buvo šio jautraus berniuko </a:t>
            </a:r>
            <a:r>
              <a:rPr lang="lt-LT" dirty="0" err="1"/>
              <a:t>užtarėja</a:t>
            </a:r>
            <a:r>
              <a:rPr lang="lt-LT" dirty="0"/>
              <a:t>, o jų ilgametė draugystė tęsėsi visą likusį jos gyvenimą.</a:t>
            </a:r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78836" y="1006158"/>
            <a:ext cx="3911410" cy="468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45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066800" y="574766"/>
            <a:ext cx="4754880" cy="5277394"/>
          </a:xfrm>
        </p:spPr>
        <p:txBody>
          <a:bodyPr>
            <a:normAutofit fontScale="85000" lnSpcReduction="20000"/>
          </a:bodyPr>
          <a:lstStyle/>
          <a:p>
            <a:r>
              <a:rPr lang="lt-LT" sz="2400" dirty="0"/>
              <a:t>Mokydamasi mokykloje būsimoji rašytoja susidomėjo anglų literatūra. 1944 m. baigusi mokyklą, įstojo į </a:t>
            </a:r>
            <a:r>
              <a:rPr lang="lt-LT" sz="2400" dirty="0" err="1"/>
              <a:t>Huntingdono</a:t>
            </a:r>
            <a:r>
              <a:rPr lang="lt-LT" sz="2400" dirty="0"/>
              <a:t> koledžą, kur jau tuomet išsiskyrė iš kitų studenčių tuo, kad ne itin kreipė dėmesį į drabužius ir išvaizdą, kur kas labiau domėdamasi rašymu</a:t>
            </a:r>
            <a:r>
              <a:rPr lang="lt-LT" sz="2400" dirty="0" smtClean="0"/>
              <a:t>.</a:t>
            </a:r>
          </a:p>
          <a:p>
            <a:pPr marL="0" indent="0">
              <a:buNone/>
            </a:pPr>
            <a:endParaRPr lang="lt-LT" sz="2400" dirty="0"/>
          </a:p>
          <a:p>
            <a:r>
              <a:rPr lang="lt-LT" sz="2400" dirty="0"/>
              <a:t>Įstojusi į Alabamos universitetą, </a:t>
            </a:r>
            <a:r>
              <a:rPr lang="lt-LT" sz="2400" dirty="0" err="1"/>
              <a:t>Harpera</a:t>
            </a:r>
            <a:r>
              <a:rPr lang="lt-LT" sz="2400" dirty="0"/>
              <a:t> ir toliau buvo individualistė ir atsiskyrėlė, nors trumpam ir buvo įstojusi į tuometinį studenčių klubą. Studijų metu ji pradėjo rašyti straipsnius humoristiniame </a:t>
            </a:r>
            <a:r>
              <a:rPr lang="lt-LT" sz="2400" dirty="0" err="1"/>
              <a:t>Rammer</a:t>
            </a:r>
            <a:r>
              <a:rPr lang="lt-LT" sz="2400" dirty="0"/>
              <a:t> </a:t>
            </a:r>
            <a:r>
              <a:rPr lang="lt-LT" sz="2400" dirty="0" err="1"/>
              <a:t>Jammer</a:t>
            </a:r>
            <a:r>
              <a:rPr lang="lt-LT" sz="2400" dirty="0"/>
              <a:t> žurnale, vėliau tapo jo redaktore. Visgi vėliau dėl pasirinktų teisės studijų turėjo palikti šio leidinio redaktorės postą.</a:t>
            </a:r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1894" y="574766"/>
            <a:ext cx="3899273" cy="2611662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411" y="3448050"/>
            <a:ext cx="2185852" cy="2698161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6285" y="3448050"/>
            <a:ext cx="1950907" cy="262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7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13806" y="609600"/>
            <a:ext cx="5307874" cy="5730240"/>
          </a:xfrm>
        </p:spPr>
        <p:txBody>
          <a:bodyPr>
            <a:normAutofit/>
          </a:bodyPr>
          <a:lstStyle/>
          <a:p>
            <a:r>
              <a:rPr lang="lt-LT" sz="2000" dirty="0"/>
              <a:t>Po pirmų studijų metų netikėtai </a:t>
            </a:r>
            <a:r>
              <a:rPr lang="lt-LT" sz="2000" dirty="0" err="1"/>
              <a:t>Harpera</a:t>
            </a:r>
            <a:r>
              <a:rPr lang="lt-LT" sz="2000" dirty="0"/>
              <a:t> nusprendė, kad ne teisė, o rašymas yra jos vienintelis tikrasis pašaukimas. Tuo tikslu metams išvyko į Oksfordo universitetą kaip mainų studentė, o vos grįžusi metė teisės studijas ir persikėlė į Niujorką siekti savo svajonės tapti rašytoja. </a:t>
            </a:r>
            <a:endParaRPr lang="lt-LT" sz="2000" dirty="0" smtClean="0"/>
          </a:p>
          <a:p>
            <a:r>
              <a:rPr lang="lt-LT" sz="2000" dirty="0" smtClean="0"/>
              <a:t>Tad </a:t>
            </a:r>
            <a:r>
              <a:rPr lang="lt-LT" sz="2000" dirty="0"/>
              <a:t>1949 m. sulaukusi 23 metų </a:t>
            </a:r>
            <a:r>
              <a:rPr lang="lt-LT" sz="2000" dirty="0" err="1"/>
              <a:t>Harpera</a:t>
            </a:r>
            <a:r>
              <a:rPr lang="lt-LT" sz="2000" dirty="0"/>
              <a:t> atvyko į Niujorką. Tam, kad pragyventų, kurį laiką dirbo bilietų pardavėja Eastern </a:t>
            </a:r>
            <a:r>
              <a:rPr lang="lt-LT" sz="2000" dirty="0" err="1"/>
              <a:t>Airlines</a:t>
            </a:r>
            <a:r>
              <a:rPr lang="lt-LT" sz="2000" dirty="0"/>
              <a:t> ir </a:t>
            </a:r>
            <a:r>
              <a:rPr lang="lt-LT" sz="2000" dirty="0" err="1"/>
              <a:t>British</a:t>
            </a:r>
            <a:r>
              <a:rPr lang="lt-LT" sz="2000" dirty="0"/>
              <a:t> </a:t>
            </a:r>
            <a:r>
              <a:rPr lang="lt-LT" sz="2000" dirty="0" err="1"/>
              <a:t>Overseas</a:t>
            </a:r>
            <a:r>
              <a:rPr lang="lt-LT" sz="2000" dirty="0"/>
              <a:t> </a:t>
            </a:r>
            <a:r>
              <a:rPr lang="lt-LT" sz="2000" dirty="0" err="1"/>
              <a:t>Air</a:t>
            </a:r>
            <a:r>
              <a:rPr lang="lt-LT" sz="2000" dirty="0"/>
              <a:t> </a:t>
            </a:r>
            <a:r>
              <a:rPr lang="lt-LT" sz="2000" dirty="0" smtClean="0"/>
              <a:t>bendrovėje.</a:t>
            </a:r>
            <a:endParaRPr lang="lt-LT" sz="2000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627" y="794930"/>
            <a:ext cx="5292347" cy="36725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0800000" flipH="1" flipV="1">
            <a:off x="6627221" y="4578922"/>
            <a:ext cx="301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Oksfordo universitetas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20456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066800" y="862149"/>
            <a:ext cx="4754880" cy="4990011"/>
          </a:xfrm>
        </p:spPr>
        <p:txBody>
          <a:bodyPr>
            <a:normAutofit/>
          </a:bodyPr>
          <a:lstStyle/>
          <a:p>
            <a:r>
              <a:rPr lang="lt-LT" dirty="0" smtClean="0"/>
              <a:t>Niujorke rašytoja </a:t>
            </a:r>
            <a:r>
              <a:rPr lang="lt-LT" dirty="0"/>
              <a:t>vėl susitiko su savo vaikystės draugu Trumanu, taip pat susidraugavo su kompozitoriumi Maiklu Martinu Braunu ir jo žmona. 1956 m. ši pora </a:t>
            </a:r>
            <a:r>
              <a:rPr lang="lt-LT" dirty="0" err="1"/>
              <a:t>Harperai</a:t>
            </a:r>
            <a:r>
              <a:rPr lang="lt-LT" dirty="0"/>
              <a:t> padovanojo įspūdingą Kalėdų dovaną – metus truksiantį jos išlaikymą tam, kad ji galėtų pilnai atsidėti rašymui.</a:t>
            </a:r>
          </a:p>
          <a:p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327" y="2995885"/>
            <a:ext cx="2590800" cy="27670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3894906" y="5852160"/>
            <a:ext cx="210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Truman Kapote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698" y="668247"/>
            <a:ext cx="3449546" cy="34345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55132" y="4194725"/>
            <a:ext cx="242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 smtClean="0"/>
              <a:t>Michael</a:t>
            </a:r>
            <a:r>
              <a:rPr lang="lt-LT" dirty="0" smtClean="0"/>
              <a:t> </a:t>
            </a:r>
            <a:r>
              <a:rPr lang="lt-LT" dirty="0" err="1" smtClean="0"/>
              <a:t>Brown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4433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79120" y="740229"/>
            <a:ext cx="5368834" cy="5686697"/>
          </a:xfrm>
        </p:spPr>
        <p:txBody>
          <a:bodyPr>
            <a:normAutofit/>
          </a:bodyPr>
          <a:lstStyle/>
          <a:p>
            <a:r>
              <a:rPr lang="lt-LT" dirty="0" err="1"/>
              <a:t>Harpera</a:t>
            </a:r>
            <a:r>
              <a:rPr lang="lt-LT" dirty="0"/>
              <a:t> metė darbą ir 1959 m. pabaigė rašyti savo kultinį romaną </a:t>
            </a:r>
            <a:r>
              <a:rPr lang="lt-LT" i="1" dirty="0"/>
              <a:t>Nežudyk strazdo giesmininko</a:t>
            </a:r>
            <a:r>
              <a:rPr lang="lt-LT" dirty="0"/>
              <a:t>. </a:t>
            </a:r>
            <a:endParaRPr lang="lt-LT" dirty="0" smtClean="0"/>
          </a:p>
          <a:p>
            <a:r>
              <a:rPr lang="lt-LT" dirty="0" smtClean="0"/>
              <a:t>Praėjus </a:t>
            </a:r>
            <a:r>
              <a:rPr lang="lt-LT" dirty="0"/>
              <a:t>vos metams po išleidimo, knyga laimėjo prestižinį </a:t>
            </a:r>
            <a:r>
              <a:rPr lang="lt-LT" dirty="0" err="1"/>
              <a:t>Pulicerio</a:t>
            </a:r>
            <a:r>
              <a:rPr lang="lt-LT" dirty="0"/>
              <a:t> apdovanojimą, neilgai trukus pagal ją buvo pastatytas ir filmas. </a:t>
            </a:r>
            <a:endParaRPr lang="lt-LT" dirty="0" smtClean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2647" y="740229"/>
            <a:ext cx="2019300" cy="316230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514" y="2531745"/>
            <a:ext cx="2450763" cy="29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70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05097" y="714103"/>
            <a:ext cx="5316583" cy="5529943"/>
          </a:xfrm>
        </p:spPr>
        <p:txBody>
          <a:bodyPr>
            <a:normAutofit fontScale="92500" lnSpcReduction="20000"/>
          </a:bodyPr>
          <a:lstStyle/>
          <a:p>
            <a:r>
              <a:rPr lang="lt-LT" dirty="0"/>
              <a:t>Romanas nagrinėja rasinės nelygybės temą, dešimtmetės mergaitės akimis. Knygoje šiltai ir su humoru kalbama apie miestelį sudrebinusį įvykį – išprievartavimo bylą, kurios tyrimo metu autorė atskleidžia visuotinai aktualius bendruomenės skaudulius, susijusius su juodaodžių diskriminacija, gėrio ir blogio kova bei skirtingoms lytims priskiriamais vaidmenimis. </a:t>
            </a:r>
            <a:endParaRPr lang="lt-LT" dirty="0" smtClean="0"/>
          </a:p>
          <a:p>
            <a:r>
              <a:rPr lang="lt-LT" dirty="0" smtClean="0"/>
              <a:t>Romanas </a:t>
            </a:r>
            <a:r>
              <a:rPr lang="lt-LT" dirty="0"/>
              <a:t>yra plačiai nagrinėjamas mokyklose, mokant tolerancijos, doros ir supratimo. Jame akcentuojamos žmogiškosios vertybės, tokios kaip, tiesa ir sąžiningumas, yra vienodai aktualios ir šių dienų žmogui</a:t>
            </a:r>
            <a:r>
              <a:rPr lang="lt-LT" dirty="0" smtClean="0"/>
              <a:t>.</a:t>
            </a:r>
          </a:p>
          <a:p>
            <a:r>
              <a:rPr lang="lt-LT" dirty="0"/>
              <a:t>1962 m. ekranuose pasirodė filmas romano „Nežudyk strazdo giesmininko“ motyvais. Rašytojai ekranizacija – retas atvejis! – patiko, o su pagrindinio vaidmens atlikėju </a:t>
            </a:r>
            <a:r>
              <a:rPr lang="lt-LT" dirty="0" err="1"/>
              <a:t>Gregory</a:t>
            </a:r>
            <a:r>
              <a:rPr lang="lt-LT" dirty="0"/>
              <a:t> </a:t>
            </a:r>
            <a:r>
              <a:rPr lang="lt-LT" dirty="0" err="1"/>
              <a:t>Pecku</a:t>
            </a:r>
            <a:r>
              <a:rPr lang="lt-LT" dirty="0"/>
              <a:t> ji draugavo iki pat jo mirties. „Jei ekranizacijos kokybė gali būti išmatuota rašytojo sumanymo perteikimo lygiu, tai šį darbą galima laikyti klasikiniu tokios ekranizacijos pavyzdžiu“, – tuomet sakė </a:t>
            </a:r>
            <a:r>
              <a:rPr lang="lt-LT" dirty="0" err="1"/>
              <a:t>H.Lee</a:t>
            </a:r>
            <a:r>
              <a:rPr lang="lt-LT" dirty="0"/>
              <a:t>.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78512" y="596856"/>
            <a:ext cx="3116967" cy="306945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680" y="3847283"/>
            <a:ext cx="3322321" cy="249174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0683" y="2709727"/>
            <a:ext cx="2393975" cy="2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52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22514" y="566057"/>
            <a:ext cx="5299166" cy="5286103"/>
          </a:xfrm>
        </p:spPr>
        <p:txBody>
          <a:bodyPr>
            <a:normAutofit fontScale="92500"/>
          </a:bodyPr>
          <a:lstStyle/>
          <a:p>
            <a:r>
              <a:rPr lang="lt-LT" dirty="0"/>
              <a:t>2015-ųjų vasarą </a:t>
            </a:r>
            <a:r>
              <a:rPr lang="lt-LT" dirty="0" err="1"/>
              <a:t>Monrouvilio</a:t>
            </a:r>
            <a:r>
              <a:rPr lang="lt-LT" dirty="0"/>
              <a:t> gyventojai skubėjo įsigyti naują </a:t>
            </a:r>
            <a:r>
              <a:rPr lang="lt-LT" dirty="0" err="1"/>
              <a:t>H.Lee</a:t>
            </a:r>
            <a:r>
              <a:rPr lang="lt-LT" dirty="0"/>
              <a:t> romaną „Eik, pastatyk sargybinį“ (</a:t>
            </a:r>
            <a:r>
              <a:rPr lang="lt-LT" dirty="0" err="1"/>
              <a:t>Go</a:t>
            </a:r>
            <a:r>
              <a:rPr lang="lt-LT" dirty="0"/>
              <a:t> </a:t>
            </a:r>
            <a:r>
              <a:rPr lang="lt-LT" dirty="0" err="1"/>
              <a:t>Set</a:t>
            </a:r>
            <a:r>
              <a:rPr lang="lt-LT" dirty="0"/>
              <a:t> a </a:t>
            </a:r>
            <a:r>
              <a:rPr lang="lt-LT" dirty="0" err="1"/>
              <a:t>Watchman</a:t>
            </a:r>
            <a:r>
              <a:rPr lang="lt-LT" dirty="0"/>
              <a:t>), kuris vieną liepos vidurnaktį pasirodė prekyboje. </a:t>
            </a:r>
            <a:r>
              <a:rPr lang="lt-LT" dirty="0" err="1"/>
              <a:t>H.Lee</a:t>
            </a:r>
            <a:r>
              <a:rPr lang="lt-LT" dirty="0"/>
              <a:t> gimtasis </a:t>
            </a:r>
            <a:r>
              <a:rPr lang="lt-LT" dirty="0" err="1"/>
              <a:t>Monrouvilis</a:t>
            </a:r>
            <a:r>
              <a:rPr lang="lt-LT" dirty="0"/>
              <a:t>, kuris buvo abejuose romanuose vaizduojamo </a:t>
            </a:r>
            <a:r>
              <a:rPr lang="lt-LT" dirty="0" err="1"/>
              <a:t>Meikombo</a:t>
            </a:r>
            <a:r>
              <a:rPr lang="lt-LT" dirty="0"/>
              <a:t> prototipu, gaudė iš susijaudinimo, švęsdamas klasika tapusios knygos „Nežudyk strazdo giesmininko“ tęsinio pasirodymą. </a:t>
            </a:r>
            <a:endParaRPr lang="lt-LT" dirty="0" smtClean="0"/>
          </a:p>
          <a:p>
            <a:r>
              <a:rPr lang="lt-LT" dirty="0" smtClean="0"/>
              <a:t>Romanas </a:t>
            </a:r>
            <a:r>
              <a:rPr lang="lt-LT" dirty="0"/>
              <a:t>„Eik, pastatyk sargybinį“ buvo parašytas gerokai prieš literatūros klasika tapusį „Strazdą giesmininką“. Abiejuose romanuose yra daug tų pačių veikėjų. Naujai išleistoje knygoje, kurios rankraštis buvo dingęs, bet </a:t>
            </a:r>
            <a:r>
              <a:rPr lang="lt-LT" dirty="0" smtClean="0"/>
              <a:t>vėl </a:t>
            </a:r>
            <a:r>
              <a:rPr lang="lt-LT" dirty="0"/>
              <a:t>surastas, rašoma apie jos veikėjo Skauto </a:t>
            </a:r>
            <a:r>
              <a:rPr lang="lt-LT" dirty="0" err="1"/>
              <a:t>Finčo</a:t>
            </a:r>
            <a:r>
              <a:rPr lang="lt-LT" dirty="0"/>
              <a:t> sugrįžimą namo į pramanytą </a:t>
            </a:r>
            <a:r>
              <a:rPr lang="lt-LT" dirty="0" err="1"/>
              <a:t>Meikombo</a:t>
            </a:r>
            <a:r>
              <a:rPr lang="lt-LT" dirty="0"/>
              <a:t> miestą šeštajame dešimtmetyje.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37687" y="566057"/>
            <a:ext cx="2494978" cy="374808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767" y="2228034"/>
            <a:ext cx="2681345" cy="392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458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>
          <a:xfrm>
            <a:off x="557349" y="642594"/>
            <a:ext cx="11059885" cy="1371600"/>
          </a:xfrm>
        </p:spPr>
        <p:txBody>
          <a:bodyPr>
            <a:noAutofit/>
          </a:bodyPr>
          <a:lstStyle/>
          <a:p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>Amerikiečių </a:t>
            </a:r>
            <a:r>
              <a:rPr lang="lt-LT" sz="2400" dirty="0"/>
              <a:t>rašytoja, </a:t>
            </a:r>
            <a:r>
              <a:rPr lang="lt-LT" sz="2400" dirty="0" smtClean="0"/>
              <a:t>prestižinės </a:t>
            </a:r>
            <a:r>
              <a:rPr lang="lt-LT" sz="2400" dirty="0"/>
              <a:t>Pulitzerio premijos laureatė Nelle Harper Lee mirė vasario 19-ąją. </a:t>
            </a:r>
            <a:r>
              <a:rPr lang="lt-LT" sz="2400" dirty="0"/>
              <a:t>Jai buvo 89 metai.</a:t>
            </a:r>
            <a:r>
              <a:rPr lang="lt-LT" sz="2400" dirty="0"/>
              <a:t/>
            </a:r>
            <a:br>
              <a:rPr lang="lt-LT" sz="2400" dirty="0"/>
            </a:br>
            <a:r>
              <a:rPr lang="lt-LT" sz="2400" dirty="0"/>
              <a:t/>
            </a:r>
            <a:br>
              <a:rPr lang="lt-LT" sz="2400" dirty="0"/>
            </a:br>
            <a:endParaRPr lang="lt-LT" sz="2400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6571" y="1663337"/>
            <a:ext cx="4152987" cy="455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731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„Savon“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„Savon“</Template>
  <TotalTime>44</TotalTime>
  <Words>493</Words>
  <Application>Microsoft Office PowerPoint</Application>
  <PresentationFormat>Plačiaekranė</PresentationFormat>
  <Paragraphs>22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„Savon“</vt:lpstr>
      <vt:lpstr>Harper Nelle lee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Amerikiečių rašytoja, prestižinės Pulitzerio premijos laureatė Nelle Harper Lee mirė vasario 19-ąją. Jai buvo 89 metai.  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Harper Nelle lee</dc:title>
  <dc:creator>Aušra Barkauskienė</dc:creator>
  <cp:lastModifiedBy>Aušra Barkauskienė</cp:lastModifiedBy>
  <cp:revision>5</cp:revision>
  <dcterms:created xsi:type="dcterms:W3CDTF">2021-05-25T19:21:51Z</dcterms:created>
  <dcterms:modified xsi:type="dcterms:W3CDTF">2021-05-25T20:06:11Z</dcterms:modified>
</cp:coreProperties>
</file>