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</p:sldMasterIdLst>
  <p:sldIdLst>
    <p:sldId id="256" r:id="rId4"/>
    <p:sldId id="302" r:id="rId5"/>
    <p:sldId id="310" r:id="rId6"/>
    <p:sldId id="311" r:id="rId7"/>
    <p:sldId id="304" r:id="rId8"/>
    <p:sldId id="307" r:id="rId9"/>
    <p:sldId id="308" r:id="rId10"/>
    <p:sldId id="303" r:id="rId11"/>
    <p:sldId id="305" r:id="rId12"/>
    <p:sldId id="306" r:id="rId13"/>
    <p:sldId id="316" r:id="rId14"/>
    <p:sldId id="309" r:id="rId15"/>
    <p:sldId id="312" r:id="rId16"/>
    <p:sldId id="313" r:id="rId17"/>
    <p:sldId id="314" r:id="rId18"/>
    <p:sldId id="315" r:id="rId19"/>
    <p:sldId id="317" r:id="rId20"/>
    <p:sldId id="318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66"/>
    <a:srgbClr val="FF3300"/>
    <a:srgbClr val="FF9900"/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33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1"/>
          <p:cNvPicPr>
            <a:picLocks noChangeAspect="1" noChangeArrowheads="1"/>
          </p:cNvPicPr>
          <p:nvPr/>
        </p:nvPicPr>
        <p:blipFill>
          <a:blip r:embed="rId2" cstate="print"/>
          <a:srcRect l="3510"/>
          <a:stretch>
            <a:fillRect/>
          </a:stretch>
        </p:blipFill>
        <p:spPr bwMode="auto">
          <a:xfrm>
            <a:off x="9525" y="0"/>
            <a:ext cx="9183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16013" y="2133600"/>
            <a:ext cx="6621462" cy="9779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13000" y="3141663"/>
            <a:ext cx="5321300" cy="719137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 altLang="zh-CN" smtClean="0"/>
              <a:t>Click to edit Master subtitle style</a:t>
            </a:r>
            <a:endParaRPr 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0475" y="1600200"/>
            <a:ext cx="36369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9838" y="1600200"/>
            <a:ext cx="36369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013" y="274638"/>
            <a:ext cx="18557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60475" y="274638"/>
            <a:ext cx="541813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A8469-4917-4FAC-9BFA-7D71CA347E64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FDB30-6E8E-4ADE-A63F-B2B277572918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820F7-6EE6-4DEE-9A48-A75C52244F70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D1276-A8B5-4679-A58C-175DEC9F799C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65860-B52F-48EF-A94F-6F8A2514C5F7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299DB-AA22-4F22-81E3-F14C15754082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A4CBF-8F32-4E84-A684-49D2ABD6661F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3E1DDD-58F0-439E-ADE2-D524726ABA8F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C3EB9-8F38-4367-8FB0-4533ECC260DC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A1BEA-A07E-4B5E-AADC-B7E7D46C178E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7764F-A722-4291-B8B3-D9CEDE8B5D31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33A6-81C8-4A7E-A759-9B59CB29F4F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"/>
          <p:cNvPicPr>
            <a:picLocks noChangeAspect="1" noChangeArrowheads="1"/>
          </p:cNvPicPr>
          <p:nvPr/>
        </p:nvPicPr>
        <p:blipFill>
          <a:blip r:embed="rId13" cstate="print"/>
          <a:srcRect l="26314"/>
          <a:stretch>
            <a:fillRect/>
          </a:stretch>
        </p:blipFill>
        <p:spPr bwMode="auto">
          <a:xfrm>
            <a:off x="0" y="0"/>
            <a:ext cx="7040563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60475" y="274638"/>
            <a:ext cx="7426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0475" y="1600200"/>
            <a:ext cx="74263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CE33A6-81C8-4A7E-A759-9B59CB29F4FA}" type="slidenum">
              <a:rPr lang="en-US" altLang="zh-CN"/>
              <a:pPr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4/12/2021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3600"/>
            <a:ext cx="8305800" cy="1066800"/>
          </a:xfrm>
        </p:spPr>
        <p:txBody>
          <a:bodyPr/>
          <a:lstStyle/>
          <a:p>
            <a:r>
              <a:rPr lang="en-GB" b="1" dirty="0" smtClean="0"/>
              <a:t>Vytautas Ma</a:t>
            </a:r>
            <a:r>
              <a:rPr lang="lt-LT" b="1" dirty="0" smtClean="0"/>
              <a:t>černis 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5715000"/>
            <a:ext cx="3352800" cy="838200"/>
          </a:xfrm>
        </p:spPr>
        <p:txBody>
          <a:bodyPr>
            <a:normAutofit/>
          </a:bodyPr>
          <a:lstStyle/>
          <a:p>
            <a:r>
              <a:rPr lang="lt-LT" b="1" dirty="0" smtClean="0"/>
              <a:t>Ritos </a:t>
            </a:r>
            <a:r>
              <a:rPr lang="lt-LT" b="1" dirty="0" smtClean="0"/>
              <a:t>Černiauskienės, </a:t>
            </a:r>
            <a:endParaRPr lang="lt-LT" b="1" dirty="0" smtClean="0"/>
          </a:p>
          <a:p>
            <a:r>
              <a:rPr lang="lt-LT" b="1" dirty="0" smtClean="0"/>
              <a:t>2021-03-15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Sonetų analizė: lyrinio aš raiška ir minties tėkmė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III pamoka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01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3419872" y="273050"/>
            <a:ext cx="5328592" cy="6180286"/>
          </a:xfrm>
        </p:spPr>
        <p:txBody>
          <a:bodyPr/>
          <a:lstStyle/>
          <a:p>
            <a:r>
              <a:rPr lang="lt-LT" dirty="0" smtClean="0"/>
              <a:t>Užduotis</a:t>
            </a:r>
          </a:p>
          <a:p>
            <a:r>
              <a:rPr lang="lt-LT" dirty="0" smtClean="0"/>
              <a:t>Atlikdami </a:t>
            </a:r>
            <a:r>
              <a:rPr lang="lt-LT" dirty="0"/>
              <a:t>grupėmis po 6 užduotis, mokysimės suprasti Vytauto </a:t>
            </a:r>
            <a:r>
              <a:rPr lang="lt-LT" dirty="0" smtClean="0"/>
              <a:t>Mačernio </a:t>
            </a:r>
            <a:r>
              <a:rPr lang="lt-LT" dirty="0"/>
              <a:t>sonetų filosofinės minties tėkmę ir aiškinsimės lyrikos termino lyrinis subjektas sinonimikos galimybes.</a:t>
            </a:r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sz="2400" dirty="0"/>
              <a:t> </a:t>
            </a:r>
            <a:r>
              <a:rPr lang="lt-LT" sz="2400" dirty="0" smtClean="0"/>
              <a:t>Prisiminsime </a:t>
            </a:r>
            <a:r>
              <a:rPr lang="lt-LT" sz="2400" dirty="0"/>
              <a:t>literatūros rūšis ir išsiaiškinsime, kas būdinga lyrikos rūšiai. </a:t>
            </a:r>
          </a:p>
          <a:p>
            <a:r>
              <a:rPr lang="lt-LT" sz="2400" dirty="0"/>
              <a:t>Susipažinsime su soneto, kaip lyrikos rūšies, žanru, jo </a:t>
            </a:r>
            <a:r>
              <a:rPr lang="lt-LT" sz="2400" dirty="0" smtClean="0"/>
              <a:t>istorija </a:t>
            </a:r>
            <a:r>
              <a:rPr lang="lt-LT" sz="2400" dirty="0"/>
              <a:t>ir eiliavimo specifika bei minties tėkme.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360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Rezultatas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/>
              <a:t>Pamokos gale gebėsime įvardyti, </a:t>
            </a:r>
            <a:r>
              <a:rPr lang="lt-LT" sz="3600" b="1" dirty="0">
                <a:solidFill>
                  <a:srgbClr val="C00000"/>
                </a:solidFill>
              </a:rPr>
              <a:t>kokie filosofiniai klausimai </a:t>
            </a:r>
            <a:r>
              <a:rPr lang="lt-LT" sz="3600" dirty="0"/>
              <a:t>kyla poetui </a:t>
            </a:r>
            <a:endParaRPr lang="lt-LT" sz="3600" dirty="0" smtClean="0"/>
          </a:p>
          <a:p>
            <a:r>
              <a:rPr lang="lt-LT" sz="3600" dirty="0" smtClean="0"/>
              <a:t>ir </a:t>
            </a:r>
            <a:r>
              <a:rPr lang="lt-LT" sz="3600" dirty="0"/>
              <a:t>žinosime </a:t>
            </a:r>
            <a:r>
              <a:rPr lang="lt-LT" sz="3600" b="1" dirty="0">
                <a:solidFill>
                  <a:srgbClr val="FF0000"/>
                </a:solidFill>
              </a:rPr>
              <a:t>bent tris sinonimus </a:t>
            </a:r>
            <a:r>
              <a:rPr lang="lt-LT" sz="3600" dirty="0"/>
              <a:t>lyriniam subjektui nusakyti.</a:t>
            </a:r>
          </a:p>
        </p:txBody>
      </p:sp>
      <p:sp>
        <p:nvSpPr>
          <p:cNvPr id="7" name="Veiksmo mygtukas: žinynas 6">
            <a:hlinkClick r:id="rId2" action="ppaction://hlinksldjump" highlightClick="1"/>
          </p:cNvPr>
          <p:cNvSpPr/>
          <p:nvPr/>
        </p:nvSpPr>
        <p:spPr>
          <a:xfrm>
            <a:off x="6876256" y="551723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0255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Eilėraštis – lyriškos rūšies žanras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Kas būdinga lyrikai?</a:t>
            </a:r>
          </a:p>
          <a:p>
            <a:r>
              <a:rPr lang="lt-LT" dirty="0" smtClean="0"/>
              <a:t>- eiliuota kalba perteikiami </a:t>
            </a:r>
          </a:p>
          <a:p>
            <a:pPr lvl="1"/>
            <a:r>
              <a:rPr lang="lt-LT" dirty="0" smtClean="0"/>
              <a:t>žmogaus išgyvenimai;</a:t>
            </a:r>
          </a:p>
          <a:p>
            <a:pPr lvl="1"/>
            <a:r>
              <a:rPr lang="lt-LT" dirty="0" smtClean="0"/>
              <a:t>santykio su pasauliu ar kitais žmonėmis subjektyvūs apmąstymai;</a:t>
            </a:r>
          </a:p>
          <a:p>
            <a:pPr lvl="1"/>
            <a:r>
              <a:rPr lang="lt-LT" dirty="0" smtClean="0"/>
              <a:t>momentinis įspūdžių fiksavimas.</a:t>
            </a:r>
          </a:p>
          <a:p>
            <a:pPr lvl="1"/>
            <a:r>
              <a:rPr lang="lt-LT" dirty="0" smtClean="0"/>
              <a:t>Lyrikoje mintis išsako </a:t>
            </a:r>
            <a:r>
              <a:rPr lang="lt-LT" dirty="0" smtClean="0">
                <a:hlinkClick r:id="rId2" action="ppaction://hlinksldjump"/>
              </a:rPr>
              <a:t>LYRINIS SUBJEKTAS</a:t>
            </a: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263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Lyrinis subjektas -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Tai eilėraščio veikėjas, kurio vardu kalbama.</a:t>
            </a:r>
          </a:p>
          <a:p>
            <a:r>
              <a:rPr lang="lt-LT" dirty="0" smtClean="0"/>
              <a:t>Eilėraščio kalbantysis išsako savo jausmus ir mintis.</a:t>
            </a:r>
          </a:p>
          <a:p>
            <a:r>
              <a:rPr lang="lt-LT" dirty="0" smtClean="0"/>
              <a:t>Lyrinį „aš“ prozos kūrinyje atitinka pasakotojas.</a:t>
            </a:r>
          </a:p>
          <a:p>
            <a:r>
              <a:rPr lang="lt-LT" dirty="0" smtClean="0"/>
              <a:t>Eilėraščio žmogaus negalima tapatinti su autoriumi.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81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Pasakykite keturis sinonimus, kaip vadinamas eilėraščio </a:t>
            </a:r>
            <a:r>
              <a:rPr lang="lt-LT" dirty="0"/>
              <a:t>veikėjas, kurio vardu </a:t>
            </a:r>
            <a:r>
              <a:rPr lang="lt-LT" dirty="0" smtClean="0"/>
              <a:t>kalbama?</a:t>
            </a:r>
          </a:p>
          <a:p>
            <a:endParaRPr lang="lt-LT" dirty="0"/>
          </a:p>
          <a:p>
            <a:r>
              <a:rPr lang="lt-LT" dirty="0" smtClean="0"/>
              <a:t>Lyrinis subjektas</a:t>
            </a:r>
          </a:p>
          <a:p>
            <a:r>
              <a:rPr lang="lt-LT" dirty="0" smtClean="0"/>
              <a:t>Lyrinis „aš“</a:t>
            </a:r>
          </a:p>
          <a:p>
            <a:r>
              <a:rPr lang="lt-LT" dirty="0" smtClean="0"/>
              <a:t>Eilėraščio žmogus</a:t>
            </a:r>
          </a:p>
          <a:p>
            <a:r>
              <a:rPr lang="lt-LT" dirty="0" smtClean="0"/>
              <a:t>Kalbantysis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77072"/>
            <a:ext cx="24193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2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Soneto žanras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1) Eilėraštis, atsiradęs Renesanso epochoje.</a:t>
            </a:r>
          </a:p>
          <a:p>
            <a:r>
              <a:rPr lang="lt-LT" dirty="0" smtClean="0"/>
              <a:t>2) Išreiškia ne tik jausmus, bet ir apmąstymus.</a:t>
            </a:r>
          </a:p>
          <a:p>
            <a:r>
              <a:rPr lang="lt-LT" dirty="0" smtClean="0"/>
              <a:t>3) Sugretinamos / supriešinamos</a:t>
            </a:r>
          </a:p>
          <a:p>
            <a:pPr lvl="1"/>
            <a:r>
              <a:rPr lang="lt-LT" dirty="0" smtClean="0"/>
              <a:t> skirtingos temos, </a:t>
            </a:r>
          </a:p>
          <a:p>
            <a:pPr lvl="1"/>
            <a:r>
              <a:rPr lang="lt-LT" dirty="0" smtClean="0"/>
              <a:t>jausmai </a:t>
            </a:r>
          </a:p>
          <a:p>
            <a:pPr lvl="1"/>
            <a:r>
              <a:rPr lang="lt-LT" dirty="0" smtClean="0"/>
              <a:t>ar dvasinės būsenos.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017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Tradicinio soneto struktūra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Posmeliai 4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Du ketureiliai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Du </a:t>
            </a:r>
            <a:r>
              <a:rPr lang="lt-LT" dirty="0" err="1" smtClean="0"/>
              <a:t>trieliai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/>
              <a:t>Rimuojama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err="1" smtClean="0"/>
              <a:t>abba</a:t>
            </a:r>
            <a:endParaRPr lang="lt-LT" dirty="0" smtClean="0"/>
          </a:p>
          <a:p>
            <a:r>
              <a:rPr lang="lt-LT" dirty="0" err="1" smtClean="0"/>
              <a:t>abba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err="1" smtClean="0"/>
              <a:t>cdc</a:t>
            </a:r>
            <a:endParaRPr lang="lt-LT" dirty="0" smtClean="0"/>
          </a:p>
          <a:p>
            <a:r>
              <a:rPr lang="lt-LT" dirty="0" err="1" smtClean="0"/>
              <a:t>dcd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6061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Minties tėkmės sonete – kaip temų priešprieša </a:t>
            </a:r>
            <a:r>
              <a:rPr lang="lt-LT" dirty="0" smtClean="0">
                <a:solidFill>
                  <a:srgbClr val="FF0000"/>
                </a:solidFill>
              </a:rPr>
              <a:t>tarp 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Ketureiliuose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Aprašomas koks nors dalykas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Tezė</a:t>
            </a:r>
          </a:p>
          <a:p>
            <a:r>
              <a:rPr lang="lt-LT" dirty="0" smtClean="0"/>
              <a:t>Jos vystymas</a:t>
            </a:r>
          </a:p>
          <a:p>
            <a:endParaRPr lang="lt-LT" dirty="0"/>
          </a:p>
          <a:p>
            <a:r>
              <a:rPr lang="lt-LT" dirty="0" smtClean="0"/>
              <a:t>Užuomazga</a:t>
            </a:r>
          </a:p>
          <a:p>
            <a:r>
              <a:rPr lang="lt-LT" dirty="0" smtClean="0"/>
              <a:t>Temos vystymas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Trieiliuose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t-LT" dirty="0" smtClean="0"/>
              <a:t>Aprašyto dalyko apmąstymas, apibendrinimas</a:t>
            </a:r>
          </a:p>
          <a:p>
            <a:endParaRPr lang="lt-LT" dirty="0"/>
          </a:p>
          <a:p>
            <a:r>
              <a:rPr lang="lt-LT" dirty="0" smtClean="0"/>
              <a:t>Antitezė</a:t>
            </a:r>
          </a:p>
          <a:p>
            <a:r>
              <a:rPr lang="lt-LT" dirty="0" smtClean="0"/>
              <a:t>Sintezė</a:t>
            </a:r>
          </a:p>
          <a:p>
            <a:endParaRPr lang="lt-LT" dirty="0"/>
          </a:p>
          <a:p>
            <a:r>
              <a:rPr lang="lt-LT" dirty="0" smtClean="0"/>
              <a:t>Kulminacija</a:t>
            </a:r>
          </a:p>
          <a:p>
            <a:r>
              <a:rPr lang="lt-LT" dirty="0" smtClean="0"/>
              <a:t>Atomazga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8967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Vytauto Mačernio sonetai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Karo metais rašė, bet nebaigė „Metų sonetus“:</a:t>
            </a:r>
          </a:p>
          <a:p>
            <a:r>
              <a:rPr lang="lt-LT" dirty="0" smtClean="0"/>
              <a:t>„Rudens sonetai“, </a:t>
            </a:r>
          </a:p>
          <a:p>
            <a:r>
              <a:rPr lang="lt-LT" dirty="0" smtClean="0"/>
              <a:t>„Žiemos sonetai“,</a:t>
            </a:r>
          </a:p>
          <a:p>
            <a:r>
              <a:rPr lang="lt-LT" dirty="0" smtClean="0"/>
              <a:t>„Pavasario sonetai“,</a:t>
            </a:r>
          </a:p>
          <a:p>
            <a:r>
              <a:rPr lang="lt-LT" dirty="0" smtClean="0"/>
              <a:t>„Vasaros sonetai“.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7" r="8897" b="5786"/>
          <a:stretch/>
        </p:blipFill>
        <p:spPr bwMode="auto">
          <a:xfrm>
            <a:off x="5710554" y="2276872"/>
            <a:ext cx="2836546" cy="40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89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Grupėmis </a:t>
            </a:r>
            <a:r>
              <a:rPr lang="lt-LT" dirty="0"/>
              <a:t>po 6 </a:t>
            </a:r>
            <a:r>
              <a:rPr lang="lt-LT" dirty="0" smtClean="0"/>
              <a:t>atlikdami užduotis</a:t>
            </a:r>
            <a:r>
              <a:rPr lang="lt-LT" dirty="0"/>
              <a:t>, mokysimės suprasti Vytauto Mačernio sonetų filosofinės minties tėkmę ir aiškinsimės lyrikos termino lyrinis subjektas sinonimikos galimybes</a:t>
            </a:r>
            <a:r>
              <a:rPr lang="lt-LT" dirty="0" smtClean="0"/>
              <a:t>.</a:t>
            </a:r>
          </a:p>
          <a:p>
            <a:r>
              <a:rPr lang="lt-LT" dirty="0" smtClean="0"/>
              <a:t>Žr. vadovėlis p. 95-99</a:t>
            </a:r>
          </a:p>
          <a:p>
            <a:endParaRPr lang="lt-LT" dirty="0"/>
          </a:p>
          <a:p>
            <a:r>
              <a:rPr lang="lt-LT" dirty="0" smtClean="0"/>
              <a:t>1) </a:t>
            </a:r>
            <a:r>
              <a:rPr lang="lt-LT" dirty="0"/>
              <a:t>Tuščiose vietose surašykite visus 4 lyrinio subjekto sinonimus.</a:t>
            </a:r>
          </a:p>
          <a:p>
            <a:r>
              <a:rPr lang="lt-LT" dirty="0" smtClean="0"/>
              <a:t>2) Nustatykite, kokiame </a:t>
            </a:r>
            <a:r>
              <a:rPr lang="lt-LT" dirty="0"/>
              <a:t>sonete </a:t>
            </a:r>
            <a:r>
              <a:rPr lang="lt-LT" dirty="0" smtClean="0"/>
              <a:t>nuskamba tokia mintis (parašykite soneto numerį ir iš kokio metų </a:t>
            </a:r>
            <a:r>
              <a:rPr lang="lt-LT" smtClean="0"/>
              <a:t>laiko paimtas</a:t>
            </a:r>
            <a:r>
              <a:rPr lang="lt-LT" dirty="0" smtClean="0"/>
              <a:t>)?</a:t>
            </a:r>
          </a:p>
          <a:p>
            <a:r>
              <a:rPr lang="lt-LT" dirty="0" smtClean="0"/>
              <a:t>3) Suformuluokite 4 filosofinius klausimus, kuriuos kelia Mačernio poezijos žmogus.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608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lt-LT" dirty="0" smtClean="0"/>
              <a:t>.......... sonetas Nr. ...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073910"/>
              </p:ext>
            </p:extLst>
          </p:nvPr>
        </p:nvGraphicFramePr>
        <p:xfrm>
          <a:off x="1260475" y="1600200"/>
          <a:ext cx="7426326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3163"/>
                <a:gridCol w="3713163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Užuomazga </a:t>
                      </a:r>
                      <a:endParaRPr lang="lt-LT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 pabunda vidurnaktį nuo tylos.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Temos vystymas</a:t>
                      </a:r>
                      <a:endParaRPr lang="lt-LT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   nebežino, kas su juo darosi.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Kulminacija</a:t>
                      </a:r>
                      <a:endParaRPr lang="lt-LT" dirty="0"/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            sunku suvokti, kodėl gyvenimas baigiasi mirtimi, atsakymo niekas neduoda.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Atomazga</a:t>
                      </a:r>
                      <a:endParaRPr lang="lt-LT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_______________ kyla svarbiausias klausimas, kas aš toks esu šiame pasaulyje, kokia mano gyvenimo prasmė?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tačiakampis 4"/>
          <p:cNvSpPr/>
          <p:nvPr/>
        </p:nvSpPr>
        <p:spPr>
          <a:xfrm>
            <a:off x="4932040" y="1556792"/>
            <a:ext cx="1368708" cy="369332"/>
          </a:xfrm>
          <a:prstGeom prst="rect">
            <a:avLst/>
          </a:prstGeom>
          <a:solidFill>
            <a:srgbClr val="FFCC00"/>
          </a:solidFill>
        </p:spPr>
        <p:txBody>
          <a:bodyPr wrap="none">
            <a:spAutoFit/>
          </a:bodyPr>
          <a:lstStyle/>
          <a:p>
            <a:r>
              <a:rPr lang="lt-LT" dirty="0"/>
              <a:t>Lyrinis „aš“ 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5004048" y="2492896"/>
            <a:ext cx="1364476" cy="369332"/>
          </a:xfrm>
          <a:prstGeom prst="rect">
            <a:avLst/>
          </a:prstGeom>
          <a:solidFill>
            <a:srgbClr val="FF9933"/>
          </a:solidFill>
        </p:spPr>
        <p:txBody>
          <a:bodyPr wrap="none">
            <a:spAutoFit/>
          </a:bodyPr>
          <a:lstStyle/>
          <a:p>
            <a:r>
              <a:rPr lang="lt-LT" dirty="0"/>
              <a:t>Kalbantysis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5004048" y="3416300"/>
            <a:ext cx="2088232" cy="369332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r>
              <a:rPr lang="lt-LT" dirty="0"/>
              <a:t>Lyriniam subjektui 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5003378" y="4581128"/>
            <a:ext cx="1992853" cy="369332"/>
          </a:xfrm>
          <a:prstGeom prst="rect">
            <a:avLst/>
          </a:prstGeom>
          <a:solidFill>
            <a:srgbClr val="FF3300"/>
          </a:solidFill>
        </p:spPr>
        <p:txBody>
          <a:bodyPr wrap="none">
            <a:spAutoFit/>
          </a:bodyPr>
          <a:lstStyle/>
          <a:p>
            <a:r>
              <a:rPr lang="lt-LT" dirty="0"/>
              <a:t>Eilėraščio žmogui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215" y="383976"/>
            <a:ext cx="74263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87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lt-LT" dirty="0" smtClean="0"/>
              <a:t>......  sonetas Nr. ...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670064"/>
              </p:ext>
            </p:extLst>
          </p:nvPr>
        </p:nvGraphicFramePr>
        <p:xfrm>
          <a:off x="1260475" y="1600200"/>
          <a:ext cx="7426326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3163"/>
                <a:gridCol w="3713163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Užuomazga </a:t>
                      </a:r>
                      <a:endParaRPr lang="lt-LT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____________               mėgaujasi</a:t>
                      </a:r>
                    </a:p>
                    <a:p>
                      <a:endParaRPr lang="lt-LT" baseline="0" dirty="0" smtClean="0"/>
                    </a:p>
                    <a:p>
                      <a:r>
                        <a:rPr lang="lt-LT" baseline="0" dirty="0" smtClean="0"/>
                        <a:t> gyvenimu ir kenčia nuo jo.</a:t>
                      </a:r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Temos vystymas</a:t>
                      </a:r>
                      <a:endParaRPr lang="lt-LT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Kunigai ir filosofai vis tiek negali atsakyti ________________</a:t>
                      </a:r>
                      <a:r>
                        <a:rPr lang="lt-LT" baseline="0" dirty="0" smtClean="0"/>
                        <a:t>, </a:t>
                      </a:r>
                    </a:p>
                    <a:p>
                      <a:endParaRPr lang="lt-LT" baseline="0" dirty="0" smtClean="0"/>
                    </a:p>
                    <a:p>
                      <a:r>
                        <a:rPr lang="lt-LT" baseline="0" dirty="0" smtClean="0"/>
                        <a:t>kodėl egzistuoja žmogus ir pasaulis?</a:t>
                      </a:r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Kulminacija</a:t>
                      </a:r>
                      <a:endParaRPr lang="lt-LT" dirty="0"/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    ir toliau</a:t>
                      </a:r>
                      <a:r>
                        <a:rPr lang="lt-LT" baseline="0" dirty="0" smtClean="0"/>
                        <a:t> ieško atsakymų į egzistencinius klausimus</a:t>
                      </a:r>
                      <a:r>
                        <a:rPr lang="lt-LT" dirty="0" smtClean="0"/>
                        <a:t>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Atomazga</a:t>
                      </a:r>
                      <a:endParaRPr lang="lt-LT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Nors kartais __________</a:t>
                      </a:r>
                      <a:r>
                        <a:rPr lang="lt-LT" baseline="0" dirty="0" smtClean="0"/>
                        <a:t> užsimiršta puotaudamas, bet ir toliau gyvena nuolat klausdamas.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09120"/>
            <a:ext cx="1457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5004048" y="1660158"/>
            <a:ext cx="2065848" cy="369332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r>
              <a:rPr lang="lt-LT" dirty="0" smtClean="0"/>
              <a:t>Lyrinis subjektas 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6317357" y="5661248"/>
            <a:ext cx="1364476" cy="369332"/>
          </a:xfrm>
          <a:prstGeom prst="rect">
            <a:avLst/>
          </a:prstGeom>
          <a:solidFill>
            <a:srgbClr val="FF9933"/>
          </a:solidFill>
        </p:spPr>
        <p:txBody>
          <a:bodyPr wrap="none">
            <a:spAutoFit/>
          </a:bodyPr>
          <a:lstStyle/>
          <a:p>
            <a:r>
              <a:rPr lang="lt-LT" dirty="0"/>
              <a:t>Kalbantysis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78252"/>
            <a:ext cx="20907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85" y="260648"/>
            <a:ext cx="74263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0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60475" y="274638"/>
            <a:ext cx="7415981" cy="1006822"/>
          </a:xfrm>
          <a:noFill/>
        </p:spPr>
        <p:txBody>
          <a:bodyPr/>
          <a:lstStyle/>
          <a:p>
            <a:r>
              <a:rPr lang="lt-LT" dirty="0" smtClean="0"/>
              <a:t>..... sonetas Nr. ..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794163"/>
              </p:ext>
            </p:extLst>
          </p:nvPr>
        </p:nvGraphicFramePr>
        <p:xfrm>
          <a:off x="1290885" y="1357660"/>
          <a:ext cx="7426326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3163"/>
                <a:gridCol w="3713163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Užuomazga </a:t>
                      </a:r>
                      <a:endParaRPr lang="lt-LT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________________ prisipažįsta, jog visą laiką buvo per daug rimtas ir gilinosi į viską, todėl jautėsi nusivylęs.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Temos vystymas</a:t>
                      </a:r>
                      <a:endParaRPr lang="lt-LT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 teigia, jog kartą buvo paniręs į gilius apmąstymus ir tai buvo nepamirštama</a:t>
                      </a:r>
                      <a:r>
                        <a:rPr lang="lt-LT" baseline="0" dirty="0" smtClean="0"/>
                        <a:t> patirtis.</a:t>
                      </a:r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Kulminacija</a:t>
                      </a:r>
                      <a:endParaRPr lang="lt-LT" dirty="0"/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Sugrįžęs į paviršutinišką gyvenimą _______________ suprato, </a:t>
                      </a:r>
                    </a:p>
                    <a:p>
                      <a:endParaRPr lang="lt-LT" dirty="0" smtClean="0"/>
                    </a:p>
                    <a:p>
                      <a:r>
                        <a:rPr lang="lt-LT" dirty="0" smtClean="0"/>
                        <a:t>jog jį vėl traukia įvairios smulkmenos, trumpalaikiai blizgučiai.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Atomazga</a:t>
                      </a:r>
                      <a:endParaRPr lang="lt-LT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 džiaugiasi galėdamas suderinti gilius apmąstymus su lengvabūdišku gyvenimu.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489" y="1281460"/>
            <a:ext cx="2120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62063"/>
            <a:ext cx="1457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16" y="5425666"/>
            <a:ext cx="14747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9318" y="4145954"/>
            <a:ext cx="2071898" cy="369332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r>
              <a:rPr lang="lt-LT" dirty="0" smtClean="0"/>
              <a:t>Eilėraščio žmogus</a:t>
            </a:r>
            <a:endParaRPr lang="lt-LT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360"/>
            <a:ext cx="74136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9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lt-LT" dirty="0" smtClean="0"/>
              <a:t>..... sonetas Nr. ...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423674"/>
              </p:ext>
            </p:extLst>
          </p:nvPr>
        </p:nvGraphicFramePr>
        <p:xfrm>
          <a:off x="1506909" y="1618261"/>
          <a:ext cx="7426326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13163"/>
                <a:gridCol w="3713163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Užuomazga </a:t>
                      </a:r>
                      <a:endParaRPr lang="lt-LT" dirty="0"/>
                    </a:p>
                  </a:txBody>
                  <a:tcP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________________ jaučiasi gyvenantis vienkartinį gyvenimą, kuriame stengiasi mėgautis visais</a:t>
                      </a:r>
                      <a:r>
                        <a:rPr lang="lt-LT" baseline="0" dirty="0" smtClean="0"/>
                        <a:t> malonumais, bet kartu išlikti ir išdidus.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Temos vystymas</a:t>
                      </a:r>
                      <a:endParaRPr lang="lt-LT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Bet gyvenimo puotoje ________________    jaučiasi esąs tik svečias.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Kulminacija</a:t>
                      </a:r>
                      <a:endParaRPr lang="lt-LT" dirty="0"/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Pasigėrėjęs gėlėmis ir nerūpestinga mylimąja, skambant šventinei muzikai, _______</a:t>
                      </a:r>
                      <a:r>
                        <a:rPr lang="lt-LT" baseline="0" dirty="0" smtClean="0"/>
                        <a:t> skubės visa tai palikti.</a:t>
                      </a:r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Atomazga</a:t>
                      </a:r>
                      <a:endParaRPr lang="lt-LT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___________ </a:t>
                      </a:r>
                      <a:r>
                        <a:rPr lang="lt-LT" baseline="0" dirty="0" smtClean="0"/>
                        <a:t>palikęs puotos svečius, išeis vienišas klajoti ieškojimų naktyje.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916" y="3356992"/>
            <a:ext cx="2120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916" y="5722913"/>
            <a:ext cx="1457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40" y="1565874"/>
            <a:ext cx="21526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04914"/>
            <a:ext cx="14747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477" y="260648"/>
            <a:ext cx="7426325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9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Kaip man sekėsi?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4" name="Paveikslėlis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92896"/>
            <a:ext cx="5832648" cy="37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Filosofiniai klausimai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Kas </a:t>
            </a:r>
            <a:r>
              <a:rPr lang="lt-LT" dirty="0"/>
              <a:t>aš toks esu šiame </a:t>
            </a:r>
            <a:r>
              <a:rPr lang="lt-LT" dirty="0" smtClean="0"/>
              <a:t>pasaulyje? </a:t>
            </a:r>
          </a:p>
          <a:p>
            <a:r>
              <a:rPr lang="lt-LT" dirty="0" smtClean="0"/>
              <a:t>Kokia </a:t>
            </a:r>
            <a:r>
              <a:rPr lang="lt-LT" dirty="0"/>
              <a:t>mano gyvenimo prasmė</a:t>
            </a:r>
            <a:r>
              <a:rPr lang="lt-LT" dirty="0" smtClean="0"/>
              <a:t>?</a:t>
            </a:r>
          </a:p>
          <a:p>
            <a:r>
              <a:rPr lang="lt-LT" dirty="0" smtClean="0"/>
              <a:t>Kodėl </a:t>
            </a:r>
            <a:r>
              <a:rPr lang="lt-LT" dirty="0"/>
              <a:t>egzistuoja žmogus ir pasaulis</a:t>
            </a:r>
            <a:r>
              <a:rPr lang="lt-LT" dirty="0" smtClean="0"/>
              <a:t>?</a:t>
            </a:r>
          </a:p>
          <a:p>
            <a:r>
              <a:rPr lang="lt-LT" dirty="0" smtClean="0"/>
              <a:t>Kodėl žmogui patinka menkaverčiai ir rimti dalykai vienu metu?</a:t>
            </a:r>
          </a:p>
          <a:p>
            <a:r>
              <a:rPr lang="lt-LT" dirty="0" smtClean="0"/>
              <a:t>Kodėl mąstantis žmogus vengia viešumos ir renkasi vienatvę?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49080"/>
            <a:ext cx="17811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5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darbams - projektas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Sukurti plakatą, lankstinuką arba skrajutę apie Mačernio gyvenimą, asmenybę ir kūrybą.</a:t>
            </a:r>
          </a:p>
          <a:p>
            <a:r>
              <a:rPr lang="lt-LT" dirty="0" smtClean="0"/>
              <a:t>Skirta Mačernio 100-osioms gimimo metinėms.</a:t>
            </a:r>
          </a:p>
          <a:p>
            <a:endParaRPr lang="lt-LT" dirty="0"/>
          </a:p>
          <a:p>
            <a:pPr algn="ctr"/>
            <a:r>
              <a:rPr lang="lt-LT" b="1" dirty="0" smtClean="0"/>
              <a:t>Plakate / Lankstinuke/ Skrajutėje turi būti:</a:t>
            </a:r>
          </a:p>
          <a:p>
            <a:r>
              <a:rPr lang="lt-LT" i="1" dirty="0" smtClean="0"/>
              <a:t>Rašytojo fotografija.</a:t>
            </a:r>
          </a:p>
          <a:p>
            <a:r>
              <a:rPr lang="lt-LT" i="1" dirty="0" smtClean="0"/>
              <a:t>Gyvenimo metai.</a:t>
            </a:r>
          </a:p>
          <a:p>
            <a:r>
              <a:rPr lang="lt-LT" i="1" dirty="0" smtClean="0"/>
              <a:t>Jums įdomiausi biografijos faktai.</a:t>
            </a:r>
          </a:p>
          <a:p>
            <a:r>
              <a:rPr lang="lt-LT" i="1" dirty="0"/>
              <a:t>Poeto gyvenimą iliustruojanti bent viena fotografija su komentaru.</a:t>
            </a:r>
          </a:p>
          <a:p>
            <a:r>
              <a:rPr lang="lt-LT" i="1" dirty="0" smtClean="0"/>
              <a:t>Rašytojo mintys apie kūrybą.</a:t>
            </a:r>
          </a:p>
          <a:p>
            <a:r>
              <a:rPr lang="lt-LT" i="1" dirty="0" smtClean="0"/>
              <a:t>Vienas poeto eilėraštis.</a:t>
            </a:r>
          </a:p>
          <a:p>
            <a:r>
              <a:rPr lang="lt-LT" i="1" dirty="0" smtClean="0"/>
              <a:t>Jūsų sukurtas eilėraštis sekant Mačerniu arba mintis, įkvėpta poeto kūrybos.</a:t>
            </a:r>
          </a:p>
          <a:p>
            <a:r>
              <a:rPr lang="lt-LT" i="1" dirty="0" smtClean="0"/>
              <a:t>Deramojo vietoje darbo autoriai ir mokykla nurodyta su herbu.</a:t>
            </a:r>
            <a:endParaRPr lang="lt-LT" i="1" dirty="0"/>
          </a:p>
        </p:txBody>
      </p:sp>
    </p:spTree>
    <p:extLst>
      <p:ext uri="{BB962C8B-B14F-4D97-AF65-F5344CB8AC3E}">
        <p14:creationId xmlns:p14="http://schemas.microsoft.com/office/powerpoint/2010/main" val="20490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默认设计模板">
  <a:themeElements>
    <a:clrScheme name="默认设计模板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2A94FE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C468B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0000F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E4AAAA"/>
        </a:accent5>
        <a:accent6>
          <a:srgbClr val="AA000B"/>
        </a:accent6>
        <a:hlink>
          <a:srgbClr val="3A0004"/>
        </a:hlink>
        <a:folHlink>
          <a:srgbClr val="D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9E0BE"/>
        </a:accent1>
        <a:accent2>
          <a:srgbClr val="D1D467"/>
        </a:accent2>
        <a:accent3>
          <a:srgbClr val="FFFFFF"/>
        </a:accent3>
        <a:accent4>
          <a:srgbClr val="000000"/>
        </a:accent4>
        <a:accent5>
          <a:srgbClr val="F2EDDB"/>
        </a:accent5>
        <a:accent6>
          <a:srgbClr val="BDC05D"/>
        </a:accent6>
        <a:hlink>
          <a:srgbClr val="3A3B11"/>
        </a:hlink>
        <a:folHlink>
          <a:srgbClr val="C4DF9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3A3B11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AD5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2A94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2D"/>
        </a:accent6>
        <a:hlink>
          <a:srgbClr val="463900"/>
        </a:hlink>
        <a:folHlink>
          <a:srgbClr val="FFE6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FCC00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E2AA"/>
        </a:accent5>
        <a:accent6>
          <a:srgbClr val="476D10"/>
        </a:accent6>
        <a:hlink>
          <a:srgbClr val="26420A"/>
        </a:hlink>
        <a:folHlink>
          <a:srgbClr val="7BD5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Gretimumas">
  <a:themeElements>
    <a:clrScheme name="Gretimumas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etimuma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environment-ppt-template-001</Template>
  <TotalTime>1149</TotalTime>
  <Words>722</Words>
  <Application>Microsoft Office PowerPoint</Application>
  <PresentationFormat>Demonstracija ekrane (4:3)</PresentationFormat>
  <Paragraphs>159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Skaidrių pavadinimai</vt:lpstr>
      </vt:variant>
      <vt:variant>
        <vt:i4>19</vt:i4>
      </vt:variant>
    </vt:vector>
  </HeadingPairs>
  <TitlesOfParts>
    <vt:vector size="22" baseType="lpstr">
      <vt:lpstr>默认设计模板</vt:lpstr>
      <vt:lpstr>默认设计模板_2</vt:lpstr>
      <vt:lpstr>Gretimumas</vt:lpstr>
      <vt:lpstr>Vytautas Mačernis </vt:lpstr>
      <vt:lpstr>Sonetų analizė: lyrinio aš raiška ir minties tėkmė</vt:lpstr>
      <vt:lpstr>UŽDAVINYS</vt:lpstr>
      <vt:lpstr>Rezultatas</vt:lpstr>
      <vt:lpstr>Eilėraštis – lyriškos rūšies žanras</vt:lpstr>
      <vt:lpstr>Lyrinis subjektas -</vt:lpstr>
      <vt:lpstr>Klausimas</vt:lpstr>
      <vt:lpstr>Soneto žanras</vt:lpstr>
      <vt:lpstr>Tradicinio soneto struktūra</vt:lpstr>
      <vt:lpstr>Minties tėkmės sonete – kaip temų priešprieša tarp </vt:lpstr>
      <vt:lpstr>Vytauto Mačernio sonetai</vt:lpstr>
      <vt:lpstr>Užduotis</vt:lpstr>
      <vt:lpstr>.......... sonetas Nr. ...</vt:lpstr>
      <vt:lpstr>......  sonetas Nr. ...</vt:lpstr>
      <vt:lpstr>..... sonetas Nr. ..</vt:lpstr>
      <vt:lpstr>..... sonetas Nr. ...</vt:lpstr>
      <vt:lpstr>Įsivertinkime</vt:lpstr>
      <vt:lpstr>Filosofiniai klausimai</vt:lpstr>
      <vt:lpstr>Namų darbams - projektas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Vytautas Mačernis</dc:title>
  <dc:creator>Vilius Jurksaitis</dc:creator>
  <cp:lastModifiedBy>Ritutė Černiauskienė</cp:lastModifiedBy>
  <cp:revision>57</cp:revision>
  <dcterms:created xsi:type="dcterms:W3CDTF">2006-08-16T00:00:00Z</dcterms:created>
  <dcterms:modified xsi:type="dcterms:W3CDTF">2021-04-12T11:14:58Z</dcterms:modified>
</cp:coreProperties>
</file>