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9D8-E6D9-41E5-BB6E-CBF80AFE23F0}" type="datetimeFigureOut">
              <a:rPr lang="lt-LT" smtClean="0"/>
              <a:t>2021.04.06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51E5A-957D-416D-8B09-A7962EA612A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94273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9D8-E6D9-41E5-BB6E-CBF80AFE23F0}" type="datetimeFigureOut">
              <a:rPr lang="lt-LT" smtClean="0"/>
              <a:t>2021.04.06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51E5A-957D-416D-8B09-A7962EA612A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18727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9D8-E6D9-41E5-BB6E-CBF80AFE23F0}" type="datetimeFigureOut">
              <a:rPr lang="lt-LT" smtClean="0"/>
              <a:t>2021.04.06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51E5A-957D-416D-8B09-A7962EA612A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00311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9D8-E6D9-41E5-BB6E-CBF80AFE23F0}" type="datetimeFigureOut">
              <a:rPr lang="lt-LT" smtClean="0"/>
              <a:t>2021.04.06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51E5A-957D-416D-8B09-A7962EA612A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8135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9D8-E6D9-41E5-BB6E-CBF80AFE23F0}" type="datetimeFigureOut">
              <a:rPr lang="lt-LT" smtClean="0"/>
              <a:t>2021.04.06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51E5A-957D-416D-8B09-A7962EA612A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12762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9D8-E6D9-41E5-BB6E-CBF80AFE23F0}" type="datetimeFigureOut">
              <a:rPr lang="lt-LT" smtClean="0"/>
              <a:t>2021.04.06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51E5A-957D-416D-8B09-A7962EA612A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81335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9D8-E6D9-41E5-BB6E-CBF80AFE23F0}" type="datetimeFigureOut">
              <a:rPr lang="lt-LT" smtClean="0"/>
              <a:t>2021.04.06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51E5A-957D-416D-8B09-A7962EA612A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1463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9D8-E6D9-41E5-BB6E-CBF80AFE23F0}" type="datetimeFigureOut">
              <a:rPr lang="lt-LT" smtClean="0"/>
              <a:t>2021.04.06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51E5A-957D-416D-8B09-A7962EA612A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71260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9D8-E6D9-41E5-BB6E-CBF80AFE23F0}" type="datetimeFigureOut">
              <a:rPr lang="lt-LT" smtClean="0"/>
              <a:t>2021.04.06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51E5A-957D-416D-8B09-A7962EA612A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10767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9D8-E6D9-41E5-BB6E-CBF80AFE23F0}" type="datetimeFigureOut">
              <a:rPr lang="lt-LT" smtClean="0"/>
              <a:t>2021.04.06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51E5A-957D-416D-8B09-A7962EA612A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17240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9D8-E6D9-41E5-BB6E-CBF80AFE23F0}" type="datetimeFigureOut">
              <a:rPr lang="lt-LT" smtClean="0"/>
              <a:t>2021.04.06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51E5A-957D-416D-8B09-A7962EA612A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40491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919D8-E6D9-41E5-BB6E-CBF80AFE23F0}" type="datetimeFigureOut">
              <a:rPr lang="lt-LT" smtClean="0"/>
              <a:t>2021.04.06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51E5A-957D-416D-8B09-A7962EA612A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8367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556376" cy="2304256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FFFF00"/>
                </a:solidFill>
              </a:rPr>
              <a:t/>
            </a:r>
            <a:br>
              <a:rPr lang="lt-LT" dirty="0" smtClean="0">
                <a:solidFill>
                  <a:srgbClr val="FFFF00"/>
                </a:solidFill>
              </a:rPr>
            </a:br>
            <a:r>
              <a:rPr lang="lt-LT" sz="4900" b="1" dirty="0" smtClean="0">
                <a:solidFill>
                  <a:srgbClr val="FFFF00"/>
                </a:solidFill>
              </a:rPr>
              <a:t>Viktorina</a:t>
            </a:r>
            <a:r>
              <a:rPr lang="lt-LT" sz="4900" b="1" dirty="0">
                <a:solidFill>
                  <a:srgbClr val="FFFF00"/>
                </a:solidFill>
              </a:rPr>
              <a:t> </a:t>
            </a:r>
            <a:r>
              <a:rPr lang="lt-LT" sz="4900" dirty="0"/>
              <a:t/>
            </a:r>
            <a:br>
              <a:rPr lang="lt-LT" sz="4900" dirty="0"/>
            </a:br>
            <a:r>
              <a:rPr lang="lt-LT" sz="4900" b="1" dirty="0">
                <a:solidFill>
                  <a:srgbClr val="00B050"/>
                </a:solidFill>
              </a:rPr>
              <a:t>ĮDOMIAUSI LIETUVIŲ KALBOS FAKTAI</a:t>
            </a:r>
            <a:r>
              <a:rPr lang="lt-LT" dirty="0">
                <a:solidFill>
                  <a:srgbClr val="00B050"/>
                </a:solidFill>
              </a:rPr>
              <a:t/>
            </a:r>
            <a:br>
              <a:rPr lang="lt-LT" dirty="0">
                <a:solidFill>
                  <a:srgbClr val="00B050"/>
                </a:solidFill>
              </a:rPr>
            </a:br>
            <a:endParaRPr lang="lt-LT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2780928"/>
            <a:ext cx="8352928" cy="4077072"/>
          </a:xfrm>
        </p:spPr>
        <p:txBody>
          <a:bodyPr>
            <a:normAutofit/>
          </a:bodyPr>
          <a:lstStyle/>
          <a:p>
            <a:r>
              <a:rPr lang="lt-LT" sz="4400" b="1" dirty="0">
                <a:solidFill>
                  <a:srgbClr val="C00000"/>
                </a:solidFill>
              </a:rPr>
              <a:t>Ne žemės derlumu gyvuoja tautos, bet... išlaikydamos </a:t>
            </a:r>
            <a:r>
              <a:rPr lang="lt-LT" sz="4400" b="1" dirty="0" smtClean="0">
                <a:solidFill>
                  <a:srgbClr val="C00000"/>
                </a:solidFill>
              </a:rPr>
              <a:t>kalbą</a:t>
            </a:r>
            <a:endParaRPr lang="lt-LT" sz="4400" dirty="0">
              <a:solidFill>
                <a:srgbClr val="C00000"/>
              </a:solidFill>
            </a:endParaRPr>
          </a:p>
          <a:p>
            <a:endParaRPr lang="lt-LT" dirty="0" smtClean="0"/>
          </a:p>
          <a:p>
            <a:r>
              <a:rPr lang="lt-LT" dirty="0" smtClean="0">
                <a:solidFill>
                  <a:schemeClr val="tx1"/>
                </a:solidFill>
              </a:rPr>
              <a:t>                              </a:t>
            </a:r>
            <a:endParaRPr lang="lt-LT" dirty="0">
              <a:solidFill>
                <a:schemeClr val="tx1"/>
              </a:solidFill>
            </a:endParaRPr>
          </a:p>
          <a:p>
            <a:r>
              <a:rPr lang="lt-LT" sz="2600" dirty="0" smtClean="0">
                <a:solidFill>
                  <a:schemeClr val="tx1"/>
                </a:solidFill>
              </a:rPr>
              <a:t>Vilniaus Vasilijaus Kačialovo gimnazija</a:t>
            </a:r>
          </a:p>
          <a:p>
            <a:r>
              <a:rPr lang="lt-LT" sz="2600" dirty="0" smtClean="0">
                <a:solidFill>
                  <a:schemeClr val="tx1"/>
                </a:solidFill>
              </a:rPr>
              <a:t>Mokyt.Regina Kraucevičiūtė</a:t>
            </a:r>
          </a:p>
          <a:p>
            <a:r>
              <a:rPr lang="lt-LT" sz="2600" dirty="0" smtClean="0">
                <a:solidFill>
                  <a:schemeClr val="tx1"/>
                </a:solidFill>
              </a:rPr>
              <a:t>2021m.</a:t>
            </a:r>
            <a:endParaRPr lang="lt-LT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89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lt1"/>
                </a:solidFill>
              </a:rPr>
              <a:t>Pasakykite </a:t>
            </a:r>
            <a:r>
              <a:rPr lang="lt-LT" b="1" dirty="0">
                <a:solidFill>
                  <a:schemeClr val="lt1"/>
                </a:solidFill>
              </a:rPr>
              <a:t>3 citatas apie </a:t>
            </a:r>
            <a:r>
              <a:rPr lang="lt-LT" b="1" dirty="0" smtClean="0">
                <a:solidFill>
                  <a:schemeClr val="lt1"/>
                </a:solidFill>
              </a:rPr>
              <a:t>lietuvių</a:t>
            </a:r>
            <a:endParaRPr lang="lt-LT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9217465"/>
              </p:ext>
            </p:extLst>
          </p:nvPr>
        </p:nvGraphicFramePr>
        <p:xfrm>
          <a:off x="179512" y="260649"/>
          <a:ext cx="8712968" cy="6408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968"/>
              </a:tblGrid>
              <a:tr h="17002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lt-LT" sz="2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Pasakykite 3 posakius/gražius</a:t>
                      </a:r>
                      <a:r>
                        <a:rPr lang="lt-LT" sz="24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žodžius</a:t>
                      </a:r>
                      <a:r>
                        <a:rPr lang="lt-LT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apie lietuvių kalbą</a:t>
                      </a:r>
                    </a:p>
                    <a:p>
                      <a:endParaRPr lang="lt-LT" sz="24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7110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Kas kada parašė ir išspausdino pirmąją</a:t>
                      </a:r>
                      <a:r>
                        <a:rPr lang="lt-LT" sz="2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lietuvišką</a:t>
                      </a:r>
                      <a:r>
                        <a:rPr lang="lt-LT" sz="2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knygą?</a:t>
                      </a:r>
                      <a:endParaRPr lang="lt-LT" sz="2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177110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Gyvos išlikusios baltų kalbos? </a:t>
                      </a:r>
                      <a:endParaRPr lang="lt-LT" sz="2400" b="1" dirty="0"/>
                    </a:p>
                  </a:txBody>
                  <a:tcPr/>
                </a:tc>
              </a:tr>
              <a:tr h="1177110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Kuri lietuvių kalba yra senesnė: rašytinė ar sakytinė? </a:t>
                      </a:r>
                      <a:endParaRPr lang="lt-LT" sz="2400" b="1" dirty="0"/>
                    </a:p>
                  </a:txBody>
                  <a:tcPr/>
                </a:tc>
              </a:tr>
              <a:tr h="1177110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Koks žodis paskelbtas metų žodžiu 2008 metais? </a:t>
                      </a:r>
                      <a:endParaRPr lang="lt-LT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10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1368607"/>
              </p:ext>
            </p:extLst>
          </p:nvPr>
        </p:nvGraphicFramePr>
        <p:xfrm>
          <a:off x="457200" y="260350"/>
          <a:ext cx="8507288" cy="6120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7288"/>
              </a:tblGrid>
              <a:tr h="1412533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Kokia lietuvių kalbai yra artimiausia gyva kalba?</a:t>
                      </a:r>
                    </a:p>
                    <a:p>
                      <a:endParaRPr lang="lt-L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059400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Ką reiškia žodis ,,kraigas“?</a:t>
                      </a:r>
                    </a:p>
                  </a:txBody>
                  <a:tcPr/>
                </a:tc>
              </a:tr>
              <a:tr h="1530245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Nemažai lietuvių moka dvi lietuvių kalbas. Kaip tai reikėtų suprasti? </a:t>
                      </a:r>
                      <a:endParaRPr lang="lt-LT" sz="2400" b="1" dirty="0"/>
                    </a:p>
                  </a:txBody>
                  <a:tcPr/>
                </a:tc>
              </a:tr>
              <a:tr h="1059400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Kiek pavardžių gali būti lietuvių šeimoje? </a:t>
                      </a:r>
                      <a:endParaRPr lang="lt-LT" sz="2400" b="1" dirty="0"/>
                    </a:p>
                  </a:txBody>
                  <a:tcPr/>
                </a:tc>
              </a:tr>
              <a:tr h="1059400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Seniausias lietuviškas žodis? </a:t>
                      </a:r>
                      <a:endParaRPr lang="lt-LT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53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928896"/>
              </p:ext>
            </p:extLst>
          </p:nvPr>
        </p:nvGraphicFramePr>
        <p:xfrm>
          <a:off x="457200" y="260350"/>
          <a:ext cx="8363272" cy="5904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63272"/>
              </a:tblGrid>
              <a:tr h="1002728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Kokių žodžių beveik nėra lietuvių kalboje? </a:t>
                      </a:r>
                      <a:endParaRPr lang="lt-LT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0027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dirty="0" smtClean="0"/>
                        <a:t>Kodėl pasaulio mokslininkai vertina lietuvių kalbą?</a:t>
                      </a:r>
                      <a:endParaRPr lang="lt-LT" sz="2400" b="1" dirty="0"/>
                    </a:p>
                  </a:txBody>
                  <a:tcPr/>
                </a:tc>
              </a:tr>
              <a:tr h="1448385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Ilgiausias lietuvių kalbos žodis? Trumpiausia daiktavardžio šaknis? </a:t>
                      </a:r>
                      <a:endParaRPr lang="lt-LT" sz="2400" b="1" dirty="0"/>
                    </a:p>
                  </a:txBody>
                  <a:tcPr/>
                </a:tc>
              </a:tr>
              <a:tr h="1448385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Vėliausiai atsiradusi balsė lietuvių kalboje? Kur ji buvo sudaryta? </a:t>
                      </a:r>
                      <a:endParaRPr lang="lt-LT" sz="2400" b="1" dirty="0"/>
                    </a:p>
                  </a:txBody>
                  <a:tcPr/>
                </a:tc>
              </a:tr>
              <a:tr h="1002728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Paaiškinkite patarlę ,,Gyvenu kaip žirnis prie kelio“</a:t>
                      </a:r>
                      <a:endParaRPr lang="lt-LT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672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8284456"/>
              </p:ext>
            </p:extLst>
          </p:nvPr>
        </p:nvGraphicFramePr>
        <p:xfrm>
          <a:off x="467544" y="260648"/>
          <a:ext cx="8229600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Kiek raidžių turi diakritinius ženklus? Galite išvardinti. </a:t>
                      </a:r>
                      <a:endParaRPr lang="lt-LT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Iš kokių kalbų pasiskolintos nosinės ir varnelės? </a:t>
                      </a:r>
                      <a:endParaRPr lang="lt-LT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Pasaulyje buvo ir yra kontrabanda... Kokia kontrabanda buvo tik Lietuvoje ir kodėl? </a:t>
                      </a:r>
                      <a:endParaRPr lang="lt-LT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Kiek reikšmių lietuvių kalboje turi veiksmažodis ,,eiti“? </a:t>
                      </a:r>
                      <a:endParaRPr lang="lt-LT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Koks žodis turi 337 sinonimus tik viena žodžio reikšme? Tas žodis turi 5 reikšmes ir iš viso būtų 379 sinonimai. Koks tai žodis? Kiekvienas grupės narys pasako po sinonimą. Žodžiai kartotis negali </a:t>
                      </a:r>
                      <a:endParaRPr lang="lt-LT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055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881925"/>
              </p:ext>
            </p:extLst>
          </p:nvPr>
        </p:nvGraphicFramePr>
        <p:xfrm>
          <a:off x="457200" y="260350"/>
          <a:ext cx="8435280" cy="6264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280"/>
              </a:tblGrid>
              <a:tr h="989210">
                <a:tc>
                  <a:txBody>
                    <a:bodyPr/>
                    <a:lstStyle/>
                    <a:p>
                      <a:r>
                        <a:rPr lang="lt-LT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Kaip vadinamas žmogus, mokantis daug kalbų?</a:t>
                      </a:r>
                    </a:p>
                  </a:txBody>
                  <a:tcPr/>
                </a:tc>
              </a:tr>
              <a:tr h="989210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Kokia dažniausiai vartojama raidė? </a:t>
                      </a:r>
                      <a:endParaRPr lang="lt-LT" sz="2400" b="1" dirty="0"/>
                    </a:p>
                  </a:txBody>
                  <a:tcPr/>
                </a:tc>
              </a:tr>
              <a:tr h="989210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Kokia raidė vartojama rečiausiai? </a:t>
                      </a:r>
                      <a:endParaRPr lang="lt-LT" sz="2400" b="1" dirty="0"/>
                    </a:p>
                  </a:txBody>
                  <a:tcPr/>
                </a:tc>
              </a:tr>
              <a:tr h="1868507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Kas sugalvojo lietuviškus savaitės pavadinimus? Anksčiau </a:t>
                      </a: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savaitės dienas vadino slaviškos kilmės žodžiais: panedėlis, utarnykas, sereda, četvergas, pėtnyčia, subata, nedėlia. </a:t>
                      </a:r>
                      <a:endParaRPr lang="lt-LT" sz="2400" b="1" dirty="0"/>
                    </a:p>
                  </a:txBody>
                  <a:tcPr/>
                </a:tc>
              </a:tr>
              <a:tr h="1428858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Kodėl amerikiečiams sunku ištarti Vilniaus vardą? </a:t>
                      </a:r>
                      <a:endParaRPr lang="lt-LT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579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6425984"/>
              </p:ext>
            </p:extLst>
          </p:nvPr>
        </p:nvGraphicFramePr>
        <p:xfrm>
          <a:off x="457200" y="333372"/>
          <a:ext cx="8435280" cy="6119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280"/>
              </a:tblGrid>
              <a:tr h="1039239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Kelios Lietuvos prezidentų pavardės baigiasi balse?</a:t>
                      </a:r>
                      <a:endParaRPr lang="lt-LT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039239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Kas yra oksimoronai? Pasakykite keletą oksimoronų. </a:t>
                      </a:r>
                      <a:endParaRPr lang="lt-LT" sz="2400" b="1" dirty="0"/>
                    </a:p>
                  </a:txBody>
                  <a:tcPr/>
                </a:tc>
              </a:tr>
              <a:tr h="1501123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 yra lietuvių kalboje atbulų žodžių? Paskykite kelias poras. Ko šie žodžai neturi?</a:t>
                      </a:r>
                      <a:endParaRPr lang="lt-LT" sz="2400" b="1" dirty="0"/>
                    </a:p>
                  </a:txBody>
                  <a:tcPr/>
                </a:tc>
              </a:tr>
              <a:tr h="1501123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Kiek šiandieninėje lietuvių kalbos  abėcėlėje turime raidžių?</a:t>
                      </a:r>
                      <a:endParaRPr lang="lt-LT" sz="2400" b="1" dirty="0"/>
                    </a:p>
                  </a:txBody>
                  <a:tcPr/>
                </a:tc>
              </a:tr>
              <a:tr h="1039239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Kas išmetė W iš lietuvių kalbos? </a:t>
                      </a:r>
                      <a:endParaRPr lang="lt-LT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054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4072508"/>
              </p:ext>
            </p:extLst>
          </p:nvPr>
        </p:nvGraphicFramePr>
        <p:xfrm>
          <a:off x="457200" y="260350"/>
          <a:ext cx="8507288" cy="5876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7288"/>
              </a:tblGrid>
              <a:tr h="1850061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Pasakykite, kur yra lietuvių kalbos salos? (kur be Lietuvos dar kalbama lietuviškai, kai aplinkui kalbama kita kalba?) </a:t>
                      </a:r>
                      <a:endParaRPr lang="lt-LT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102565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Koks žymus žmogus lietuvių kalboje sugalvojo raidę ,,ū“?</a:t>
                      </a:r>
                      <a:endParaRPr lang="lt-LT" sz="2400" b="1" dirty="0"/>
                    </a:p>
                  </a:txBody>
                  <a:tcPr/>
                </a:tc>
              </a:tr>
              <a:tr h="1156340">
                <a:tc>
                  <a:txBody>
                    <a:bodyPr/>
                    <a:lstStyle/>
                    <a:p>
                      <a:endParaRPr lang="lt-LT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Kiek lietuvių kalboje mažybinių-maloninių priesagų, su kuriomis sudaromi deminutyvai? </a:t>
                      </a:r>
                      <a:endParaRPr lang="lt-LT" sz="24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030">
                <a:tc>
                  <a:txBody>
                    <a:bodyPr/>
                    <a:lstStyle/>
                    <a:p>
                      <a:r>
                        <a:rPr lang="lt-LT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Kas yra ,,balanda“? </a:t>
                      </a:r>
                      <a:endParaRPr lang="lt-LT" sz="2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988514">
                <a:tc>
                  <a:txBody>
                    <a:bodyPr/>
                    <a:lstStyle/>
                    <a:p>
                      <a:endParaRPr lang="lt-LT" sz="2400" b="1" dirty="0" smtClean="0"/>
                    </a:p>
                    <a:p>
                      <a:r>
                        <a:rPr lang="lt-LT" sz="2400" b="1" dirty="0" smtClean="0"/>
                        <a:t>Kiek žmonių kalba lietuviškai?</a:t>
                      </a:r>
                      <a:endParaRPr lang="lt-LT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24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371</Words>
  <Application>Microsoft Office PowerPoint</Application>
  <PresentationFormat>On-screen Show (4:3)</PresentationFormat>
  <Paragraphs>79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Viktorina  ĮDOMIAUSI LIETUVIŲ KALBOS FAKTAI </vt:lpstr>
      <vt:lpstr>Pasakykite 3 citatas apie lietuvių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Viktorina  ĮDOMIAUSI LIETUVIŲ KALBOS FAKTAI</dc:title>
  <dc:creator>Direktore</dc:creator>
  <cp:lastModifiedBy>Direktore</cp:lastModifiedBy>
  <cp:revision>14</cp:revision>
  <dcterms:created xsi:type="dcterms:W3CDTF">2021-02-24T19:08:18Z</dcterms:created>
  <dcterms:modified xsi:type="dcterms:W3CDTF">2021-04-06T09:37:51Z</dcterms:modified>
</cp:coreProperties>
</file>