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111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3510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335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017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956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925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770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97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467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451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611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6EB27-A62B-4A19-9F87-805F45408B0A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FBADE-2C22-4239-81DE-6FFB5C0C92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087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Sakinio dalys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104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lt/6/67/1Sk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65" y="1615155"/>
            <a:ext cx="11243295" cy="348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94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Veiksnys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dirty="0">
                <a:solidFill>
                  <a:srgbClr val="0070C0"/>
                </a:solidFill>
              </a:rPr>
              <a:t>Veiksnys yra pagrindinė sakinio dalis, kuri atsako į klausimą </a:t>
            </a:r>
            <a:r>
              <a:rPr lang="lt-LT" sz="3600" i="1" dirty="0">
                <a:solidFill>
                  <a:srgbClr val="0070C0"/>
                </a:solidFill>
              </a:rPr>
              <a:t>kas?</a:t>
            </a:r>
            <a:r>
              <a:rPr lang="lt-LT" sz="3600" dirty="0">
                <a:solidFill>
                  <a:srgbClr val="0070C0"/>
                </a:solidFill>
              </a:rPr>
              <a:t> </a:t>
            </a:r>
            <a:endParaRPr lang="lt-LT" sz="3600" dirty="0" smtClean="0">
              <a:solidFill>
                <a:srgbClr val="0070C0"/>
              </a:solidFill>
            </a:endParaRPr>
          </a:p>
          <a:p>
            <a:r>
              <a:rPr lang="lt-LT" dirty="0" smtClean="0"/>
              <a:t>Veiksniu </a:t>
            </a:r>
            <a:r>
              <a:rPr lang="lt-LT" dirty="0"/>
              <a:t>paprastai pasakomas asmuo arba daiktas, kuris </a:t>
            </a:r>
            <a:r>
              <a:rPr lang="lt-LT" i="1" dirty="0"/>
              <a:t>ką nors veikia </a:t>
            </a:r>
            <a:r>
              <a:rPr lang="lt-LT" dirty="0"/>
              <a:t>(</a:t>
            </a:r>
            <a:r>
              <a:rPr lang="lt-LT" i="1" dirty="0"/>
              <a:t>veikė, veikdavo...</a:t>
            </a:r>
            <a:r>
              <a:rPr lang="lt-LT" dirty="0"/>
              <a:t>), </a:t>
            </a:r>
            <a:r>
              <a:rPr lang="lt-LT" i="1" dirty="0"/>
              <a:t>koks nors </a:t>
            </a:r>
            <a:r>
              <a:rPr lang="lt-LT" dirty="0"/>
              <a:t>ar</a:t>
            </a:r>
            <a:r>
              <a:rPr lang="lt-LT" i="1" dirty="0"/>
              <a:t> kas nors yra </a:t>
            </a:r>
            <a:r>
              <a:rPr lang="lt-LT" dirty="0"/>
              <a:t>(</a:t>
            </a:r>
            <a:r>
              <a:rPr lang="lt-LT" i="1" dirty="0"/>
              <a:t>buvo, būdavo...</a:t>
            </a:r>
            <a:r>
              <a:rPr lang="lt-LT" dirty="0"/>
              <a:t>).</a:t>
            </a:r>
          </a:p>
          <a:p>
            <a:r>
              <a:rPr lang="lt-LT" i="1" dirty="0"/>
              <a:t>Saulė kaitina be jokio vėjelio. </a:t>
            </a:r>
            <a:r>
              <a:rPr lang="lt-LT" dirty="0"/>
              <a:t>Kas kaitina? – </a:t>
            </a:r>
            <a:r>
              <a:rPr lang="lt-LT" i="1" dirty="0"/>
              <a:t>saulė.</a:t>
            </a:r>
            <a:endParaRPr lang="lt-LT" dirty="0"/>
          </a:p>
          <a:p>
            <a:r>
              <a:rPr lang="lt-LT" i="1" dirty="0"/>
              <a:t>Jie tuojau atplauks. </a:t>
            </a:r>
            <a:r>
              <a:rPr lang="lt-LT" dirty="0"/>
              <a:t>Kas atplauks? –</a:t>
            </a:r>
            <a:r>
              <a:rPr lang="lt-LT" i="1" dirty="0"/>
              <a:t> jie.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6547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Veiksnio reiškimo būdai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1. Raskite veiksnius.</a:t>
            </a:r>
          </a:p>
          <a:p>
            <a:r>
              <a:rPr lang="lt-LT" sz="3200" b="1" dirty="0" smtClean="0"/>
              <a:t>Daiktavardžio </a:t>
            </a:r>
            <a:r>
              <a:rPr lang="lt-LT" sz="3200" b="1" dirty="0"/>
              <a:t>vardininkas:</a:t>
            </a:r>
            <a:r>
              <a:rPr lang="lt-LT" sz="3200" dirty="0"/>
              <a:t> Diena juokiasi iš nakties darbo.</a:t>
            </a:r>
          </a:p>
          <a:p>
            <a:r>
              <a:rPr lang="lt-LT" sz="3200" b="1" dirty="0" smtClean="0"/>
              <a:t>Įvardžio </a:t>
            </a:r>
            <a:r>
              <a:rPr lang="lt-LT" sz="3200" b="1" dirty="0"/>
              <a:t>vardininkas:</a:t>
            </a:r>
            <a:r>
              <a:rPr lang="lt-LT" sz="3200" dirty="0"/>
              <a:t> Visi ilgai žiūrėjo į degantį laužą.</a:t>
            </a:r>
          </a:p>
          <a:p>
            <a:r>
              <a:rPr lang="lt-LT" sz="3200" b="1" dirty="0" smtClean="0"/>
              <a:t>Būdvardžio </a:t>
            </a:r>
            <a:r>
              <a:rPr lang="lt-LT" sz="3200" b="1" dirty="0"/>
              <a:t>vardininkas:</a:t>
            </a:r>
            <a:r>
              <a:rPr lang="lt-LT" sz="3200" dirty="0"/>
              <a:t> Aklas aklą netoli tenuves.</a:t>
            </a:r>
          </a:p>
          <a:p>
            <a:r>
              <a:rPr lang="lt-LT" sz="3200" b="1" dirty="0" smtClean="0"/>
              <a:t>Skaitvardžio </a:t>
            </a:r>
            <a:r>
              <a:rPr lang="lt-LT" sz="3200" b="1" dirty="0"/>
              <a:t>vardininkas:</a:t>
            </a:r>
            <a:r>
              <a:rPr lang="lt-LT" sz="3200" dirty="0"/>
              <a:t> Du bėga, du veja.</a:t>
            </a:r>
          </a:p>
          <a:p>
            <a:r>
              <a:rPr lang="lt-LT" sz="3200" b="1" dirty="0" smtClean="0"/>
              <a:t>Dalyvio </a:t>
            </a:r>
            <a:r>
              <a:rPr lang="lt-LT" sz="3200" b="1" dirty="0"/>
              <a:t>vardininkas:</a:t>
            </a:r>
            <a:r>
              <a:rPr lang="lt-LT" sz="3200" dirty="0"/>
              <a:t> Atėjusysis kreipėsi į mokytoją.</a:t>
            </a:r>
          </a:p>
          <a:p>
            <a:r>
              <a:rPr lang="lt-LT" sz="3200" b="1" dirty="0" smtClean="0"/>
              <a:t>Veiksmažodžio </a:t>
            </a:r>
            <a:r>
              <a:rPr lang="lt-LT" sz="3200" b="1" dirty="0"/>
              <a:t>bendratis:</a:t>
            </a:r>
            <a:r>
              <a:rPr lang="lt-LT" sz="3200" dirty="0"/>
              <a:t> Mokytis – mano pareiga.</a:t>
            </a:r>
          </a:p>
          <a:p>
            <a:r>
              <a:rPr lang="lt-LT" sz="3200" b="1" dirty="0" smtClean="0"/>
              <a:t>Padalyvis</a:t>
            </a:r>
            <a:r>
              <a:rPr lang="lt-LT" sz="3200" b="1" dirty="0"/>
              <a:t>:</a:t>
            </a:r>
            <a:r>
              <a:rPr lang="lt-LT" sz="3200" dirty="0"/>
              <a:t> Buvo girdėti dainuojant.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39504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Veiksnio reiškimo būdai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2. Raskite veiksnius.</a:t>
            </a:r>
            <a:endParaRPr lang="lt-LT" dirty="0">
              <a:solidFill>
                <a:srgbClr val="FF0000"/>
              </a:solidFill>
            </a:endParaRPr>
          </a:p>
          <a:p>
            <a:r>
              <a:rPr lang="lt-LT" dirty="0" smtClean="0"/>
              <a:t>Veiksnys </a:t>
            </a:r>
            <a:r>
              <a:rPr lang="lt-LT" dirty="0"/>
              <a:t>gali būti reiškiamas ne tik vienu savarankišku žodžiu, bet ir </a:t>
            </a:r>
            <a:r>
              <a:rPr lang="lt-LT" b="1" dirty="0"/>
              <a:t>dviejų ar kelių žodžių </a:t>
            </a:r>
            <a:r>
              <a:rPr lang="lt-LT" b="1" dirty="0" smtClean="0"/>
              <a:t>junginiu:</a:t>
            </a:r>
            <a:endParaRPr lang="lt-LT" dirty="0"/>
          </a:p>
          <a:p>
            <a:r>
              <a:rPr lang="lt-LT" sz="3200" dirty="0" smtClean="0"/>
              <a:t>Dauguma </a:t>
            </a:r>
            <a:r>
              <a:rPr lang="lt-LT" sz="3200" dirty="0"/>
              <a:t>gyventojų buvo plento darbininkai.</a:t>
            </a:r>
          </a:p>
          <a:p>
            <a:r>
              <a:rPr lang="lt-LT" sz="3200" dirty="0"/>
              <a:t>Mes visi mokomės gyventi ir dirbti.</a:t>
            </a:r>
          </a:p>
          <a:p>
            <a:r>
              <a:rPr lang="lt-LT" sz="3200" dirty="0" smtClean="0"/>
              <a:t>Buvo </a:t>
            </a:r>
            <a:r>
              <a:rPr lang="lt-LT" sz="3200" dirty="0"/>
              <a:t>matyti liepsnos kylant.</a:t>
            </a:r>
          </a:p>
          <a:p>
            <a:r>
              <a:rPr lang="lt-LT" sz="3200" dirty="0"/>
              <a:t>Vilniaus universitetas buvo įkurtas 1579 metais.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266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Tarinys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solidFill>
                  <a:srgbClr val="0070C0"/>
                </a:solidFill>
              </a:rPr>
              <a:t>Tarinys yra pagrindinė sakinio dalis, kuria </a:t>
            </a:r>
            <a:r>
              <a:rPr lang="lt-LT" sz="3200" dirty="0" smtClean="0">
                <a:solidFill>
                  <a:srgbClr val="0070C0"/>
                </a:solidFill>
              </a:rPr>
              <a:t>nusakomas </a:t>
            </a:r>
            <a:r>
              <a:rPr lang="lt-LT" sz="3200" dirty="0">
                <a:solidFill>
                  <a:srgbClr val="0070C0"/>
                </a:solidFill>
              </a:rPr>
              <a:t>tam tikras veiksmas, būsena ar ypatybė. Tarinys rodo, </a:t>
            </a:r>
            <a:r>
              <a:rPr lang="lt-LT" sz="3200" i="1" dirty="0">
                <a:solidFill>
                  <a:srgbClr val="0070C0"/>
                </a:solidFill>
              </a:rPr>
              <a:t>ką veikia </a:t>
            </a:r>
            <a:r>
              <a:rPr lang="lt-LT" sz="3200" dirty="0">
                <a:solidFill>
                  <a:srgbClr val="0070C0"/>
                </a:solidFill>
              </a:rPr>
              <a:t>(</a:t>
            </a:r>
            <a:r>
              <a:rPr lang="lt-LT" sz="3200" i="1" dirty="0">
                <a:solidFill>
                  <a:srgbClr val="0070C0"/>
                </a:solidFill>
              </a:rPr>
              <a:t>veikė, veikdavo...</a:t>
            </a:r>
            <a:r>
              <a:rPr lang="lt-LT" sz="3200" dirty="0">
                <a:solidFill>
                  <a:srgbClr val="0070C0"/>
                </a:solidFill>
              </a:rPr>
              <a:t>) veiksniu žymimas asmuo ar daiktas, </a:t>
            </a:r>
            <a:r>
              <a:rPr lang="lt-LT" sz="3200" i="1" dirty="0">
                <a:solidFill>
                  <a:srgbClr val="0070C0"/>
                </a:solidFill>
              </a:rPr>
              <a:t>koks </a:t>
            </a:r>
            <a:r>
              <a:rPr lang="lt-LT" sz="3200" dirty="0">
                <a:solidFill>
                  <a:srgbClr val="0070C0"/>
                </a:solidFill>
              </a:rPr>
              <a:t>ar</a:t>
            </a:r>
            <a:r>
              <a:rPr lang="lt-LT" sz="3200" i="1" dirty="0">
                <a:solidFill>
                  <a:srgbClr val="0070C0"/>
                </a:solidFill>
              </a:rPr>
              <a:t> kas jis yra </a:t>
            </a:r>
            <a:r>
              <a:rPr lang="lt-LT" sz="3200" dirty="0">
                <a:solidFill>
                  <a:srgbClr val="0070C0"/>
                </a:solidFill>
              </a:rPr>
              <a:t>(</a:t>
            </a:r>
            <a:r>
              <a:rPr lang="lt-LT" sz="3200" i="1" dirty="0">
                <a:solidFill>
                  <a:srgbClr val="0070C0"/>
                </a:solidFill>
              </a:rPr>
              <a:t>buvo...</a:t>
            </a:r>
            <a:r>
              <a:rPr lang="lt-LT" sz="3200" dirty="0">
                <a:solidFill>
                  <a:srgbClr val="0070C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834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Tarinio rūšys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1) Grynasis </a:t>
            </a:r>
            <a:r>
              <a:rPr lang="lt-LT" sz="3200" b="1" dirty="0">
                <a:solidFill>
                  <a:srgbClr val="0070C0"/>
                </a:solidFill>
              </a:rPr>
              <a:t>tarinys – </a:t>
            </a:r>
            <a:r>
              <a:rPr lang="lt-LT" sz="3200" dirty="0">
                <a:solidFill>
                  <a:srgbClr val="0070C0"/>
                </a:solidFill>
              </a:rPr>
              <a:t>tarinys, išreikštas veiksmažodžio vientisine forma</a:t>
            </a:r>
            <a:r>
              <a:rPr lang="lt-LT" sz="32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lt-LT" sz="3200" dirty="0" smtClean="0">
                <a:solidFill>
                  <a:srgbClr val="0070C0"/>
                </a:solidFill>
              </a:rPr>
              <a:t>Mes </a:t>
            </a:r>
            <a:r>
              <a:rPr lang="lt-LT" sz="3200" i="1" dirty="0" smtClean="0">
                <a:solidFill>
                  <a:srgbClr val="0070C0"/>
                </a:solidFill>
              </a:rPr>
              <a:t>skridome</a:t>
            </a:r>
            <a:r>
              <a:rPr lang="lt-LT" sz="3200" dirty="0" smtClean="0">
                <a:solidFill>
                  <a:srgbClr val="0070C0"/>
                </a:solidFill>
              </a:rPr>
              <a:t> per lygumas.</a:t>
            </a:r>
          </a:p>
          <a:p>
            <a:endParaRPr lang="lt-LT" sz="3200" dirty="0" smtClean="0"/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34655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Grynojo tarinio reiškimo būdai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469877"/>
            <a:ext cx="10515600" cy="5298392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solidFill>
                  <a:srgbClr val="FF0000"/>
                </a:solidFill>
              </a:rPr>
              <a:t>3. Raskite grynuosius tarinius.</a:t>
            </a:r>
          </a:p>
          <a:p>
            <a:r>
              <a:rPr lang="lt-LT" dirty="0" smtClean="0"/>
              <a:t>Dažniausiai grynasis tarinys reiškiamas:</a:t>
            </a:r>
          </a:p>
          <a:p>
            <a:r>
              <a:rPr lang="lt-LT" b="1" dirty="0" smtClean="0"/>
              <a:t>Asmenuojamosiomis formomis: </a:t>
            </a:r>
          </a:p>
          <a:p>
            <a:r>
              <a:rPr lang="lt-LT" dirty="0" smtClean="0"/>
              <a:t>Aš šiandien tau tik pasakas seku. </a:t>
            </a:r>
          </a:p>
          <a:p>
            <a:r>
              <a:rPr lang="lt-LT" dirty="0" smtClean="0"/>
              <a:t>Rytas prašvis dar negreitai. </a:t>
            </a:r>
          </a:p>
          <a:p>
            <a:r>
              <a:rPr lang="lt-LT" dirty="0" smtClean="0"/>
              <a:t>Į skaityklą eidavau kiekvieną dieną.</a:t>
            </a:r>
          </a:p>
          <a:p>
            <a:r>
              <a:rPr lang="lt-LT" dirty="0" smtClean="0"/>
              <a:t>Negirk dienos be vakaro. </a:t>
            </a:r>
          </a:p>
          <a:p>
            <a:r>
              <a:rPr lang="lt-LT" dirty="0" smtClean="0"/>
              <a:t>Visi tuo metu valgytų pietus.</a:t>
            </a:r>
          </a:p>
          <a:p>
            <a:r>
              <a:rPr lang="lt-LT" b="1" dirty="0" smtClean="0"/>
              <a:t>Dalyviu:</a:t>
            </a:r>
            <a:r>
              <a:rPr lang="lt-LT" dirty="0" smtClean="0"/>
              <a:t> Senelis ėjęs per girią ir sutikęs lokį.</a:t>
            </a:r>
          </a:p>
          <a:p>
            <a:r>
              <a:rPr lang="lt-LT" b="1" dirty="0" smtClean="0"/>
              <a:t>Bendratimi:</a:t>
            </a:r>
            <a:r>
              <a:rPr lang="lt-LT" dirty="0" smtClean="0"/>
              <a:t> Aš bėgti, jie vytis.</a:t>
            </a:r>
          </a:p>
          <a:p>
            <a:r>
              <a:rPr lang="lt-LT" b="1" dirty="0" smtClean="0"/>
              <a:t>Ištiktuku:</a:t>
            </a:r>
            <a:r>
              <a:rPr lang="lt-LT" dirty="0" smtClean="0"/>
              <a:t> Tik </a:t>
            </a:r>
            <a:r>
              <a:rPr lang="lt-LT" dirty="0" err="1" smtClean="0"/>
              <a:t>šmakšt</a:t>
            </a:r>
            <a:r>
              <a:rPr lang="lt-LT" dirty="0" smtClean="0"/>
              <a:t> į trobą katinėlis.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6373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Tarinio rūšys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52087"/>
          </a:xfrm>
        </p:spPr>
        <p:txBody>
          <a:bodyPr>
            <a:normAutofit/>
          </a:bodyPr>
          <a:lstStyle/>
          <a:p>
            <a:r>
              <a:rPr lang="lt-LT" sz="3000" b="1" dirty="0" smtClean="0">
                <a:solidFill>
                  <a:srgbClr val="0070C0"/>
                </a:solidFill>
              </a:rPr>
              <a:t>2) Suvestinis </a:t>
            </a:r>
            <a:r>
              <a:rPr lang="lt-LT" sz="3000" b="1" dirty="0">
                <a:solidFill>
                  <a:srgbClr val="0070C0"/>
                </a:solidFill>
              </a:rPr>
              <a:t>tarinys </a:t>
            </a:r>
            <a:r>
              <a:rPr lang="lt-LT" sz="3000" dirty="0">
                <a:solidFill>
                  <a:srgbClr val="0070C0"/>
                </a:solidFill>
              </a:rPr>
              <a:t>– tarinys, išreikštas veiksmažodžio vientisine forma kartu su bendratimi</a:t>
            </a:r>
            <a:r>
              <a:rPr lang="lt-LT" sz="30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lt-LT" sz="3000" dirty="0" smtClean="0">
                <a:solidFill>
                  <a:srgbClr val="0070C0"/>
                </a:solidFill>
              </a:rPr>
              <a:t>Pro medžius </a:t>
            </a:r>
            <a:r>
              <a:rPr lang="lt-LT" sz="3000" i="1" dirty="0" smtClean="0">
                <a:solidFill>
                  <a:srgbClr val="0070C0"/>
                </a:solidFill>
              </a:rPr>
              <a:t>buvo matyti</a:t>
            </a:r>
            <a:r>
              <a:rPr lang="lt-LT" sz="3000" dirty="0" smtClean="0">
                <a:solidFill>
                  <a:srgbClr val="0070C0"/>
                </a:solidFill>
              </a:rPr>
              <a:t> ežero įlanka.</a:t>
            </a:r>
          </a:p>
          <a:p>
            <a:r>
              <a:rPr lang="lt-LT" sz="3000" dirty="0" smtClean="0">
                <a:solidFill>
                  <a:srgbClr val="FF0000"/>
                </a:solidFill>
              </a:rPr>
              <a:t>4. Raskite suvestinius tarinius.</a:t>
            </a:r>
          </a:p>
          <a:p>
            <a:r>
              <a:rPr lang="lt-LT" sz="3000" dirty="0" smtClean="0"/>
              <a:t>Lietus</a:t>
            </a:r>
            <a:r>
              <a:rPr lang="lt-LT" sz="3000" dirty="0"/>
              <a:t> ėmė pilti čiurkšle.</a:t>
            </a:r>
          </a:p>
          <a:p>
            <a:r>
              <a:rPr lang="lt-LT" sz="3000" dirty="0"/>
              <a:t>Koridoriuje pradėjo mušti laikrodis.</a:t>
            </a:r>
          </a:p>
          <a:p>
            <a:r>
              <a:rPr lang="lt-LT" sz="3000" dirty="0"/>
              <a:t>Indrė baigė piešti.</a:t>
            </a:r>
          </a:p>
          <a:p>
            <a:r>
              <a:rPr lang="lt-LT" sz="3000" dirty="0" err="1"/>
              <a:t>Tvirbuto</a:t>
            </a:r>
            <a:r>
              <a:rPr lang="lt-LT" sz="3000" dirty="0"/>
              <a:t> širdis ima smarkiau plakti.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419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Tarinio rūšys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3) Sudurtinis </a:t>
            </a:r>
            <a:r>
              <a:rPr lang="lt-LT" sz="3200" b="1" dirty="0">
                <a:solidFill>
                  <a:srgbClr val="0070C0"/>
                </a:solidFill>
              </a:rPr>
              <a:t>tarinys</a:t>
            </a:r>
            <a:r>
              <a:rPr lang="lt-LT" sz="3200" dirty="0">
                <a:solidFill>
                  <a:srgbClr val="0070C0"/>
                </a:solidFill>
              </a:rPr>
              <a:t> – tarinys, išreikštas veiksmažodžio </a:t>
            </a:r>
            <a:r>
              <a:rPr lang="lt-LT" sz="3200" i="1" dirty="0">
                <a:solidFill>
                  <a:srgbClr val="0070C0"/>
                </a:solidFill>
              </a:rPr>
              <a:t>būti</a:t>
            </a:r>
            <a:r>
              <a:rPr lang="lt-LT" sz="3200" dirty="0">
                <a:solidFill>
                  <a:srgbClr val="0070C0"/>
                </a:solidFill>
              </a:rPr>
              <a:t> asmenuojamąja forma ir linksniuojamuoju žodžiu.</a:t>
            </a:r>
          </a:p>
          <a:p>
            <a:r>
              <a:rPr lang="lt-LT" sz="3200" dirty="0">
                <a:solidFill>
                  <a:srgbClr val="0070C0"/>
                </a:solidFill>
              </a:rPr>
              <a:t>Abiejų vyrų kalba </a:t>
            </a:r>
            <a:r>
              <a:rPr lang="lt-LT" sz="3200" i="1" dirty="0">
                <a:solidFill>
                  <a:srgbClr val="0070C0"/>
                </a:solidFill>
              </a:rPr>
              <a:t>buvo trumpa</a:t>
            </a:r>
            <a:r>
              <a:rPr lang="lt-LT" sz="3200" dirty="0">
                <a:solidFill>
                  <a:srgbClr val="0070C0"/>
                </a:solidFill>
              </a:rPr>
              <a:t>.</a:t>
            </a:r>
          </a:p>
          <a:p>
            <a:r>
              <a:rPr lang="lt-LT" sz="3200" dirty="0" smtClean="0">
                <a:solidFill>
                  <a:srgbClr val="0070C0"/>
                </a:solidFill>
              </a:rPr>
              <a:t>Sudurtinis </a:t>
            </a:r>
            <a:r>
              <a:rPr lang="lt-LT" sz="3200" dirty="0">
                <a:solidFill>
                  <a:srgbClr val="0070C0"/>
                </a:solidFill>
              </a:rPr>
              <a:t>tarinys susideda iš dviejų dalių: </a:t>
            </a:r>
            <a:r>
              <a:rPr lang="lt-LT" sz="3200" b="1" dirty="0">
                <a:solidFill>
                  <a:srgbClr val="0070C0"/>
                </a:solidFill>
              </a:rPr>
              <a:t>vardinės dalies</a:t>
            </a:r>
            <a:r>
              <a:rPr lang="lt-LT" sz="3200" dirty="0">
                <a:solidFill>
                  <a:srgbClr val="0070C0"/>
                </a:solidFill>
              </a:rPr>
              <a:t> ir</a:t>
            </a:r>
            <a:r>
              <a:rPr lang="lt-LT" sz="3200" b="1" dirty="0">
                <a:solidFill>
                  <a:srgbClr val="0070C0"/>
                </a:solidFill>
              </a:rPr>
              <a:t> jungties</a:t>
            </a:r>
            <a:r>
              <a:rPr lang="lt-LT" sz="3200" dirty="0">
                <a:solidFill>
                  <a:srgbClr val="0070C0"/>
                </a:solidFill>
              </a:rPr>
              <a:t>.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156547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Sudurtinis tarinys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350236"/>
            <a:ext cx="10515600" cy="5507764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>
                <a:solidFill>
                  <a:srgbClr val="FF0000"/>
                </a:solidFill>
              </a:rPr>
              <a:t>5. Raskite sudurtinius </a:t>
            </a:r>
            <a:r>
              <a:rPr lang="lt-LT" dirty="0">
                <a:solidFill>
                  <a:srgbClr val="FF0000"/>
                </a:solidFill>
              </a:rPr>
              <a:t>tarinius.</a:t>
            </a:r>
          </a:p>
          <a:p>
            <a:r>
              <a:rPr lang="lt-LT" dirty="0" smtClean="0"/>
              <a:t>Būk protingas ir nesikrimsk.</a:t>
            </a:r>
          </a:p>
          <a:p>
            <a:r>
              <a:rPr lang="lt-LT" dirty="0" smtClean="0"/>
              <a:t>Tais laikais Šiaurės ašigalis buvo visiška paslaptis.</a:t>
            </a:r>
          </a:p>
          <a:p>
            <a:r>
              <a:rPr lang="lt-LT" dirty="0" smtClean="0"/>
              <a:t>Tarptautinėse varžybose mūsų rankininkai buvo ketvirti.</a:t>
            </a:r>
          </a:p>
          <a:p>
            <a:r>
              <a:rPr lang="lt-LT" dirty="0" smtClean="0"/>
              <a:t>Sūkurys buvo čia įsisukęs.</a:t>
            </a:r>
          </a:p>
          <a:p>
            <a:r>
              <a:rPr lang="lt-LT" dirty="0"/>
              <a:t>Tie žodžiai Muko ausims buvo gražiausia muzika. </a:t>
            </a:r>
            <a:endParaRPr lang="lt-LT" dirty="0" smtClean="0"/>
          </a:p>
          <a:p>
            <a:r>
              <a:rPr lang="lt-LT" dirty="0" smtClean="0"/>
              <a:t>Gamta </a:t>
            </a:r>
            <a:r>
              <a:rPr lang="lt-LT" dirty="0"/>
              <a:t>– mūsų namai. </a:t>
            </a:r>
            <a:r>
              <a:rPr lang="lt-LT" dirty="0" smtClean="0"/>
              <a:t>Šis atradimas – tai stebuklas. Jis – geriausias klasės mokinys. </a:t>
            </a:r>
          </a:p>
          <a:p>
            <a:r>
              <a:rPr lang="lt-LT" dirty="0" smtClean="0"/>
              <a:t>Mūsų </a:t>
            </a:r>
            <a:r>
              <a:rPr lang="lt-LT" dirty="0"/>
              <a:t>krašto žemė yra derlinga. </a:t>
            </a:r>
            <a:endParaRPr lang="lt-LT" dirty="0" smtClean="0"/>
          </a:p>
          <a:p>
            <a:r>
              <a:rPr lang="lt-LT" dirty="0" smtClean="0"/>
              <a:t>Tavo </a:t>
            </a:r>
            <a:r>
              <a:rPr lang="lt-LT" dirty="0"/>
              <a:t>balsas buvo skambus. </a:t>
            </a:r>
            <a:endParaRPr lang="lt-LT" dirty="0" smtClean="0"/>
          </a:p>
          <a:p>
            <a:r>
              <a:rPr lang="lt-LT" dirty="0" smtClean="0"/>
              <a:t>Žaidimas</a:t>
            </a:r>
            <a:r>
              <a:rPr lang="lt-LT" dirty="0"/>
              <a:t> tapo </a:t>
            </a:r>
            <a:r>
              <a:rPr lang="lt-LT" dirty="0" smtClean="0"/>
              <a:t>patrauklesnis.</a:t>
            </a:r>
          </a:p>
          <a:p>
            <a:r>
              <a:rPr lang="lt-LT" dirty="0" smtClean="0"/>
              <a:t>Ten </a:t>
            </a:r>
            <a:r>
              <a:rPr lang="lt-LT" dirty="0"/>
              <a:t>papročiai buvo kitokie. </a:t>
            </a:r>
            <a:endParaRPr lang="lt-LT" dirty="0" smtClean="0"/>
          </a:p>
          <a:p>
            <a:r>
              <a:rPr lang="lt-LT" dirty="0" smtClean="0"/>
              <a:t>Keleivis</a:t>
            </a:r>
            <a:r>
              <a:rPr lang="lt-LT" dirty="0"/>
              <a:t> atrodė nusiminęs. </a:t>
            </a:r>
            <a:endParaRPr lang="lt-LT" dirty="0" smtClean="0"/>
          </a:p>
          <a:p>
            <a:r>
              <a:rPr lang="lt-LT" dirty="0" smtClean="0"/>
              <a:t>Vaidas</a:t>
            </a:r>
            <a:r>
              <a:rPr lang="lt-LT" dirty="0"/>
              <a:t> pasidarė </a:t>
            </a:r>
            <a:r>
              <a:rPr lang="lt-LT" dirty="0" smtClean="0"/>
              <a:t>nesukalbamas.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42851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4457"/>
          </a:xfrm>
        </p:spPr>
        <p:txBody>
          <a:bodyPr>
            <a:normAutofit/>
          </a:bodyPr>
          <a:lstStyle/>
          <a:p>
            <a:r>
              <a:rPr lang="lt-LT" sz="3000" b="1" dirty="0" smtClean="0">
                <a:solidFill>
                  <a:srgbClr val="0070C0"/>
                </a:solidFill>
              </a:rPr>
              <a:t>4) Mišrusis </a:t>
            </a:r>
            <a:r>
              <a:rPr lang="lt-LT" sz="3000" b="1" dirty="0">
                <a:solidFill>
                  <a:srgbClr val="0070C0"/>
                </a:solidFill>
              </a:rPr>
              <a:t>tarinys</a:t>
            </a:r>
            <a:r>
              <a:rPr lang="lt-LT" sz="3000" dirty="0">
                <a:solidFill>
                  <a:srgbClr val="0070C0"/>
                </a:solidFill>
              </a:rPr>
              <a:t> – tarinys, turintis ir suvestinio, ir sudurtinio tarinio ypatybių.</a:t>
            </a:r>
          </a:p>
          <a:p>
            <a:r>
              <a:rPr lang="lt-LT" sz="3000" dirty="0">
                <a:solidFill>
                  <a:srgbClr val="0070C0"/>
                </a:solidFill>
              </a:rPr>
              <a:t>Ruduo šiemet </a:t>
            </a:r>
            <a:r>
              <a:rPr lang="lt-LT" sz="3000" i="1" dirty="0">
                <a:solidFill>
                  <a:srgbClr val="0070C0"/>
                </a:solidFill>
              </a:rPr>
              <a:t>gali būti šiltas</a:t>
            </a:r>
            <a:r>
              <a:rPr lang="lt-LT" sz="30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lt-LT" sz="3000" dirty="0" smtClean="0">
                <a:solidFill>
                  <a:srgbClr val="FF0000"/>
                </a:solidFill>
              </a:rPr>
              <a:t>6. Raskite mišriuosius tarinius.</a:t>
            </a:r>
          </a:p>
          <a:p>
            <a:r>
              <a:rPr lang="lt-LT" sz="3000" dirty="0" smtClean="0"/>
              <a:t>Tu</a:t>
            </a:r>
            <a:r>
              <a:rPr lang="lt-LT" sz="3000" dirty="0"/>
              <a:t> turi būti atidesnis.</a:t>
            </a:r>
          </a:p>
          <a:p>
            <a:r>
              <a:rPr lang="lt-LT" sz="3000" dirty="0"/>
              <a:t>Sigitas nori būti pirmas.</a:t>
            </a:r>
          </a:p>
          <a:p>
            <a:r>
              <a:rPr lang="lt-LT" sz="3000" dirty="0"/>
              <a:t>Rimvydas ketina būti vairuotojas.</a:t>
            </a:r>
          </a:p>
          <a:p>
            <a:r>
              <a:rPr lang="lt-LT" sz="3000" dirty="0"/>
              <a:t>Visą gyvenimą norėjau būti kitoks.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01183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FF0000"/>
                </a:solidFill>
              </a:rPr>
              <a:t>7 užduotis 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Sugalvokite po 3 sakinius su</a:t>
            </a:r>
          </a:p>
          <a:p>
            <a:pPr lvl="1"/>
            <a:r>
              <a:rPr lang="lt-LT" sz="3600" dirty="0" smtClean="0"/>
              <a:t>1) grynuoju tariniu;</a:t>
            </a:r>
          </a:p>
          <a:p>
            <a:pPr lvl="1"/>
            <a:r>
              <a:rPr lang="lt-LT" sz="3600" dirty="0" smtClean="0"/>
              <a:t>2) suvestiniu tariniu;</a:t>
            </a:r>
          </a:p>
          <a:p>
            <a:pPr lvl="1"/>
            <a:r>
              <a:rPr lang="lt-LT" sz="3600" dirty="0" smtClean="0"/>
              <a:t>3) sudurtiniu tariniu;</a:t>
            </a:r>
          </a:p>
          <a:p>
            <a:pPr lvl="1"/>
            <a:r>
              <a:rPr lang="lt-LT" sz="3600" dirty="0" smtClean="0"/>
              <a:t>4) mišriuoju tariniu.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079983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FF0000"/>
                </a:solidFill>
              </a:rPr>
              <a:t>8 užduotis. Išrinkite gramatinius centrus</a:t>
            </a:r>
            <a:br>
              <a:rPr lang="lt-LT" dirty="0" smtClean="0">
                <a:solidFill>
                  <a:srgbClr val="FF0000"/>
                </a:solidFill>
              </a:rPr>
            </a:br>
            <a:r>
              <a:rPr lang="lt-LT" dirty="0" smtClean="0">
                <a:solidFill>
                  <a:srgbClr val="FF0000"/>
                </a:solidFill>
              </a:rPr>
              <a:t> (veiksnius ir tarinius). Nurodykite tarinio rūšį.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33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 smtClean="0"/>
              <a:t>	</a:t>
            </a:r>
            <a:r>
              <a:rPr lang="lt-LT" sz="3200" dirty="0" smtClean="0"/>
              <a:t>1) Vakarais </a:t>
            </a:r>
            <a:r>
              <a:rPr lang="lt-LT" sz="3200" dirty="0"/>
              <a:t>Bernardas žiūrėdavo pro langą ir svarstydavo</a:t>
            </a:r>
            <a:r>
              <a:rPr lang="lt-LT" sz="3200" dirty="0" smtClean="0"/>
              <a:t>. 2) </a:t>
            </a:r>
            <a:r>
              <a:rPr lang="lt-LT" sz="3200" dirty="0"/>
              <a:t>Kas būtų, jeigu jų gatvė </a:t>
            </a:r>
            <a:r>
              <a:rPr lang="lt-LT" sz="3200" dirty="0" smtClean="0"/>
              <a:t>sumanytų susiaurėti</a:t>
            </a:r>
            <a:r>
              <a:rPr lang="lt-LT" sz="3200" dirty="0"/>
              <a:t>? </a:t>
            </a:r>
            <a:r>
              <a:rPr lang="lt-LT" sz="3200" dirty="0" smtClean="0"/>
              <a:t>3) Jis </a:t>
            </a:r>
            <a:r>
              <a:rPr lang="lt-LT" sz="3200" dirty="0"/>
              <a:t>kasdien matydavo griaunamus namus, kertamus medžius ir platinamas gatves, </a:t>
            </a:r>
            <a:r>
              <a:rPr lang="lt-LT" sz="3200" dirty="0" smtClean="0"/>
              <a:t>bet niekada </a:t>
            </a:r>
            <a:r>
              <a:rPr lang="lt-LT" sz="3200" dirty="0"/>
              <a:t>nebuvo matęs, kad kas nors gatvėse statytų namus ar sodintų medžių ir jas siaurintų</a:t>
            </a:r>
            <a:r>
              <a:rPr lang="lt-LT" sz="3200" dirty="0" smtClean="0"/>
              <a:t>. 4) Tokie </a:t>
            </a:r>
            <a:r>
              <a:rPr lang="lt-LT" sz="3200" dirty="0"/>
              <a:t>svarstymai Bernardą linksmindavo – jis įsivaizduodavo, kad vieną rytą gatvė </a:t>
            </a:r>
            <a:r>
              <a:rPr lang="lt-LT" sz="3200" dirty="0" smtClean="0"/>
              <a:t>tampa siaura ir ja gali eiti </a:t>
            </a:r>
            <a:r>
              <a:rPr lang="lt-LT" sz="3200" dirty="0"/>
              <a:t>tik visai liesi žmonės</a:t>
            </a:r>
            <a:r>
              <a:rPr lang="lt-LT" sz="3200" dirty="0" smtClean="0"/>
              <a:t>. 5) </a:t>
            </a:r>
            <a:r>
              <a:rPr lang="lt-LT" sz="3200" dirty="0"/>
              <a:t>Storuliai iš namų išeiti nebegali, tad </a:t>
            </a:r>
            <a:r>
              <a:rPr lang="lt-LT" sz="3200" dirty="0" err="1"/>
              <a:t>plonuliai</a:t>
            </a:r>
            <a:r>
              <a:rPr lang="lt-LT" sz="3200" dirty="0"/>
              <a:t> </a:t>
            </a:r>
            <a:r>
              <a:rPr lang="lt-LT" sz="3200" dirty="0" smtClean="0"/>
              <a:t>jiems </a:t>
            </a:r>
            <a:r>
              <a:rPr lang="lt-LT" sz="3200" dirty="0"/>
              <a:t>iš parduotuvių </a:t>
            </a:r>
            <a:r>
              <a:rPr lang="lt-LT" sz="3200" dirty="0" smtClean="0"/>
              <a:t>turi atnešti maisto ir drabužių. 6) Storuliai </a:t>
            </a:r>
            <a:r>
              <a:rPr lang="lt-LT" sz="3200" dirty="0"/>
              <a:t>nuo sėdėjimo dar labiau storėja, o </a:t>
            </a:r>
            <a:r>
              <a:rPr lang="lt-LT" sz="3200" dirty="0" err="1" smtClean="0"/>
              <a:t>plonuliai</a:t>
            </a:r>
            <a:r>
              <a:rPr lang="lt-LT" sz="3200" dirty="0" smtClean="0"/>
              <a:t> nuo </a:t>
            </a:r>
            <a:r>
              <a:rPr lang="lt-LT" sz="3200" dirty="0"/>
              <a:t>lakstymo plonėja.</a:t>
            </a:r>
          </a:p>
        </p:txBody>
      </p:sp>
    </p:spTree>
    <p:extLst>
      <p:ext uri="{BB962C8B-B14F-4D97-AF65-F5344CB8AC3E}">
        <p14:creationId xmlns:p14="http://schemas.microsoft.com/office/powerpoint/2010/main" val="2275080710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148</Words>
  <Application>Microsoft Office PowerPoint</Application>
  <PresentationFormat>Plačiaekranė</PresentationFormat>
  <Paragraphs>80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„Office“ tema</vt:lpstr>
      <vt:lpstr>Sakinio dalys</vt:lpstr>
      <vt:lpstr>„PowerPoint“ pateiktis</vt:lpstr>
      <vt:lpstr>Veiksnys</vt:lpstr>
      <vt:lpstr>Veiksnio reiškimo būdai</vt:lpstr>
      <vt:lpstr>Veiksnio reiškimo būdai</vt:lpstr>
      <vt:lpstr>Tarinys </vt:lpstr>
      <vt:lpstr>Tarinio rūšys</vt:lpstr>
      <vt:lpstr>Grynojo tarinio reiškimo būdai</vt:lpstr>
      <vt:lpstr>Tarinio rūšys</vt:lpstr>
      <vt:lpstr>Tarinio rūšys</vt:lpstr>
      <vt:lpstr>Sudurtinis tarinys</vt:lpstr>
      <vt:lpstr>„PowerPoint“ pateiktis</vt:lpstr>
      <vt:lpstr>7 užduotis </vt:lpstr>
      <vt:lpstr>8 užduotis. Išrinkite gramatinius centrus  (veiksnius ir tarinius). Nurodykite tarinio rūšį.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Sakinio dalys</dc:title>
  <dc:creator>user</dc:creator>
  <cp:lastModifiedBy>user</cp:lastModifiedBy>
  <cp:revision>9</cp:revision>
  <dcterms:created xsi:type="dcterms:W3CDTF">2021-01-15T05:48:28Z</dcterms:created>
  <dcterms:modified xsi:type="dcterms:W3CDTF">2021-04-28T14:57:52Z</dcterms:modified>
</cp:coreProperties>
</file>