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1" r:id="rId4"/>
    <p:sldId id="257" r:id="rId5"/>
    <p:sldId id="262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60" r:id="rId26"/>
    <p:sldId id="282" r:id="rId2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681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857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337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3401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5059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433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751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4631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372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0861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496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510C5-2864-403C-A160-1D4115DC280B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0CA47-C535-47E2-86A0-24B01404E7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218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TTMOSz37UA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4QGiyqpxrs0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err="1" smtClean="0"/>
              <a:t>Rebeka</a:t>
            </a:r>
            <a:r>
              <a:rPr lang="lt-LT" dirty="0" smtClean="0"/>
              <a:t> </a:t>
            </a:r>
            <a:r>
              <a:rPr lang="lt-LT" dirty="0" err="1" smtClean="0"/>
              <a:t>Una</a:t>
            </a:r>
            <a:r>
              <a:rPr lang="lt-LT" dirty="0" smtClean="0"/>
              <a:t> „Atjunk“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err="1" smtClean="0"/>
              <a:t>Distopinis</a:t>
            </a:r>
            <a:r>
              <a:rPr lang="lt-LT" dirty="0" smtClean="0"/>
              <a:t> romanas</a:t>
            </a:r>
          </a:p>
          <a:p>
            <a:endParaRPr lang="lt-LT" dirty="0"/>
          </a:p>
          <a:p>
            <a:r>
              <a:rPr lang="lt-LT" dirty="0" smtClean="0"/>
              <a:t>Rita Černiauskienė, </a:t>
            </a:r>
          </a:p>
          <a:p>
            <a:r>
              <a:rPr lang="lt-LT" dirty="0" smtClean="0"/>
              <a:t>2019-11-11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434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Prisiminsime, kas tai yra </a:t>
            </a:r>
            <a:r>
              <a:rPr lang="lt-LT" dirty="0" err="1" smtClean="0"/>
              <a:t>distopinė</a:t>
            </a:r>
            <a:r>
              <a:rPr lang="lt-LT" dirty="0" smtClean="0"/>
              <a:t> literatūra.</a:t>
            </a:r>
          </a:p>
          <a:p>
            <a:r>
              <a:rPr lang="lt-LT" dirty="0" smtClean="0"/>
              <a:t>Peržiūrėję interviu su rašytoja </a:t>
            </a:r>
            <a:r>
              <a:rPr lang="lt-LT" dirty="0" err="1" smtClean="0"/>
              <a:t>Rebeka</a:t>
            </a:r>
            <a:r>
              <a:rPr lang="lt-LT" dirty="0" smtClean="0"/>
              <a:t> </a:t>
            </a:r>
            <a:r>
              <a:rPr lang="lt-LT" dirty="0" err="1" smtClean="0"/>
              <a:t>Una</a:t>
            </a:r>
            <a:r>
              <a:rPr lang="lt-LT" dirty="0" smtClean="0"/>
              <a:t>, dirbdami grupėmis atsakysime į duotus klausimus ir taip sužinosime pagrindines rašytojos deklaruojamas vertybes kūrinyje.</a:t>
            </a:r>
          </a:p>
          <a:p>
            <a:r>
              <a:rPr lang="lt-LT" dirty="0" smtClean="0"/>
              <a:t>Gebėsime įsivertinti savo atsakymus ir darbą grupėse ir pasidalinsime savo atradimais.</a:t>
            </a:r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5061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lt-LT" dirty="0" smtClean="0"/>
              <a:t> </a:t>
            </a:r>
            <a:r>
              <a:rPr lang="lt-LT" b="1" dirty="0" smtClean="0">
                <a:solidFill>
                  <a:srgbClr val="7030A0"/>
                </a:solidFill>
              </a:rPr>
              <a:t>APDOVANOTA</a:t>
            </a:r>
            <a:endParaRPr lang="lt-LT" b="1" dirty="0">
              <a:solidFill>
                <a:srgbClr val="7030A0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498"/>
            <a:ext cx="4320479" cy="683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4572000" y="1484784"/>
            <a:ext cx="47525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/>
              <a:t>„</a:t>
            </a:r>
            <a:r>
              <a:rPr lang="lt-LT" sz="3200" dirty="0" err="1"/>
              <a:t>Almos</a:t>
            </a:r>
            <a:r>
              <a:rPr lang="lt-LT" sz="3200" dirty="0"/>
              <a:t> </a:t>
            </a:r>
            <a:r>
              <a:rPr lang="lt-LT" sz="3200" dirty="0" err="1" smtClean="0"/>
              <a:t>litteros</a:t>
            </a:r>
            <a:r>
              <a:rPr lang="lt-LT" sz="3200" dirty="0" smtClean="0"/>
              <a:t>“ paauglių </a:t>
            </a:r>
            <a:r>
              <a:rPr lang="lt-LT" sz="3200" dirty="0"/>
              <a:t>literatūros konkurse </a:t>
            </a:r>
            <a:r>
              <a:rPr lang="lt-LT" sz="3200" b="1" dirty="0" smtClean="0">
                <a:solidFill>
                  <a:srgbClr val="0070C0"/>
                </a:solidFill>
              </a:rPr>
              <a:t>2-a vieta,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 smtClean="0"/>
              <a:t> „</a:t>
            </a:r>
            <a:r>
              <a:rPr lang="lt-LT" sz="3200" dirty="0"/>
              <a:t>2015 m. </a:t>
            </a:r>
            <a:r>
              <a:rPr lang="lt-LT" sz="3200" dirty="0" smtClean="0"/>
              <a:t>Metų knygos rinkimuose“ -  </a:t>
            </a:r>
            <a:r>
              <a:rPr lang="lt-LT" sz="3200" b="1" dirty="0" smtClean="0">
                <a:solidFill>
                  <a:srgbClr val="00B050"/>
                </a:solidFill>
              </a:rPr>
              <a:t>paauglių knyga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 smtClean="0"/>
              <a:t>Apdovanota </a:t>
            </a:r>
            <a:r>
              <a:rPr lang="lt-LT" sz="3200" b="1" dirty="0">
                <a:solidFill>
                  <a:schemeClr val="accent6">
                    <a:lumMod val="50000"/>
                  </a:schemeClr>
                </a:solidFill>
              </a:rPr>
              <a:t>Prano Mašioto premija</a:t>
            </a:r>
            <a:r>
              <a:rPr lang="lt-LT" sz="32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/>
              <a:t>2017 m. </a:t>
            </a:r>
            <a:r>
              <a:rPr lang="lt-LT" sz="3200" dirty="0" smtClean="0"/>
              <a:t>reikšmingiausių </a:t>
            </a:r>
            <a:r>
              <a:rPr lang="lt-LT" sz="3200" dirty="0"/>
              <a:t>knygų </a:t>
            </a:r>
            <a:r>
              <a:rPr lang="lt-LT" sz="3200" b="1" dirty="0" smtClean="0">
                <a:solidFill>
                  <a:srgbClr val="C00000"/>
                </a:solidFill>
              </a:rPr>
              <a:t>šimtuke.</a:t>
            </a:r>
            <a:endParaRPr lang="lt-LT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Prisiminkim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err="1" smtClean="0"/>
              <a:t>Distopija</a:t>
            </a:r>
            <a:r>
              <a:rPr lang="lt-LT" dirty="0" smtClean="0"/>
              <a:t> – žr. p. </a:t>
            </a:r>
            <a:r>
              <a:rPr lang="lt-LT" dirty="0" smtClean="0"/>
              <a:t>284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- tai romanas apie ateities pasaulį, kurį valdo valdžia prievarta ir stengiasi, kad visuomenė būtų kontroliuojama.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4143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Tobulas ateities pasaulis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5184576"/>
          </a:xfrm>
        </p:spPr>
        <p:txBody>
          <a:bodyPr>
            <a:normAutofit fontScale="92500" lnSpcReduction="20000"/>
          </a:bodyPr>
          <a:lstStyle/>
          <a:p>
            <a:r>
              <a:rPr lang="lt-LT" dirty="0" err="1"/>
              <a:t>Rebeka</a:t>
            </a:r>
            <a:r>
              <a:rPr lang="lt-LT" dirty="0"/>
              <a:t> </a:t>
            </a:r>
            <a:r>
              <a:rPr lang="lt-LT" dirty="0" err="1"/>
              <a:t>Una</a:t>
            </a:r>
            <a:r>
              <a:rPr lang="lt-LT" dirty="0"/>
              <a:t> vaizduoja ateities pasaulį tobulą, kur visi suvienodinti, ilgaamžiai, gali pasikeisti visus savo organus. Tai yra </a:t>
            </a:r>
            <a:r>
              <a:rPr lang="lt-LT" dirty="0" smtClean="0"/>
              <a:t>antiutopija.</a:t>
            </a:r>
          </a:p>
          <a:p>
            <a:r>
              <a:rPr lang="lt-LT" b="1" i="1" dirty="0"/>
              <a:t>Tai </a:t>
            </a:r>
            <a:r>
              <a:rPr lang="lt-LT" b="1" i="1" dirty="0" err="1"/>
              <a:t>distopijos</a:t>
            </a:r>
            <a:r>
              <a:rPr lang="lt-LT" b="1" i="1" dirty="0"/>
              <a:t> žanro knyga, vaizduojanti moderniųjų technologijų paveiktą pasaulį, paauglių santykius. </a:t>
            </a:r>
            <a:endParaRPr lang="lt-LT" b="1" i="1" dirty="0" smtClean="0"/>
          </a:p>
          <a:p>
            <a:r>
              <a:rPr lang="lt-LT" b="1" i="1" dirty="0" smtClean="0"/>
              <a:t>Veikėjai </a:t>
            </a:r>
            <a:r>
              <a:rPr lang="lt-LT" b="1" i="1" dirty="0"/>
              <a:t>gyvena daugiausia virtualiame pasaulyje, prisijungę prie vadinamosios sistemos, jų kūnai, vengiantys fizinio kontakto, aptraukti tam tikra plėve – </a:t>
            </a:r>
            <a:r>
              <a:rPr lang="lt-LT" b="1" i="1" dirty="0" err="1"/>
              <a:t>bionu</a:t>
            </a:r>
            <a:r>
              <a:rPr lang="lt-LT" b="1" i="1" dirty="0"/>
              <a:t>. </a:t>
            </a:r>
            <a:endParaRPr lang="lt-LT" b="1" i="1" dirty="0" smtClean="0"/>
          </a:p>
          <a:p>
            <a:r>
              <a:rPr lang="lt-LT" b="1" i="1" dirty="0" smtClean="0"/>
              <a:t>Pagrindiniai </a:t>
            </a:r>
            <a:r>
              <a:rPr lang="lt-LT" b="1" i="1" dirty="0"/>
              <a:t>knygos veikėjai Gryta ir Mantas yra keturiolikmečiai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4349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Pasižiūrėkime interviu </a:t>
            </a:r>
            <a:r>
              <a:rPr lang="lt-LT" dirty="0"/>
              <a:t>su rašytoja laidoje </a:t>
            </a:r>
            <a:r>
              <a:rPr lang="lt-LT" dirty="0" smtClean="0"/>
              <a:t>kalbina </a:t>
            </a:r>
            <a:r>
              <a:rPr lang="lt-LT" dirty="0"/>
              <a:t>literatūrologas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Kęstutis </a:t>
            </a:r>
            <a:r>
              <a:rPr lang="lt-LT" dirty="0"/>
              <a:t>Urba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sz="2400" dirty="0" smtClean="0"/>
              <a:t>Žiūrėdami grupelėmis atsakykime į duotus klausimus</a:t>
            </a:r>
          </a:p>
          <a:p>
            <a:r>
              <a:rPr lang="lt-LT" sz="2400" dirty="0" smtClean="0">
                <a:hlinkClick r:id="rId2"/>
              </a:rPr>
              <a:t>https://www.youtube.com/watch?v=TTMOSz37UAY</a:t>
            </a:r>
            <a:endParaRPr lang="lt-LT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23213" r="43219" b="28220"/>
          <a:stretch/>
        </p:blipFill>
        <p:spPr bwMode="auto">
          <a:xfrm>
            <a:off x="3059832" y="3316491"/>
            <a:ext cx="6071267" cy="355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09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Atsakom į klausimus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Vertinimas: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00B050"/>
                </a:solidFill>
              </a:rPr>
              <a:t>3 t. </a:t>
            </a:r>
            <a:r>
              <a:rPr lang="lt-LT" dirty="0" smtClean="0"/>
              <a:t>– Atsakyti abu klausimai, išsamus</a:t>
            </a:r>
            <a:r>
              <a:rPr lang="lt-LT" dirty="0"/>
              <a:t>, argumentuotas, pavyzdžiais pagrįstas atsakymas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FFC000"/>
                </a:solidFill>
              </a:rPr>
              <a:t>2 t. </a:t>
            </a:r>
            <a:r>
              <a:rPr lang="lt-LT" dirty="0" smtClean="0"/>
              <a:t>– Atsakyti abu klausimai, bet vieno iš jų atsakymas nepilnas, neišsamus, trūksta argumentų, pavyzdžių.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FF0000"/>
                </a:solidFill>
              </a:rPr>
              <a:t>1 t. </a:t>
            </a:r>
            <a:r>
              <a:rPr lang="lt-LT" dirty="0" smtClean="0"/>
              <a:t>– Atsakytas bent vienas klausimas, gana išsamiai, arba stengtasi atsakyti abu, bet nėra argumentų, pavyzdžių.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7030A0"/>
                </a:solidFill>
              </a:rPr>
              <a:t>0 t</a:t>
            </a:r>
            <a:r>
              <a:rPr lang="lt-LT" dirty="0" smtClean="0"/>
              <a:t>. – į klausimus neatsakyta visiškai, nėra jokių pastangų.</a:t>
            </a:r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4563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Klausimai:</a:t>
            </a:r>
            <a:br>
              <a:rPr lang="lt-LT" dirty="0" smtClean="0"/>
            </a:br>
            <a:r>
              <a:rPr lang="lt-LT" dirty="0"/>
              <a:t> </a:t>
            </a:r>
            <a:r>
              <a:rPr lang="lt-LT" dirty="0" smtClean="0"/>
              <a:t>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1. Žibutė (tiksliau, neužmirštuolė) vedėjos atlape. Kada, kokios atmintinos datos metu ją segime? Kodėl K. Urba šią datą prisimena</a:t>
            </a:r>
            <a:r>
              <a:rPr lang="lt-LT" b="1" dirty="0" smtClean="0"/>
              <a:t>?</a:t>
            </a:r>
          </a:p>
          <a:p>
            <a:r>
              <a:rPr lang="lt-LT" dirty="0"/>
              <a:t>Sausio tryliktoji. Laisvės gynėjų diena. 1991-ieji. Tai  neužmirštuolė – prisiminimo modernus simbolis</a:t>
            </a:r>
            <a:r>
              <a:rPr lang="lt-LT" dirty="0" smtClean="0"/>
              <a:t>. </a:t>
            </a:r>
          </a:p>
          <a:p>
            <a:r>
              <a:rPr lang="lt-LT" dirty="0" smtClean="0"/>
              <a:t>Nuo 2013-ųjų.</a:t>
            </a:r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6510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59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2. Kas vaizduojama knygoje „Atjunk“? praeitis / dabartis / ateitis? Kokiu sinonimu ją pavadina kritikas? Gal galite paaiškinti tą žodį. </a:t>
            </a:r>
            <a:endParaRPr lang="lt-LT" dirty="0"/>
          </a:p>
          <a:p>
            <a:r>
              <a:rPr lang="lt-LT" dirty="0" smtClean="0"/>
              <a:t>Ateitis. </a:t>
            </a:r>
          </a:p>
          <a:p>
            <a:r>
              <a:rPr lang="lt-LT" dirty="0" smtClean="0"/>
              <a:t>Vadina </a:t>
            </a:r>
            <a:r>
              <a:rPr lang="lt-LT" dirty="0"/>
              <a:t>evoliucija – tai  </a:t>
            </a:r>
            <a:r>
              <a:rPr lang="lt-LT" i="1" dirty="0"/>
              <a:t>(lot. </a:t>
            </a:r>
            <a:r>
              <a:rPr lang="lt-LT" i="1" dirty="0" err="1"/>
              <a:t>evolutio</a:t>
            </a:r>
            <a:r>
              <a:rPr lang="lt-LT" i="1" dirty="0"/>
              <a:t> – išvyniojimas, išsirutuliojimas)</a:t>
            </a:r>
            <a:r>
              <a:rPr lang="lt-LT" dirty="0"/>
              <a:t>, pasaulio, visuomenės kaitos procesas</a:t>
            </a:r>
          </a:p>
          <a:p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90"/>
          <a:stretch/>
        </p:blipFill>
        <p:spPr bwMode="auto">
          <a:xfrm>
            <a:off x="4381500" y="5687724"/>
            <a:ext cx="4762500" cy="117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01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III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3. Ar </a:t>
            </a:r>
            <a:r>
              <a:rPr lang="lt-LT" b="1" dirty="0" err="1"/>
              <a:t>Rebeka</a:t>
            </a:r>
            <a:r>
              <a:rPr lang="lt-LT" b="1" dirty="0"/>
              <a:t> </a:t>
            </a:r>
            <a:r>
              <a:rPr lang="lt-LT" b="1" dirty="0" err="1"/>
              <a:t>Una</a:t>
            </a:r>
            <a:r>
              <a:rPr lang="lt-LT" b="1" dirty="0"/>
              <a:t> tikrasis autorės vardas ir pavardė? Iš kur tai žinote? </a:t>
            </a:r>
            <a:r>
              <a:rPr lang="lt-LT" b="1" dirty="0" smtClean="0"/>
              <a:t>Po laidos susiraskite tikslesnį atsakymą vadovėlyje.</a:t>
            </a:r>
            <a:endParaRPr lang="lt-LT" dirty="0"/>
          </a:p>
          <a:p>
            <a:r>
              <a:rPr lang="lt-LT" dirty="0"/>
              <a:t>Jurga </a:t>
            </a:r>
            <a:r>
              <a:rPr lang="lt-LT" dirty="0" err="1"/>
              <a:t>Šalaševičiūtė</a:t>
            </a:r>
            <a:r>
              <a:rPr lang="lt-LT" dirty="0"/>
              <a:t> – baigė VDU anglų kalbos studijas, dirba anglų kalbos mokytoja</a:t>
            </a:r>
            <a:r>
              <a:rPr lang="lt-LT" dirty="0" smtClean="0"/>
              <a:t>.</a:t>
            </a:r>
          </a:p>
          <a:p>
            <a:r>
              <a:rPr lang="lt-LT" dirty="0" smtClean="0"/>
              <a:t>Gyvena ir dirba Kaune.</a:t>
            </a:r>
            <a:endParaRPr lang="lt-LT" dirty="0"/>
          </a:p>
          <a:p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4238625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65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IV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b="1" dirty="0"/>
              <a:t>4. Ar rašytoja specialiai rašė knygą konkursui? Kodėl? Įvardinkite dvi priežastis.</a:t>
            </a:r>
            <a:endParaRPr lang="lt-LT" dirty="0"/>
          </a:p>
          <a:p>
            <a:r>
              <a:rPr lang="lt-LT" dirty="0"/>
              <a:t>Nespecialiai. Jai jau prieš 1,5 metų buvo šovusi mintis parašyti apie žmones. Kartą vaikščiojo baseino kraštu savo mieste ir  stebėjo bendraujančius žmones, jie bendravo taip nerealiai... </a:t>
            </a:r>
          </a:p>
          <a:p>
            <a:r>
              <a:rPr lang="lt-LT" dirty="0"/>
              <a:t>Antra, stebėdama savo patirtį, brolių, sesių, draugų patirtis suprato, kad kažkas su žmonėmis vyksta truputį ne taip. Todėl norėjosi tai aprašyti, o konkursas tiesiog paspartino patį rašymo procesą.</a:t>
            </a:r>
          </a:p>
          <a:p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14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01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5. Kokias kūrinio detales primena kritikas? (apie  bendraujančius berniukus ir pagrindinės veikėjos Grytos nuostaba dėl mamos  draugų). Kokia jūsų nuomonė apie šią bendravimo situaciją, vaizduojamą knygoje?</a:t>
            </a:r>
            <a:endParaRPr lang="lt-LT" dirty="0"/>
          </a:p>
          <a:p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2" r="22537"/>
          <a:stretch/>
        </p:blipFill>
        <p:spPr bwMode="auto">
          <a:xfrm>
            <a:off x="6228183" y="4151550"/>
            <a:ext cx="2893399" cy="270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70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8937"/>
            <a:ext cx="8229600" cy="1143000"/>
          </a:xfrm>
        </p:spPr>
        <p:txBody>
          <a:bodyPr/>
          <a:lstStyle/>
          <a:p>
            <a:r>
              <a:rPr lang="lt-LT" dirty="0" smtClean="0"/>
              <a:t>VI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/>
              <a:t>6. Anot K. Urbos, knyga primena mokslinę fantastiką. Bet kritikas ją vadina </a:t>
            </a:r>
            <a:r>
              <a:rPr lang="lt-LT" b="1" dirty="0" err="1"/>
              <a:t>distopija</a:t>
            </a:r>
            <a:r>
              <a:rPr lang="lt-LT" b="1" dirty="0"/>
              <a:t>. Kuris variantas priimtinesnis </a:t>
            </a:r>
            <a:r>
              <a:rPr lang="lt-LT" b="1" dirty="0" err="1"/>
              <a:t>Rebekai</a:t>
            </a:r>
            <a:r>
              <a:rPr lang="lt-LT" b="1" dirty="0"/>
              <a:t> </a:t>
            </a:r>
            <a:r>
              <a:rPr lang="lt-LT" b="1" dirty="0" err="1"/>
              <a:t>Unai</a:t>
            </a:r>
            <a:r>
              <a:rPr lang="lt-LT" b="1" dirty="0"/>
              <a:t>? Kodėl? O kaip jums atrodo?</a:t>
            </a:r>
            <a:endParaRPr lang="lt-LT" dirty="0"/>
          </a:p>
          <a:p>
            <a:r>
              <a:rPr lang="lt-LT" b="1" dirty="0" err="1">
                <a:solidFill>
                  <a:srgbClr val="FF0000"/>
                </a:solidFill>
              </a:rPr>
              <a:t>Distopija</a:t>
            </a:r>
            <a:r>
              <a:rPr lang="lt-LT" b="1" dirty="0">
                <a:solidFill>
                  <a:srgbClr val="FF0000"/>
                </a:solidFill>
              </a:rPr>
              <a:t>. </a:t>
            </a:r>
            <a:r>
              <a:rPr lang="lt-LT" dirty="0">
                <a:solidFill>
                  <a:srgbClr val="FF0000"/>
                </a:solidFill>
              </a:rPr>
              <a:t> </a:t>
            </a:r>
            <a:endParaRPr lang="lt-LT" dirty="0" smtClean="0">
              <a:solidFill>
                <a:srgbClr val="FF0000"/>
              </a:solidFill>
            </a:endParaRPr>
          </a:p>
          <a:p>
            <a:r>
              <a:rPr lang="lt-LT" dirty="0" smtClean="0"/>
              <a:t>Čia </a:t>
            </a:r>
            <a:r>
              <a:rPr lang="lt-LT" dirty="0"/>
              <a:t>nėra išorės priešo, kas baisiausia tai siaubo knyga be siaubo elementų. </a:t>
            </a:r>
            <a:endParaRPr lang="lt-LT" dirty="0" smtClean="0"/>
          </a:p>
          <a:p>
            <a:r>
              <a:rPr lang="lt-LT" dirty="0" smtClean="0"/>
              <a:t>Nėra </a:t>
            </a:r>
            <a:r>
              <a:rPr lang="lt-LT" dirty="0"/>
              <a:t>nei kraujo, nei vampyrų. </a:t>
            </a:r>
            <a:r>
              <a:rPr lang="lt-LT" dirty="0" smtClean="0"/>
              <a:t>Baisiausia</a:t>
            </a:r>
            <a:r>
              <a:rPr lang="lt-LT" dirty="0"/>
              <a:t>, kad žmogus po truputį praranda savo pojūčius ir jausmus.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6" b="12886"/>
          <a:stretch/>
        </p:blipFill>
        <p:spPr bwMode="auto">
          <a:xfrm>
            <a:off x="6701821" y="5514109"/>
            <a:ext cx="2466975" cy="134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26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lt-LT" b="1" dirty="0"/>
              <a:t>7. Kokius prarandamus pojūčius autorė akcentuoja romane?  Pakomentuokite bent vieną iš jų.</a:t>
            </a:r>
            <a:endParaRPr lang="lt-LT" dirty="0"/>
          </a:p>
          <a:p>
            <a:r>
              <a:rPr lang="lt-LT" b="1" dirty="0">
                <a:solidFill>
                  <a:srgbClr val="FF0000"/>
                </a:solidFill>
              </a:rPr>
              <a:t>Gyvenimo pojūtis</a:t>
            </a:r>
            <a:r>
              <a:rPr lang="lt-LT" dirty="0"/>
              <a:t>, </a:t>
            </a:r>
            <a:r>
              <a:rPr lang="lt-LT" b="1" dirty="0">
                <a:solidFill>
                  <a:srgbClr val="0070C0"/>
                </a:solidFill>
              </a:rPr>
              <a:t>judėjimo pojūtis</a:t>
            </a:r>
            <a:r>
              <a:rPr lang="lt-LT" dirty="0"/>
              <a:t>,</a:t>
            </a:r>
          </a:p>
          <a:p>
            <a:r>
              <a:rPr lang="lt-LT" b="1" dirty="0">
                <a:solidFill>
                  <a:srgbClr val="00B050"/>
                </a:solidFill>
              </a:rPr>
              <a:t>„aš“ pojūtis </a:t>
            </a:r>
            <a:r>
              <a:rPr lang="lt-LT" dirty="0"/>
              <a:t>– ne taip, kaip aš save suvokiu, bet kad kiti žmonės turi savąjį aš ir jie gali būti mums įdomūs kaip asmenybės, todėl aš noriu su jais užmegzti ryšius.</a:t>
            </a:r>
          </a:p>
          <a:p>
            <a:r>
              <a:rPr lang="lt-LT" b="1" dirty="0">
                <a:solidFill>
                  <a:srgbClr val="7030A0"/>
                </a:solidFill>
              </a:rPr>
              <a:t>Minties pojūtis </a:t>
            </a:r>
            <a:r>
              <a:rPr lang="lt-LT" dirty="0"/>
              <a:t>– aš noriu perprasti kito žmogaus mintis, nunyksta </a:t>
            </a:r>
            <a:r>
              <a:rPr lang="lt-LT" dirty="0" err="1"/>
              <a:t>empatijos</a:t>
            </a:r>
            <a:r>
              <a:rPr lang="lt-LT" dirty="0"/>
              <a:t> jausmas, tada aš nenoriu už kitą aukotis ir gyvybę atiduoti</a:t>
            </a:r>
          </a:p>
          <a:p>
            <a:endParaRPr lang="lt-L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345"/>
            <a:ext cx="2649546" cy="176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89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3136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/>
              <a:t>8. Ką reiškia metaforos </a:t>
            </a:r>
            <a:r>
              <a:rPr lang="lt-LT" b="1" dirty="0" err="1"/>
              <a:t>bioninė</a:t>
            </a:r>
            <a:r>
              <a:rPr lang="lt-LT" b="1" dirty="0"/>
              <a:t> plėvė, greitintuvas? Kaip šie išradimai veikia</a:t>
            </a:r>
            <a:r>
              <a:rPr lang="lt-LT" b="1" dirty="0" smtClean="0"/>
              <a:t>? </a:t>
            </a:r>
          </a:p>
          <a:p>
            <a:endParaRPr lang="lt-LT" b="1" dirty="0" smtClean="0"/>
          </a:p>
          <a:p>
            <a:r>
              <a:rPr lang="lt-LT" b="1" dirty="0" err="1" smtClean="0"/>
              <a:t>Bioninė</a:t>
            </a:r>
            <a:r>
              <a:rPr lang="lt-LT" b="1" dirty="0" smtClean="0"/>
              <a:t>  </a:t>
            </a:r>
            <a:r>
              <a:rPr lang="lt-LT" b="1" dirty="0"/>
              <a:t>plėvė –</a:t>
            </a:r>
            <a:r>
              <a:rPr lang="lt-LT" dirty="0"/>
              <a:t> į ją įvelkami visi </a:t>
            </a:r>
            <a:r>
              <a:rPr lang="lt-LT" dirty="0" smtClean="0"/>
              <a:t>penktaklasiai. Tikslas </a:t>
            </a:r>
            <a:r>
              <a:rPr lang="lt-LT" dirty="0"/>
              <a:t>apsaugoti žmogų nuo išorės pasaulio. Ji slopina </a:t>
            </a:r>
            <a:r>
              <a:rPr lang="lt-LT" dirty="0" smtClean="0"/>
              <a:t>pojūčius</a:t>
            </a:r>
            <a:r>
              <a:rPr lang="lt-LT" dirty="0"/>
              <a:t>. </a:t>
            </a:r>
            <a:endParaRPr lang="lt-LT" b="1" dirty="0" smtClean="0"/>
          </a:p>
          <a:p>
            <a:r>
              <a:rPr lang="lt-LT" b="1" dirty="0" smtClean="0"/>
              <a:t>Greitintuvas </a:t>
            </a:r>
            <a:r>
              <a:rPr lang="lt-LT" b="1" dirty="0"/>
              <a:t>–</a:t>
            </a:r>
            <a:r>
              <a:rPr lang="lt-LT" dirty="0"/>
              <a:t> dar vienas baldas, kurį žmonės naudoja dažniau nei eidami į dušą. Kaip karuselėje atsisėda ir nuslopina poreikį judėti, </a:t>
            </a:r>
            <a:r>
              <a:rPr lang="lt-LT" dirty="0" smtClean="0"/>
              <a:t>nerimą. </a:t>
            </a:r>
            <a:r>
              <a:rPr lang="lt-LT" dirty="0"/>
              <a:t>Kaip terapinė priemonė. 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" y="34104"/>
            <a:ext cx="2257756" cy="12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0782"/>
            <a:ext cx="2267744" cy="150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31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IV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/>
              <a:t>9. Kas yra patrauklu </a:t>
            </a:r>
            <a:r>
              <a:rPr lang="lt-LT" b="1" dirty="0" err="1"/>
              <a:t>Rebekos</a:t>
            </a:r>
            <a:r>
              <a:rPr lang="lt-LT" b="1" dirty="0"/>
              <a:t> </a:t>
            </a:r>
            <a:r>
              <a:rPr lang="lt-LT" b="1" dirty="0" err="1"/>
              <a:t>Unos</a:t>
            </a:r>
            <a:r>
              <a:rPr lang="lt-LT" b="1" dirty="0"/>
              <a:t> </a:t>
            </a:r>
            <a:r>
              <a:rPr lang="lt-LT" b="1" dirty="0" smtClean="0"/>
              <a:t>apysakos </a:t>
            </a:r>
            <a:r>
              <a:rPr lang="lt-LT" b="1" dirty="0"/>
              <a:t>„Atjunk“ pasaulyje</a:t>
            </a:r>
            <a:r>
              <a:rPr lang="lt-LT" b="1" dirty="0" smtClean="0"/>
              <a:t>? Ką jūs apie tai galvojate?</a:t>
            </a:r>
          </a:p>
          <a:p>
            <a:r>
              <a:rPr lang="lt-LT" dirty="0"/>
              <a:t>Žmonės, siekdami tokios evoliucijos, tobulo žmogaus, tarsi siekė ir pozityvo. Tarkim, ką reiškia aistros. Nuklydimai. </a:t>
            </a:r>
            <a:endParaRPr lang="lt-LT" dirty="0" smtClean="0"/>
          </a:p>
          <a:p>
            <a:r>
              <a:rPr lang="lt-LT" dirty="0" smtClean="0"/>
              <a:t>Todėl </a:t>
            </a:r>
            <a:r>
              <a:rPr lang="lt-LT" dirty="0"/>
              <a:t>šioje visuomenėje nėra policininkų. Nebėra įstatymų leidėjų, nusikaltėlių. Pats žmogus  tampa sau vidiniu policininku. </a:t>
            </a:r>
            <a:endParaRPr lang="lt-LT" dirty="0" smtClean="0"/>
          </a:p>
          <a:p>
            <a:r>
              <a:rPr lang="lt-LT" dirty="0" smtClean="0"/>
              <a:t>Mokinys </a:t>
            </a:r>
            <a:r>
              <a:rPr lang="lt-LT" dirty="0"/>
              <a:t>motyvuotas, mokosi pats, nebereikia eiti į mokyklą. Juk tai privalumai.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1999"/>
          <a:stretch/>
        </p:blipFill>
        <p:spPr bwMode="auto">
          <a:xfrm>
            <a:off x="0" y="1"/>
            <a:ext cx="1621561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061" y="20961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18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10. Kokios temos nagrinėjamos romane? Iš ko tai supratote?</a:t>
            </a:r>
            <a:endParaRPr lang="lt-LT" dirty="0"/>
          </a:p>
          <a:p>
            <a:r>
              <a:rPr lang="lt-LT" dirty="0"/>
              <a:t>Knygos tema, šeimos tema, meilės tema, senų žmonių tema</a:t>
            </a:r>
          </a:p>
          <a:p>
            <a:endParaRPr lang="lt-LT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530" y="400506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III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11. Ką perskaičiusi </a:t>
            </a:r>
            <a:r>
              <a:rPr lang="lt-LT" b="1" dirty="0" err="1"/>
              <a:t>Rebekos</a:t>
            </a:r>
            <a:r>
              <a:rPr lang="lt-LT" b="1" dirty="0"/>
              <a:t> </a:t>
            </a:r>
            <a:r>
              <a:rPr lang="lt-LT" b="1" dirty="0" err="1"/>
              <a:t>Unos</a:t>
            </a:r>
            <a:r>
              <a:rPr lang="lt-LT" b="1" dirty="0"/>
              <a:t> knygą pasakė viena skaitytoja? Ar </a:t>
            </a:r>
            <a:r>
              <a:rPr lang="lt-LT" b="1" dirty="0" err="1"/>
              <a:t>Rebekai</a:t>
            </a:r>
            <a:r>
              <a:rPr lang="lt-LT" b="1" dirty="0"/>
              <a:t> </a:t>
            </a:r>
            <a:r>
              <a:rPr lang="lt-LT" b="1" dirty="0" err="1"/>
              <a:t>Unai</a:t>
            </a:r>
            <a:r>
              <a:rPr lang="lt-LT" b="1" dirty="0"/>
              <a:t> tai komplimentas ar įžeidimas? Kaip manote kodėl?</a:t>
            </a:r>
            <a:endParaRPr lang="lt-LT" dirty="0"/>
          </a:p>
          <a:p>
            <a:r>
              <a:rPr lang="lt-LT" dirty="0"/>
              <a:t>„Aš nepatikėjau, kad ją parašė lietuvių rašytoja“. Komplimentas. </a:t>
            </a:r>
          </a:p>
          <a:p>
            <a:endParaRPr lang="lt-LT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961" y="4725144"/>
            <a:ext cx="29241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 grupė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12. Ar įsidėmėjote </a:t>
            </a:r>
            <a:r>
              <a:rPr lang="lt-LT" b="1" dirty="0" err="1"/>
              <a:t>Rebekos</a:t>
            </a:r>
            <a:r>
              <a:rPr lang="lt-LT" b="1" dirty="0"/>
              <a:t> </a:t>
            </a:r>
            <a:r>
              <a:rPr lang="lt-LT" b="1" dirty="0" err="1"/>
              <a:t>Unos</a:t>
            </a:r>
            <a:r>
              <a:rPr lang="lt-LT" b="1" dirty="0"/>
              <a:t> paraginimą mums visiems</a:t>
            </a:r>
            <a:r>
              <a:rPr lang="lt-LT" b="1" dirty="0" smtClean="0"/>
              <a:t>? Ką apie tai galvojate?</a:t>
            </a:r>
            <a:endParaRPr lang="lt-LT" dirty="0"/>
          </a:p>
          <a:p>
            <a:r>
              <a:rPr lang="lt-LT" dirty="0" smtClean="0"/>
              <a:t>Bendraukime ir nesislėpkime vieni nuo kitų.</a:t>
            </a:r>
            <a:endParaRPr lang="lt-LT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455074"/>
            <a:ext cx="16002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3731597"/>
            <a:ext cx="3600400" cy="269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8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Įsivertinkime grupės atsakymą ir individualų indėlį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69160"/>
          </a:xfrm>
        </p:spPr>
        <p:txBody>
          <a:bodyPr>
            <a:normAutofit fontScale="85000" lnSpcReduction="10000"/>
          </a:bodyPr>
          <a:lstStyle/>
          <a:p>
            <a:r>
              <a:rPr lang="lt-LT" b="1" dirty="0"/>
              <a:t>Grupės atsakymo vertinimas (apsibraukite rezultatą): </a:t>
            </a:r>
            <a:endParaRPr lang="lt-LT" dirty="0"/>
          </a:p>
          <a:p>
            <a:pPr marL="0" indent="0">
              <a:buNone/>
            </a:pPr>
            <a:r>
              <a:rPr lang="lt-LT" b="1" dirty="0" smtClean="0">
                <a:solidFill>
                  <a:srgbClr val="00B050"/>
                </a:solidFill>
              </a:rPr>
              <a:t>3 </a:t>
            </a:r>
            <a:r>
              <a:rPr lang="lt-LT" b="1" dirty="0">
                <a:solidFill>
                  <a:srgbClr val="00B050"/>
                </a:solidFill>
              </a:rPr>
              <a:t>t. </a:t>
            </a:r>
            <a:r>
              <a:rPr lang="lt-LT" dirty="0"/>
              <a:t>– Atsakyti abu klausimai, išsamus, argumentuotas, pavyzdžiais pagrįstas atsakymas</a:t>
            </a:r>
          </a:p>
          <a:p>
            <a:pPr marL="0" indent="0">
              <a:buNone/>
            </a:pPr>
            <a:r>
              <a:rPr lang="lt-LT" b="1" dirty="0">
                <a:solidFill>
                  <a:srgbClr val="FFC000"/>
                </a:solidFill>
              </a:rPr>
              <a:t>2 t. </a:t>
            </a:r>
            <a:r>
              <a:rPr lang="lt-LT" dirty="0"/>
              <a:t>– Atsakyti abu klausimai, bet vieno iš jų atsakymas nepilnas, neišsamus, trūksta argumentų, pavyzdžių.</a:t>
            </a:r>
          </a:p>
          <a:p>
            <a:pPr marL="0" indent="0">
              <a:buNone/>
            </a:pPr>
            <a:r>
              <a:rPr lang="lt-LT" b="1" dirty="0">
                <a:solidFill>
                  <a:srgbClr val="FF0000"/>
                </a:solidFill>
              </a:rPr>
              <a:t>1 t. </a:t>
            </a:r>
            <a:r>
              <a:rPr lang="lt-LT" dirty="0"/>
              <a:t>– Atsakytas bent vienas klausimas, gana išsamiai, arba stengtasi atsakyti abu, bet nėra argumentų, pavyzdžių.</a:t>
            </a:r>
          </a:p>
          <a:p>
            <a:pPr marL="0" indent="0">
              <a:buNone/>
            </a:pPr>
            <a:r>
              <a:rPr lang="lt-LT" b="1" dirty="0">
                <a:solidFill>
                  <a:srgbClr val="7030A0"/>
                </a:solidFill>
              </a:rPr>
              <a:t>0 t</a:t>
            </a:r>
            <a:r>
              <a:rPr lang="lt-LT" dirty="0"/>
              <a:t>. – į klausimus neatsakyta visiškai, nėra jokių pastangų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i="1" dirty="0" smtClean="0"/>
              <a:t>procentinė </a:t>
            </a:r>
            <a:r>
              <a:rPr lang="lt-LT" i="1" dirty="0"/>
              <a:t>išraiška pagal indėlį </a:t>
            </a:r>
            <a:r>
              <a:rPr lang="lt-LT" i="1" dirty="0" smtClean="0"/>
              <a:t>individualiai (paskirstome 100 %)</a:t>
            </a:r>
            <a:endParaRPr lang="lt-LT" dirty="0"/>
          </a:p>
          <a:p>
            <a:endParaRPr lang="lt-LT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38959"/>
            <a:ext cx="2555379" cy="99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0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Išnagrinėkite Grytos charakterį pagal apibendrinimo užduotis p. 130 </a:t>
            </a:r>
          </a:p>
          <a:p>
            <a:r>
              <a:rPr lang="lt-LT" dirty="0" smtClean="0"/>
              <a:t>Nr. 3 (raštu), 4, 5, 6 žodžiu</a:t>
            </a:r>
          </a:p>
          <a:p>
            <a:r>
              <a:rPr lang="lt-LT" dirty="0" smtClean="0"/>
              <a:t>Pagal šiandienai atsakytus klausimus kalbėsimės kitą pamoką</a:t>
            </a:r>
            <a:endParaRPr lang="lt-LT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79320"/>
            <a:ext cx="2130549" cy="266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4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Refleksija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Kokių žinių įgijote per šią pamoką?</a:t>
            </a:r>
          </a:p>
          <a:p>
            <a:r>
              <a:rPr lang="lt-LT" dirty="0" smtClean="0"/>
              <a:t>Kokių idėjų išsinešite?</a:t>
            </a:r>
            <a:endParaRPr lang="lt-LT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11526"/>
            <a:ext cx="4038600" cy="330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6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Kaip jautėtės per pamoką klausydamiesi interviu ir atsakinėdami į klausimus?</a:t>
            </a:r>
            <a:endParaRPr lang="lt-LT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54" y="2079947"/>
            <a:ext cx="3353091" cy="3566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41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Ar norėtumėte perskaityti visą knygą? Kodėl?</a:t>
            </a:r>
            <a:endParaRPr lang="lt-LT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66" y="1991547"/>
            <a:ext cx="3743268" cy="374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57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Knygos pristatymas internete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88208" y="1340768"/>
            <a:ext cx="8229600" cy="4525963"/>
          </a:xfrm>
        </p:spPr>
        <p:txBody>
          <a:bodyPr/>
          <a:lstStyle/>
          <a:p>
            <a:r>
              <a:rPr lang="lt-LT" dirty="0">
                <a:hlinkClick r:id="rId2"/>
              </a:rPr>
              <a:t>https://</a:t>
            </a:r>
            <a:r>
              <a:rPr lang="lt-LT" dirty="0" smtClean="0">
                <a:hlinkClick r:id="rId2"/>
              </a:rPr>
              <a:t>www.youtube.com/watch?v=4QGiyqpxrs0</a:t>
            </a:r>
            <a:r>
              <a:rPr lang="lt-LT" dirty="0" smtClean="0"/>
              <a:t> 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" t="22817" r="36527" b="12500"/>
          <a:stretch/>
        </p:blipFill>
        <p:spPr bwMode="auto">
          <a:xfrm>
            <a:off x="1763688" y="2276872"/>
            <a:ext cx="6475589" cy="415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83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Literatūros vadovėlis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Gitana </a:t>
            </a:r>
            <a:r>
              <a:rPr lang="lt-LT" dirty="0" err="1"/>
              <a:t>Notrimaitė-Muzikevičienė,</a:t>
            </a:r>
            <a:r>
              <a:rPr lang="lt-LT" dirty="0"/>
              <a:t> Inga </a:t>
            </a:r>
            <a:r>
              <a:rPr lang="lt-LT" dirty="0" err="1"/>
              <a:t>Gresienė</a:t>
            </a:r>
            <a:r>
              <a:rPr lang="lt-LT" dirty="0"/>
              <a:t>, Saulius Žukas. Literatūra. Vadovėlis 6 klasei. Pirma dalis. </a:t>
            </a:r>
            <a:r>
              <a:rPr lang="lt-LT"/>
              <a:t>Vilnius: Baltos lankos</a:t>
            </a:r>
            <a:r>
              <a:rPr lang="lt-LT"/>
              <a:t>, </a:t>
            </a:r>
            <a:r>
              <a:rPr lang="lt-LT" smtClean="0"/>
              <a:t>2017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6170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1104</Words>
  <Application>Microsoft Office PowerPoint</Application>
  <PresentationFormat>Demonstracija ekrane (4:3)</PresentationFormat>
  <Paragraphs>100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26</vt:i4>
      </vt:variant>
    </vt:vector>
  </HeadingPairs>
  <TitlesOfParts>
    <vt:vector size="27" baseType="lpstr">
      <vt:lpstr>Office tema</vt:lpstr>
      <vt:lpstr>Rebeka Una „Atjunk“  </vt:lpstr>
      <vt:lpstr>Uždavinys</vt:lpstr>
      <vt:lpstr> APDOVANOTA</vt:lpstr>
      <vt:lpstr>Prisiminkim</vt:lpstr>
      <vt:lpstr>Tobulas ateities pasaulis</vt:lpstr>
      <vt:lpstr> Pasižiūrėkime interviu su rašytoja laidoje kalbina literatūrologas  Kęstutis Urba </vt:lpstr>
      <vt:lpstr>Atsakom į klausimus</vt:lpstr>
      <vt:lpstr>Klausimai:  I grupė</vt:lpstr>
      <vt:lpstr>II grupė</vt:lpstr>
      <vt:lpstr>III grupė</vt:lpstr>
      <vt:lpstr>IV grupė</vt:lpstr>
      <vt:lpstr>V grupė</vt:lpstr>
      <vt:lpstr>VI grupė</vt:lpstr>
      <vt:lpstr>I grupė</vt:lpstr>
      <vt:lpstr>II grupė</vt:lpstr>
      <vt:lpstr>IV grupė</vt:lpstr>
      <vt:lpstr>V grupė</vt:lpstr>
      <vt:lpstr>III grupė</vt:lpstr>
      <vt:lpstr>VI grupė</vt:lpstr>
      <vt:lpstr>Įsivertinkime grupės atsakymą ir individualų indėlį</vt:lpstr>
      <vt:lpstr>Namų darbai</vt:lpstr>
      <vt:lpstr>Refleksija</vt:lpstr>
      <vt:lpstr>PowerPoint pristatymas</vt:lpstr>
      <vt:lpstr>PowerPoint pristatymas</vt:lpstr>
      <vt:lpstr>Knygos pristatymas internete</vt:lpstr>
      <vt:lpstr>Literatūros vadovėlis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Rebeka Una „Atjunk“</dc:title>
  <dc:creator>Ritutė Černiauskienė</dc:creator>
  <cp:lastModifiedBy>Ritutė Černiauskienė</cp:lastModifiedBy>
  <cp:revision>14</cp:revision>
  <dcterms:created xsi:type="dcterms:W3CDTF">2019-11-10T13:38:45Z</dcterms:created>
  <dcterms:modified xsi:type="dcterms:W3CDTF">2021-04-12T11:07:50Z</dcterms:modified>
</cp:coreProperties>
</file>