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34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629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04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392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247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112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843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7457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184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703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4146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D60AF-33AF-40FC-B200-CBDC099A69D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30D86-1E11-4129-8BBC-BB229062692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935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Pažyminys 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>
                <a:solidFill>
                  <a:srgbClr val="0070C0"/>
                </a:solidFill>
              </a:rPr>
              <a:t>Pažyminys – </a:t>
            </a:r>
            <a:r>
              <a:rPr lang="lt-LT" dirty="0">
                <a:solidFill>
                  <a:srgbClr val="0070C0"/>
                </a:solidFill>
              </a:rPr>
              <a:t>antrininkė sakinio dalis, kuri reiškia daikto ar asmens požymį ir atsako į klausimus</a:t>
            </a:r>
            <a:r>
              <a:rPr lang="lt-LT" i="1" dirty="0">
                <a:solidFill>
                  <a:srgbClr val="0070C0"/>
                </a:solidFill>
              </a:rPr>
              <a:t> koks? kokia? </a:t>
            </a:r>
            <a:r>
              <a:rPr lang="lt-LT" i="1" dirty="0" smtClean="0">
                <a:solidFill>
                  <a:srgbClr val="0070C0"/>
                </a:solidFill>
              </a:rPr>
              <a:t>kieno</a:t>
            </a:r>
            <a:r>
              <a:rPr lang="lt-LT" i="1" dirty="0">
                <a:solidFill>
                  <a:srgbClr val="0070C0"/>
                </a:solidFill>
              </a:rPr>
              <a:t>?</a:t>
            </a:r>
            <a:endParaRPr lang="lt-LT" dirty="0">
              <a:solidFill>
                <a:srgbClr val="0070C0"/>
              </a:solidFill>
            </a:endParaRPr>
          </a:p>
          <a:p>
            <a:r>
              <a:rPr lang="lt-LT" b="1" dirty="0"/>
              <a:t>Pažymimasis žodis </a:t>
            </a:r>
            <a:r>
              <a:rPr lang="lt-LT" dirty="0"/>
              <a:t>– sakinio dalis, kurią apibūdina pažyminys.</a:t>
            </a:r>
          </a:p>
          <a:p>
            <a:r>
              <a:rPr lang="lt-LT" u="sng" dirty="0" smtClean="0"/>
              <a:t>Tas</a:t>
            </a:r>
            <a:r>
              <a:rPr lang="lt-LT" dirty="0" smtClean="0"/>
              <a:t> žmogus pasirodė </a:t>
            </a:r>
            <a:r>
              <a:rPr lang="lt-LT" u="sng" dirty="0" smtClean="0"/>
              <a:t>vėlyvą</a:t>
            </a:r>
            <a:r>
              <a:rPr lang="lt-LT" dirty="0" smtClean="0"/>
              <a:t> vakarą. </a:t>
            </a:r>
          </a:p>
          <a:p>
            <a:r>
              <a:rPr lang="lt-LT" u="sng" dirty="0" smtClean="0"/>
              <a:t>Rudens</a:t>
            </a:r>
            <a:r>
              <a:rPr lang="lt-LT" dirty="0" smtClean="0"/>
              <a:t> naktis buvo šalta.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6040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DERINAMIEJI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dirty="0"/>
              <a:t>Pažyminiai, suderinti su pažymimuoju žodžiu gimine, skaičiumi, linksniu, vadinami </a:t>
            </a:r>
            <a:r>
              <a:rPr lang="lt-LT" b="1" dirty="0"/>
              <a:t>derinamaisiais</a:t>
            </a:r>
            <a:r>
              <a:rPr lang="lt-LT" dirty="0"/>
              <a:t>. </a:t>
            </a:r>
            <a:endParaRPr lang="lt-LT" dirty="0" smtClean="0"/>
          </a:p>
          <a:p>
            <a:pPr marL="0" indent="0">
              <a:buNone/>
            </a:pPr>
            <a:r>
              <a:rPr lang="lt-LT" dirty="0"/>
              <a:t>Derinamasis pažyminys reiškiamas:</a:t>
            </a:r>
          </a:p>
          <a:p>
            <a:pPr marL="0" indent="0">
              <a:buNone/>
            </a:pPr>
            <a:r>
              <a:rPr lang="lt-LT" b="1" dirty="0"/>
              <a:t>• būdvardžiu</a:t>
            </a:r>
            <a:r>
              <a:rPr lang="lt-LT" dirty="0"/>
              <a:t>: Buvo jau </a:t>
            </a:r>
            <a:r>
              <a:rPr lang="lt-LT" u="sng" dirty="0"/>
              <a:t>vėlyvas</a:t>
            </a:r>
            <a:r>
              <a:rPr lang="lt-LT" dirty="0"/>
              <a:t> rytas. Dar kartą pažvelgiau į </a:t>
            </a:r>
            <a:r>
              <a:rPr lang="lt-LT" u="sng" dirty="0"/>
              <a:t>tamsią </a:t>
            </a:r>
            <a:r>
              <a:rPr lang="lt-LT" dirty="0"/>
              <a:t>girią</a:t>
            </a:r>
            <a:r>
              <a:rPr lang="lt-LT" i="1" dirty="0"/>
              <a:t>.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• </a:t>
            </a:r>
            <a:r>
              <a:rPr lang="lt-LT" b="1" dirty="0"/>
              <a:t>dalyviu</a:t>
            </a:r>
            <a:r>
              <a:rPr lang="lt-LT" dirty="0"/>
              <a:t>: Rytą žmogus eidamas rado </a:t>
            </a:r>
            <a:r>
              <a:rPr lang="lt-LT" u="sng" dirty="0"/>
              <a:t>gulintį </a:t>
            </a:r>
            <a:r>
              <a:rPr lang="lt-LT" dirty="0"/>
              <a:t>kiškį. Pažvelgiau į i</a:t>
            </a:r>
            <a:r>
              <a:rPr lang="lt-LT" u="sng" dirty="0"/>
              <a:t>šskrendančius</a:t>
            </a:r>
            <a:r>
              <a:rPr lang="lt-LT" dirty="0"/>
              <a:t> paukščius.</a:t>
            </a:r>
          </a:p>
          <a:p>
            <a:pPr marL="0" indent="0">
              <a:buNone/>
            </a:pPr>
            <a:r>
              <a:rPr lang="lt-LT" dirty="0"/>
              <a:t>•</a:t>
            </a:r>
            <a:r>
              <a:rPr lang="lt-LT" b="1" dirty="0"/>
              <a:t> skaitvardžiu</a:t>
            </a:r>
            <a:r>
              <a:rPr lang="lt-LT" dirty="0"/>
              <a:t>: Ne darbas, kai </a:t>
            </a:r>
            <a:r>
              <a:rPr lang="lt-LT" u="sng" dirty="0"/>
              <a:t>penki</a:t>
            </a:r>
            <a:r>
              <a:rPr lang="lt-LT" dirty="0"/>
              <a:t> vyrai vieną mazgą riša. Buvo </a:t>
            </a:r>
            <a:r>
              <a:rPr lang="lt-LT" u="sng" dirty="0"/>
              <a:t>devyni </a:t>
            </a:r>
            <a:r>
              <a:rPr lang="lt-LT" dirty="0"/>
              <a:t>broliai ir </a:t>
            </a:r>
            <a:r>
              <a:rPr lang="lt-LT" u="sng" dirty="0"/>
              <a:t>dešimta</a:t>
            </a:r>
            <a:r>
              <a:rPr lang="lt-LT" dirty="0"/>
              <a:t> sesuo.</a:t>
            </a:r>
          </a:p>
          <a:p>
            <a:pPr marL="0" indent="0">
              <a:buNone/>
            </a:pPr>
            <a:r>
              <a:rPr lang="lt-LT" b="1" dirty="0"/>
              <a:t>• įvardžiu</a:t>
            </a:r>
            <a:r>
              <a:rPr lang="lt-LT" dirty="0"/>
              <a:t>: </a:t>
            </a:r>
            <a:r>
              <a:rPr lang="lt-LT" u="sng" dirty="0"/>
              <a:t>Kiekvienas</a:t>
            </a:r>
            <a:r>
              <a:rPr lang="lt-LT" dirty="0"/>
              <a:t> takas, </a:t>
            </a:r>
            <a:r>
              <a:rPr lang="lt-LT" u="sng" dirty="0"/>
              <a:t>kiekvienas</a:t>
            </a:r>
            <a:r>
              <a:rPr lang="lt-LT" dirty="0"/>
              <a:t> medis ir krūmas čia buvo pažįstamas. </a:t>
            </a:r>
            <a:r>
              <a:rPr lang="lt-LT" u="sng" dirty="0"/>
              <a:t>Sava</a:t>
            </a:r>
            <a:r>
              <a:rPr lang="lt-LT" dirty="0"/>
              <a:t> našta nesunki.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6888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NEDERINAMIEJI PAŽYMINIAI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>
                <a:solidFill>
                  <a:srgbClr val="0070C0"/>
                </a:solidFill>
              </a:rPr>
              <a:t>Pažyminiai, nesuderinti su pažymimuoju žodžiu, yra </a:t>
            </a:r>
            <a:r>
              <a:rPr lang="lt-LT" b="1" dirty="0">
                <a:solidFill>
                  <a:srgbClr val="0070C0"/>
                </a:solidFill>
              </a:rPr>
              <a:t>nederinamieji</a:t>
            </a:r>
            <a:r>
              <a:rPr lang="lt-LT" dirty="0">
                <a:solidFill>
                  <a:srgbClr val="0070C0"/>
                </a:solidFill>
              </a:rPr>
              <a:t>. </a:t>
            </a:r>
            <a:endParaRPr lang="lt-LT" dirty="0" smtClean="0">
              <a:solidFill>
                <a:srgbClr val="0070C0"/>
              </a:solidFill>
            </a:endParaRPr>
          </a:p>
          <a:p>
            <a:r>
              <a:rPr lang="lt-LT" dirty="0" smtClean="0"/>
              <a:t>Nematau</a:t>
            </a:r>
            <a:r>
              <a:rPr lang="lt-LT" dirty="0"/>
              <a:t> </a:t>
            </a:r>
            <a:r>
              <a:rPr lang="lt-LT" u="sng" dirty="0"/>
              <a:t>kaimyno</a:t>
            </a:r>
            <a:r>
              <a:rPr lang="lt-LT" dirty="0"/>
              <a:t> </a:t>
            </a:r>
            <a:r>
              <a:rPr lang="lt-LT" dirty="0" smtClean="0"/>
              <a:t>namo.</a:t>
            </a:r>
            <a:r>
              <a:rPr lang="lt-LT" dirty="0"/>
              <a:t> </a:t>
            </a:r>
            <a:endParaRPr lang="lt-LT" dirty="0" smtClean="0"/>
          </a:p>
          <a:p>
            <a:r>
              <a:rPr lang="lt-LT" dirty="0" smtClean="0"/>
              <a:t>Nerandu</a:t>
            </a:r>
            <a:r>
              <a:rPr lang="lt-LT" dirty="0"/>
              <a:t> </a:t>
            </a:r>
            <a:r>
              <a:rPr lang="lt-LT" u="sng" dirty="0"/>
              <a:t>savo </a:t>
            </a:r>
            <a:r>
              <a:rPr lang="lt-LT" dirty="0" smtClean="0"/>
              <a:t>knygos.</a:t>
            </a:r>
            <a:r>
              <a:rPr lang="lt-LT" dirty="0"/>
              <a:t> </a:t>
            </a:r>
            <a:endParaRPr lang="lt-LT" dirty="0" smtClean="0"/>
          </a:p>
          <a:p>
            <a:r>
              <a:rPr lang="lt-LT" dirty="0" smtClean="0"/>
              <a:t>Nederinamasis </a:t>
            </a:r>
            <a:r>
              <a:rPr lang="lt-LT" dirty="0"/>
              <a:t>pažyminys reiškiamas:</a:t>
            </a:r>
          </a:p>
          <a:p>
            <a:r>
              <a:rPr lang="lt-LT" dirty="0"/>
              <a:t>•</a:t>
            </a:r>
            <a:r>
              <a:rPr lang="lt-LT" b="1" dirty="0"/>
              <a:t> daiktavardžio ar įvardžio kilmininku</a:t>
            </a:r>
            <a:r>
              <a:rPr lang="lt-LT" dirty="0"/>
              <a:t>: Pasigirdo </a:t>
            </a:r>
            <a:r>
              <a:rPr lang="lt-LT" u="sng" dirty="0"/>
              <a:t>motinos </a:t>
            </a:r>
            <a:r>
              <a:rPr lang="lt-LT" dirty="0"/>
              <a:t>žingsniai. </a:t>
            </a:r>
            <a:r>
              <a:rPr lang="lt-LT" u="sng" dirty="0"/>
              <a:t>Mano</a:t>
            </a:r>
            <a:r>
              <a:rPr lang="lt-LT" dirty="0"/>
              <a:t> šuo laimėjo prizą</a:t>
            </a:r>
            <a:r>
              <a:rPr lang="lt-LT" i="1" dirty="0"/>
              <a:t>.</a:t>
            </a:r>
            <a:endParaRPr lang="lt-LT" dirty="0"/>
          </a:p>
          <a:p>
            <a:r>
              <a:rPr lang="lt-LT" dirty="0"/>
              <a:t>•</a:t>
            </a:r>
            <a:r>
              <a:rPr lang="lt-LT" b="1" dirty="0"/>
              <a:t> daiktavardžio </a:t>
            </a:r>
            <a:r>
              <a:rPr lang="lt-LT" b="1" dirty="0" err="1"/>
              <a:t>įnagininku</a:t>
            </a:r>
            <a:r>
              <a:rPr lang="lt-LT" b="1" dirty="0"/>
              <a:t> su priklausomais žodžiais</a:t>
            </a:r>
            <a:r>
              <a:rPr lang="lt-LT" dirty="0"/>
              <a:t>: Pamačiau berniuką </a:t>
            </a:r>
            <a:r>
              <a:rPr lang="lt-LT" u="sng" dirty="0"/>
              <a:t>garbanotais plaukais</a:t>
            </a:r>
            <a:r>
              <a:rPr lang="lt-LT" dirty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755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IŠPLĖSTINIAI </a:t>
            </a:r>
            <a:r>
              <a:rPr lang="lt-LT" b="1" dirty="0" smtClean="0"/>
              <a:t>PAŽYMINIAI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Pažyminiai</a:t>
            </a:r>
            <a:r>
              <a:rPr lang="lt-LT" dirty="0">
                <a:solidFill>
                  <a:srgbClr val="0070C0"/>
                </a:solidFill>
              </a:rPr>
              <a:t>, išreikšti </a:t>
            </a:r>
            <a:r>
              <a:rPr lang="lt-LT" dirty="0" smtClean="0">
                <a:solidFill>
                  <a:srgbClr val="0070C0"/>
                </a:solidFill>
              </a:rPr>
              <a:t>būdvardžiais ar dalyviais ir turinčiais jiems priklausančių žodžių, yra </a:t>
            </a:r>
            <a:r>
              <a:rPr lang="lt-LT" dirty="0">
                <a:solidFill>
                  <a:srgbClr val="0070C0"/>
                </a:solidFill>
              </a:rPr>
              <a:t>vadinami </a:t>
            </a:r>
            <a:r>
              <a:rPr lang="lt-LT" b="1" dirty="0">
                <a:solidFill>
                  <a:srgbClr val="0070C0"/>
                </a:solidFill>
              </a:rPr>
              <a:t>išplėstiniais</a:t>
            </a:r>
            <a:r>
              <a:rPr lang="lt-LT" dirty="0">
                <a:solidFill>
                  <a:srgbClr val="0070C0"/>
                </a:solidFill>
              </a:rPr>
              <a:t> pažyminiais.</a:t>
            </a:r>
          </a:p>
          <a:p>
            <a:r>
              <a:rPr lang="lt-LT" dirty="0" smtClean="0"/>
              <a:t>Vaikas </a:t>
            </a:r>
            <a:r>
              <a:rPr lang="lt-LT" dirty="0"/>
              <a:t>mato laivą, </a:t>
            </a:r>
            <a:r>
              <a:rPr lang="lt-LT" u="sng" dirty="0"/>
              <a:t>pilną linksmų keliautojų</a:t>
            </a:r>
            <a:r>
              <a:rPr lang="lt-LT" dirty="0"/>
              <a:t>. (Kokį laivą? – pilną linksmų keliautojų.)</a:t>
            </a:r>
          </a:p>
          <a:p>
            <a:r>
              <a:rPr lang="lt-LT" dirty="0"/>
              <a:t>Berniukams, </a:t>
            </a:r>
            <a:r>
              <a:rPr lang="lt-LT" u="sng" dirty="0"/>
              <a:t>žaidžiantiems stadione</a:t>
            </a:r>
            <a:r>
              <a:rPr lang="lt-LT" dirty="0"/>
              <a:t>, lietus netrukdė. (Kokiems berniukams? – žaidžiantiems stadione.)</a:t>
            </a:r>
          </a:p>
          <a:p>
            <a:r>
              <a:rPr lang="lt-LT" dirty="0"/>
              <a:t>Važiavome keliu, </a:t>
            </a:r>
            <a:r>
              <a:rPr lang="lt-LT" u="sng" dirty="0"/>
              <a:t>apsodintu tuopomis</a:t>
            </a:r>
            <a:r>
              <a:rPr lang="lt-LT" dirty="0"/>
              <a:t>. (Kokiu keliu? – apsodintu tuopomis.)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9456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IŠPLĖSTINIŲ PAŽYMINIŲ SKYRYBA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>
                <a:solidFill>
                  <a:srgbClr val="0070C0"/>
                </a:solidFill>
              </a:rPr>
              <a:t>1. Ant </a:t>
            </a:r>
            <a:r>
              <a:rPr lang="lt-LT" sz="3200" u="sng" dirty="0" smtClean="0">
                <a:solidFill>
                  <a:srgbClr val="0070C0"/>
                </a:solidFill>
              </a:rPr>
              <a:t>apaugusio medžiais </a:t>
            </a:r>
            <a:r>
              <a:rPr lang="lt-LT" sz="3200" b="1" dirty="0" smtClean="0">
                <a:solidFill>
                  <a:srgbClr val="0070C0"/>
                </a:solidFill>
              </a:rPr>
              <a:t>piliakalnio</a:t>
            </a:r>
            <a:r>
              <a:rPr lang="lt-LT" sz="3200" dirty="0" smtClean="0">
                <a:solidFill>
                  <a:srgbClr val="0070C0"/>
                </a:solidFill>
              </a:rPr>
              <a:t> kažkada stovėjo pilis.</a:t>
            </a:r>
          </a:p>
          <a:p>
            <a:endParaRPr lang="lt-LT" sz="3200" dirty="0" smtClean="0">
              <a:solidFill>
                <a:srgbClr val="0070C0"/>
              </a:solidFill>
            </a:endParaRPr>
          </a:p>
          <a:p>
            <a:r>
              <a:rPr lang="lt-LT" sz="3200" dirty="0" smtClean="0">
                <a:solidFill>
                  <a:srgbClr val="0070C0"/>
                </a:solidFill>
              </a:rPr>
              <a:t>2. Kažkada stovėjo pilis ant </a:t>
            </a:r>
            <a:r>
              <a:rPr lang="lt-LT" sz="3200" b="1" dirty="0" smtClean="0">
                <a:solidFill>
                  <a:srgbClr val="0070C0"/>
                </a:solidFill>
              </a:rPr>
              <a:t>piliakalnio</a:t>
            </a:r>
            <a:r>
              <a:rPr lang="lt-LT" sz="3200" dirty="0" smtClean="0">
                <a:solidFill>
                  <a:srgbClr val="0070C0"/>
                </a:solidFill>
              </a:rPr>
              <a:t>, </a:t>
            </a:r>
            <a:r>
              <a:rPr lang="lt-LT" sz="3200" u="sng" dirty="0" smtClean="0">
                <a:solidFill>
                  <a:srgbClr val="0070C0"/>
                </a:solidFill>
              </a:rPr>
              <a:t>apaugusio medžiais</a:t>
            </a:r>
            <a:r>
              <a:rPr lang="lt-LT" sz="3200" dirty="0" smtClean="0">
                <a:solidFill>
                  <a:srgbClr val="0070C0"/>
                </a:solidFill>
              </a:rPr>
              <a:t>. </a:t>
            </a:r>
          </a:p>
          <a:p>
            <a:endParaRPr lang="lt-LT" sz="3200" dirty="0" smtClean="0">
              <a:solidFill>
                <a:srgbClr val="0070C0"/>
              </a:solidFill>
            </a:endParaRPr>
          </a:p>
          <a:p>
            <a:r>
              <a:rPr lang="lt-LT" sz="3200" dirty="0" smtClean="0">
                <a:solidFill>
                  <a:srgbClr val="0070C0"/>
                </a:solidFill>
              </a:rPr>
              <a:t>3. Ant </a:t>
            </a:r>
            <a:r>
              <a:rPr lang="lt-LT" sz="3200" b="1" dirty="0" smtClean="0">
                <a:solidFill>
                  <a:srgbClr val="0070C0"/>
                </a:solidFill>
              </a:rPr>
              <a:t>piliakalnio</a:t>
            </a:r>
            <a:r>
              <a:rPr lang="lt-LT" sz="3200" dirty="0" smtClean="0">
                <a:solidFill>
                  <a:srgbClr val="0070C0"/>
                </a:solidFill>
              </a:rPr>
              <a:t>, </a:t>
            </a:r>
            <a:r>
              <a:rPr lang="lt-LT" sz="3200" u="sng" dirty="0" smtClean="0">
                <a:solidFill>
                  <a:srgbClr val="0070C0"/>
                </a:solidFill>
              </a:rPr>
              <a:t>apaugusio medžiais</a:t>
            </a:r>
            <a:r>
              <a:rPr lang="lt-LT" sz="3200" dirty="0" smtClean="0">
                <a:solidFill>
                  <a:srgbClr val="0070C0"/>
                </a:solidFill>
              </a:rPr>
              <a:t>, kažkada stovėjo pilis.</a:t>
            </a:r>
            <a:endParaRPr lang="lt-LT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07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Raskite išplėstinius pažyminius, padėkite trūkstamus skyrybos ženklus.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77725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1. Vėjas </a:t>
            </a:r>
            <a:r>
              <a:rPr lang="lt-LT" dirty="0"/>
              <a:t>pučiantis iš vakarų </a:t>
            </a:r>
            <a:r>
              <a:rPr lang="lt-LT" dirty="0" smtClean="0"/>
              <a:t>pusės </a:t>
            </a:r>
            <a:r>
              <a:rPr lang="lt-LT" dirty="0"/>
              <a:t>lenkia medžių </a:t>
            </a:r>
            <a:r>
              <a:rPr lang="lt-LT" dirty="0" smtClean="0"/>
              <a:t>viršūnes</a:t>
            </a:r>
            <a:r>
              <a:rPr lang="lt-LT" dirty="0"/>
              <a:t>.</a:t>
            </a:r>
          </a:p>
          <a:p>
            <a:r>
              <a:rPr lang="lt-LT" dirty="0" smtClean="0"/>
              <a:t>2. Į </a:t>
            </a:r>
            <a:r>
              <a:rPr lang="lt-LT" dirty="0"/>
              <a:t>nedidelio ūgio </a:t>
            </a:r>
            <a:r>
              <a:rPr lang="lt-LT" dirty="0" smtClean="0"/>
              <a:t>vaikinuką </a:t>
            </a:r>
            <a:r>
              <a:rPr lang="lt-LT" dirty="0"/>
              <a:t>mėtantį kamuolį į </a:t>
            </a:r>
            <a:r>
              <a:rPr lang="lt-LT" dirty="0" smtClean="0"/>
              <a:t>krepšį bemat </a:t>
            </a:r>
            <a:r>
              <a:rPr lang="lt-LT" dirty="0"/>
              <a:t>nukrypsta mūsų žvilgsniai.</a:t>
            </a:r>
          </a:p>
          <a:p>
            <a:r>
              <a:rPr lang="lt-LT" dirty="0" smtClean="0"/>
              <a:t>3. Į </a:t>
            </a:r>
            <a:r>
              <a:rPr lang="lt-LT" dirty="0"/>
              <a:t>mūsų įrengtą lesyklėlę netrukus atskrido </a:t>
            </a:r>
            <a:r>
              <a:rPr lang="lt-LT" dirty="0" smtClean="0"/>
              <a:t>paukščiukas </a:t>
            </a:r>
            <a:r>
              <a:rPr lang="lt-LT" dirty="0"/>
              <a:t>panašus į zylę.</a:t>
            </a:r>
          </a:p>
          <a:p>
            <a:r>
              <a:rPr lang="lt-LT" dirty="0" smtClean="0"/>
              <a:t>4. </a:t>
            </a:r>
            <a:r>
              <a:rPr lang="lt-LT" dirty="0"/>
              <a:t>Vieškeliu važiuoja </a:t>
            </a:r>
            <a:r>
              <a:rPr lang="lt-LT" dirty="0" smtClean="0"/>
              <a:t>bėru </a:t>
            </a:r>
            <a:r>
              <a:rPr lang="lt-LT" dirty="0"/>
              <a:t>arkliu kinkytas vežimas. </a:t>
            </a:r>
            <a:endParaRPr lang="lt-LT" dirty="0" smtClean="0"/>
          </a:p>
          <a:p>
            <a:r>
              <a:rPr lang="lt-LT" dirty="0" smtClean="0"/>
              <a:t>5. </a:t>
            </a:r>
            <a:r>
              <a:rPr lang="lt-LT" dirty="0"/>
              <a:t>Į daugelį </a:t>
            </a:r>
            <a:r>
              <a:rPr lang="lt-LT" dirty="0" smtClean="0"/>
              <a:t>klausimų </a:t>
            </a:r>
            <a:r>
              <a:rPr lang="lt-LT" dirty="0"/>
              <a:t>dominančių </a:t>
            </a:r>
            <a:r>
              <a:rPr lang="lt-LT" dirty="0" smtClean="0"/>
              <a:t>žmones </a:t>
            </a:r>
            <a:r>
              <a:rPr lang="lt-LT" dirty="0"/>
              <a:t>mokslininkai dar tebeieško atsakymų. </a:t>
            </a:r>
            <a:endParaRPr lang="lt-LT" dirty="0" smtClean="0"/>
          </a:p>
          <a:p>
            <a:r>
              <a:rPr lang="lt-LT" dirty="0" smtClean="0"/>
              <a:t>6. </a:t>
            </a:r>
            <a:r>
              <a:rPr lang="lt-LT" dirty="0"/>
              <a:t>Ant </a:t>
            </a:r>
            <a:r>
              <a:rPr lang="lt-LT" dirty="0" smtClean="0"/>
              <a:t>rąsto </a:t>
            </a:r>
            <a:r>
              <a:rPr lang="lt-LT" dirty="0"/>
              <a:t>gulinčio palei </a:t>
            </a:r>
            <a:r>
              <a:rPr lang="lt-LT" dirty="0" smtClean="0"/>
              <a:t>tvorą </a:t>
            </a:r>
            <a:r>
              <a:rPr lang="lt-LT" dirty="0"/>
              <a:t>sėdėjo du nepažįstami paaugliai. </a:t>
            </a:r>
            <a:endParaRPr lang="lt-LT" dirty="0" smtClean="0"/>
          </a:p>
          <a:p>
            <a:r>
              <a:rPr lang="lt-LT" dirty="0" smtClean="0"/>
              <a:t>7. </a:t>
            </a:r>
            <a:r>
              <a:rPr lang="lt-LT" dirty="0"/>
              <a:t>Mūsų dėmesį patraukė svetainėje kabantis paveikslas. </a:t>
            </a:r>
            <a:endParaRPr lang="lt-LT" dirty="0" smtClean="0"/>
          </a:p>
          <a:p>
            <a:r>
              <a:rPr lang="lt-LT" dirty="0" smtClean="0"/>
              <a:t>8. Paveikslai nutapyti senelio </a:t>
            </a:r>
            <a:r>
              <a:rPr lang="lt-LT" dirty="0"/>
              <a:t>Monikos akyse atrodė </a:t>
            </a:r>
            <a:r>
              <a:rPr lang="lt-LT" dirty="0" smtClean="0"/>
              <a:t>lyg gyvi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78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1 užduotis. Iš sakinių išrinkite pažyminius su pažymimaisiais žodžiais.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1. </a:t>
            </a:r>
            <a:r>
              <a:rPr lang="lt-LT" dirty="0"/>
              <a:t>Pagaliau baigėsi ilgi mokslo metai. </a:t>
            </a:r>
            <a:r>
              <a:rPr lang="lt-LT" dirty="0" smtClean="0"/>
              <a:t>2. Į </a:t>
            </a:r>
            <a:r>
              <a:rPr lang="lt-LT" dirty="0"/>
              <a:t>visus Lietuvos kampus išvažinėjo studentai, gimnazistai ir kiti mokiniai. </a:t>
            </a:r>
            <a:r>
              <a:rPr lang="lt-LT" dirty="0" smtClean="0"/>
              <a:t>3. Garbingi </a:t>
            </a:r>
            <a:r>
              <a:rPr lang="lt-LT" dirty="0"/>
              <a:t>profesoriai ir mokytojai taip pat išvyko pailsėti ir pasisemti naujų jėgų sunkiam ir atsakingam savo darbui. </a:t>
            </a:r>
            <a:r>
              <a:rPr lang="lt-LT" dirty="0" smtClean="0"/>
              <a:t>4. Mažai </a:t>
            </a:r>
            <a:r>
              <a:rPr lang="lt-LT" dirty="0"/>
              <a:t>poilsio turėjo tik praeities tyrinėtojai. </a:t>
            </a:r>
            <a:r>
              <a:rPr lang="lt-LT" dirty="0" smtClean="0"/>
              <a:t>5. Dabar </a:t>
            </a:r>
            <a:r>
              <a:rPr lang="lt-LT" dirty="0"/>
              <a:t>jie savo darbą iš dulkėtų archyvų ir tvankių darbo kambarių perkėlė į plačius laukus, tyrinėjo gyvas praeities liekanas ir stengėsi pažinti nuostabiai gražią ir paslaptingą lietuvių senovę</a:t>
            </a:r>
            <a:r>
              <a:rPr lang="lt-LT" dirty="0" smtClean="0"/>
              <a:t>. 6. Ruošėsi </a:t>
            </a:r>
            <a:r>
              <a:rPr lang="lt-LT" dirty="0"/>
              <a:t>gyvų senovės paminklų tyrinėti ir profesorius Kalnietis, kuris su savo </a:t>
            </a:r>
            <a:r>
              <a:rPr lang="lt-LT" dirty="0" smtClean="0"/>
              <a:t>asistentu Mailiumi </a:t>
            </a:r>
            <a:r>
              <a:rPr lang="lt-LT" dirty="0"/>
              <a:t>šią vasarą buvo pasiryžę patyrinėti pasakišką Dainavos kraštą. </a:t>
            </a:r>
            <a:r>
              <a:rPr lang="lt-LT" dirty="0" smtClean="0"/>
              <a:t>7. Mokslinė </a:t>
            </a:r>
            <a:r>
              <a:rPr lang="lt-LT" dirty="0"/>
              <a:t>ekspedicija netrukus jau buvo Dainavos krašte.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6677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FF0000"/>
                </a:solidFill>
              </a:rPr>
              <a:t>2</a:t>
            </a:r>
            <a:r>
              <a:rPr lang="lt-LT" dirty="0" smtClean="0">
                <a:solidFill>
                  <a:srgbClr val="FF0000"/>
                </a:solidFill>
              </a:rPr>
              <a:t> užduotis. Iš sakinių išrinkite pažyminius su pažymimaisiais žodžiais.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1728"/>
          </a:xfrm>
        </p:spPr>
        <p:txBody>
          <a:bodyPr/>
          <a:lstStyle/>
          <a:p>
            <a:pPr marL="0" indent="0">
              <a:buNone/>
            </a:pPr>
            <a:r>
              <a:rPr lang="lt-LT" sz="3000" dirty="0" smtClean="0"/>
              <a:t>1. </a:t>
            </a:r>
            <a:r>
              <a:rPr lang="lt-LT" sz="3000" dirty="0"/>
              <a:t>Keistieji žmonės stumdėsi, ieškojo minkštesnių samanų prisėsti, keletas puolė kapoti tankių krūmynų. </a:t>
            </a:r>
            <a:r>
              <a:rPr lang="lt-LT" sz="3000" dirty="0" smtClean="0"/>
              <a:t>2. Ir </a:t>
            </a:r>
            <a:r>
              <a:rPr lang="lt-LT" sz="3000" dirty="0"/>
              <a:t>tuomet žaliosios girios gyventojo akį patraukė dar neįprastesnė trijulė, kuriai kiti reiškė visokeriopą pagarbą. </a:t>
            </a:r>
            <a:r>
              <a:rPr lang="lt-LT" sz="3000" dirty="0" smtClean="0"/>
              <a:t>3. Pirmasis </a:t>
            </a:r>
            <a:r>
              <a:rPr lang="lt-LT" sz="3000" dirty="0"/>
              <a:t>iš jų buvo jau senyvas, pražilęs, sukumpęs </a:t>
            </a:r>
            <a:r>
              <a:rPr lang="lt-LT" sz="3000" dirty="0" smtClean="0"/>
              <a:t>vyras </a:t>
            </a:r>
            <a:r>
              <a:rPr lang="lt-LT" sz="3000" dirty="0"/>
              <a:t>su giliai kaktoje įsirėžusiomis raukšlėmis. </a:t>
            </a:r>
            <a:r>
              <a:rPr lang="lt-LT" sz="3000" dirty="0" smtClean="0"/>
              <a:t>4. Jo </a:t>
            </a:r>
            <a:r>
              <a:rPr lang="lt-LT" sz="3000" dirty="0"/>
              <a:t>įstrižos akys neramiai bėgiojo, o kairioji ranka truputį virpėjo. </a:t>
            </a:r>
            <a:r>
              <a:rPr lang="lt-LT" sz="3000" dirty="0" smtClean="0"/>
              <a:t>5. Antrasis </a:t>
            </a:r>
            <a:r>
              <a:rPr lang="lt-LT" sz="3000" dirty="0"/>
              <a:t>vyras žengė drąsiai, pasitikėdamas. </a:t>
            </a:r>
            <a:r>
              <a:rPr lang="lt-LT" sz="3000" dirty="0" smtClean="0"/>
              <a:t>6. Jo </a:t>
            </a:r>
            <a:r>
              <a:rPr lang="lt-LT" sz="3000" dirty="0"/>
              <a:t>banguota barzda ir šviesūs plaukai vilnijo, papūtus vėjeliui. </a:t>
            </a:r>
            <a:r>
              <a:rPr lang="lt-LT" sz="3000" dirty="0" smtClean="0"/>
              <a:t>7. O </a:t>
            </a:r>
            <a:r>
              <a:rPr lang="lt-LT" sz="3000" dirty="0"/>
              <a:t>trečiasis žmogus dėl trumpesnių kojų kiek juokingai krypavo. </a:t>
            </a:r>
            <a:r>
              <a:rPr lang="lt-LT" sz="3000" dirty="0" smtClean="0"/>
              <a:t>8. Tačiau </a:t>
            </a:r>
            <a:r>
              <a:rPr lang="lt-LT" sz="3000" dirty="0"/>
              <a:t>skvarbus juodų akių žvilgsnis bylojo: nepasitrauksi iš kelio – sumindys ir neatsigręš!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9055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3 užduotis. Nurašykite sakinius, pabraukite išplėstinius pažyminius, kur reikia, išskirkite kableliais.</a:t>
            </a:r>
            <a:endParaRPr lang="lt-LT" sz="3200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1. Šiandien mes mokomės išplėstinių pažyminių skiriamų kableliais skyrybos.</a:t>
            </a:r>
          </a:p>
          <a:p>
            <a:r>
              <a:rPr lang="lt-LT" dirty="0" smtClean="0"/>
              <a:t>2. Prieš pažymimąjį žodį einantis išplėstinis pažyminys kableliais neskiriamas.</a:t>
            </a:r>
          </a:p>
          <a:p>
            <a:r>
              <a:rPr lang="lt-LT" dirty="0" smtClean="0"/>
              <a:t>3. Išplėstinis pažyminys einantis po pažymimojo žodžio išskiriamas kableliais.</a:t>
            </a:r>
          </a:p>
          <a:p>
            <a:r>
              <a:rPr lang="lt-LT" dirty="0" smtClean="0"/>
              <a:t>4. Aš jau atpažįstu pažyminius žymimus vingiuota linija ir galiu juos taisyklingai išskirti.</a:t>
            </a:r>
          </a:p>
          <a:p>
            <a:r>
              <a:rPr lang="lt-LT" dirty="0" smtClean="0"/>
              <a:t>5. Sudėtingai skiriami pažyminiai manęs jau nebegąsdina, nes aš išmokau skyrybos taisykles </a:t>
            </a:r>
            <a:r>
              <a:rPr lang="lt-LT" smtClean="0"/>
              <a:t>praversiančias ateityje.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4269648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522</Words>
  <Application>Microsoft Office PowerPoint</Application>
  <PresentationFormat>Plačiaekranė</PresentationFormat>
  <Paragraphs>49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„Office“ tema</vt:lpstr>
      <vt:lpstr>Pažyminys </vt:lpstr>
      <vt:lpstr>DERINAMIEJI PAŽYMINIAI</vt:lpstr>
      <vt:lpstr>NEDERINAMIEJI PAŽYMINIAI</vt:lpstr>
      <vt:lpstr>IŠPLĖSTINIAI PAŽYMINIAI</vt:lpstr>
      <vt:lpstr>IŠPLĖSTINIŲ PAŽYMINIŲ SKYRYBA</vt:lpstr>
      <vt:lpstr>Raskite išplėstinius pažyminius, padėkite trūkstamus skyrybos ženklus.</vt:lpstr>
      <vt:lpstr>1 užduotis. Iš sakinių išrinkite pažyminius su pažymimaisiais žodžiais.</vt:lpstr>
      <vt:lpstr>2 užduotis. Iš sakinių išrinkite pažyminius su pažymimaisiais žodžiais.</vt:lpstr>
      <vt:lpstr>3 užduotis. Nurašykite sakinius, pabraukite išplėstinius pažyminius, kur reikia, išskirkite kableliais.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Pažyminys</dc:title>
  <dc:creator>user</dc:creator>
  <cp:lastModifiedBy>user</cp:lastModifiedBy>
  <cp:revision>7</cp:revision>
  <dcterms:created xsi:type="dcterms:W3CDTF">2021-01-24T08:11:58Z</dcterms:created>
  <dcterms:modified xsi:type="dcterms:W3CDTF">2021-04-28T14:56:55Z</dcterms:modified>
</cp:coreProperties>
</file>