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8" r:id="rId12"/>
    <p:sldId id="269" r:id="rId13"/>
    <p:sldId id="270" r:id="rId14"/>
    <p:sldId id="265" r:id="rId15"/>
    <p:sldId id="271" r:id="rId16"/>
    <p:sldId id="272" r:id="rId17"/>
    <p:sldId id="273" r:id="rId18"/>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smtClean="0"/>
              <a:t>Spustelėję redag. ruoš. pavad. stilių</a:t>
            </a:r>
            <a:endParaRPr lang="lt-LT"/>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Spustelėkite norėdami redaguoti šablono paantraštės stilių</a:t>
            </a:r>
            <a:endParaRPr lang="lt-LT"/>
          </a:p>
        </p:txBody>
      </p:sp>
      <p:sp>
        <p:nvSpPr>
          <p:cNvPr id="4" name="Datos vietos rezervavimo ženklas 3"/>
          <p:cNvSpPr>
            <a:spLocks noGrp="1"/>
          </p:cNvSpPr>
          <p:nvPr>
            <p:ph type="dt" sz="half" idx="10"/>
          </p:nvPr>
        </p:nvSpPr>
        <p:spPr/>
        <p:txBody>
          <a:bodyPr/>
          <a:lstStyle/>
          <a:p>
            <a:fld id="{571ED849-3549-4344-805F-E16BBCBBC681}"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3242154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571ED849-3549-4344-805F-E16BBCBBC681}"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3644506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Redaguoti šablono teksto stilius</a:t>
            </a:r>
          </a:p>
        </p:txBody>
      </p:sp>
      <p:sp>
        <p:nvSpPr>
          <p:cNvPr id="4" name="Datos vietos rezervavimo ženklas 3"/>
          <p:cNvSpPr>
            <a:spLocks noGrp="1"/>
          </p:cNvSpPr>
          <p:nvPr>
            <p:ph type="dt" sz="half" idx="10"/>
          </p:nvPr>
        </p:nvSpPr>
        <p:spPr/>
        <p:txBody>
          <a:bodyPr/>
          <a:lstStyle/>
          <a:p>
            <a:fld id="{571ED849-3549-4344-805F-E16BBCBBC681}"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2687493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838200" y="1825625"/>
            <a:ext cx="5181600" cy="435133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Turinio vietos rezervavimo ženklas 3"/>
          <p:cNvSpPr>
            <a:spLocks noGrp="1"/>
          </p:cNvSpPr>
          <p:nvPr>
            <p:ph sz="half" idx="2"/>
          </p:nvPr>
        </p:nvSpPr>
        <p:spPr>
          <a:xfrm>
            <a:off x="6172200" y="1825625"/>
            <a:ext cx="5181600" cy="435133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5" name="Datos vietos rezervavimo ženklas 4"/>
          <p:cNvSpPr>
            <a:spLocks noGrp="1"/>
          </p:cNvSpPr>
          <p:nvPr>
            <p:ph type="dt" sz="half" idx="10"/>
          </p:nvPr>
        </p:nvSpPr>
        <p:spPr/>
        <p:txBody>
          <a:bodyPr/>
          <a:lstStyle/>
          <a:p>
            <a:fld id="{571ED849-3549-4344-805F-E16BBCBBC681}" type="datetimeFigureOut">
              <a:rPr lang="lt-LT" smtClean="0"/>
              <a:t>2021-04-28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1196410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7" name="Datos vietos rezervavimo ženklas 6"/>
          <p:cNvSpPr>
            <a:spLocks noGrp="1"/>
          </p:cNvSpPr>
          <p:nvPr>
            <p:ph type="dt" sz="half" idx="10"/>
          </p:nvPr>
        </p:nvSpPr>
        <p:spPr/>
        <p:txBody>
          <a:bodyPr/>
          <a:lstStyle/>
          <a:p>
            <a:fld id="{571ED849-3549-4344-805F-E16BBCBBC681}" type="datetimeFigureOut">
              <a:rPr lang="lt-LT" smtClean="0"/>
              <a:t>2021-04-28</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340667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571ED849-3549-4344-805F-E16BBCBBC681}" type="datetimeFigureOut">
              <a:rPr lang="lt-LT" smtClean="0"/>
              <a:t>2021-04-28</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2752664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571ED849-3549-4344-805F-E16BBCBBC681}" type="datetimeFigureOut">
              <a:rPr lang="lt-LT" smtClean="0"/>
              <a:t>2021-04-28</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723399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os vietos rezervavimo ženklas 4"/>
          <p:cNvSpPr>
            <a:spLocks noGrp="1"/>
          </p:cNvSpPr>
          <p:nvPr>
            <p:ph type="dt" sz="half" idx="10"/>
          </p:nvPr>
        </p:nvSpPr>
        <p:spPr/>
        <p:txBody>
          <a:bodyPr/>
          <a:lstStyle/>
          <a:p>
            <a:fld id="{571ED849-3549-4344-805F-E16BBCBBC681}" type="datetimeFigureOut">
              <a:rPr lang="lt-LT" smtClean="0"/>
              <a:t>2021-04-28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3161536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os vietos rezervavimo ženklas 4"/>
          <p:cNvSpPr>
            <a:spLocks noGrp="1"/>
          </p:cNvSpPr>
          <p:nvPr>
            <p:ph type="dt" sz="half" idx="10"/>
          </p:nvPr>
        </p:nvSpPr>
        <p:spPr/>
        <p:txBody>
          <a:bodyPr/>
          <a:lstStyle/>
          <a:p>
            <a:fld id="{571ED849-3549-4344-805F-E16BBCBBC681}" type="datetimeFigureOut">
              <a:rPr lang="lt-LT" smtClean="0"/>
              <a:t>2021-04-28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2795186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571ED849-3549-4344-805F-E16BBCBBC681}"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3165579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571ED849-3549-4344-805F-E16BBCBBC681}" type="datetimeFigureOut">
              <a:rPr lang="lt-LT" smtClean="0"/>
              <a:t>2021-04-28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6387BD7-C27D-48A1-B042-6B96577116F4}" type="slidenum">
              <a:rPr lang="lt-LT" smtClean="0"/>
              <a:t>‹#›</a:t>
            </a:fld>
            <a:endParaRPr lang="lt-LT"/>
          </a:p>
        </p:txBody>
      </p:sp>
    </p:spTree>
    <p:extLst>
      <p:ext uri="{BB962C8B-B14F-4D97-AF65-F5344CB8AC3E}">
        <p14:creationId xmlns:p14="http://schemas.microsoft.com/office/powerpoint/2010/main" val="175150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1ED849-3549-4344-805F-E16BBCBBC681}" type="datetimeFigureOut">
              <a:rPr lang="lt-LT" smtClean="0"/>
              <a:t>2021-04-28</a:t>
            </a:fld>
            <a:endParaRPr lang="lt-LT"/>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87BD7-C27D-48A1-B042-6B96577116F4}" type="slidenum">
              <a:rPr lang="lt-LT" smtClean="0"/>
              <a:t>‹#›</a:t>
            </a:fld>
            <a:endParaRPr lang="lt-LT"/>
          </a:p>
        </p:txBody>
      </p:sp>
    </p:spTree>
    <p:extLst>
      <p:ext uri="{BB962C8B-B14F-4D97-AF65-F5344CB8AC3E}">
        <p14:creationId xmlns:p14="http://schemas.microsoft.com/office/powerpoint/2010/main" val="744753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p:cNvSpPr>
            <a:spLocks noGrp="1"/>
          </p:cNvSpPr>
          <p:nvPr>
            <p:ph type="title"/>
          </p:nvPr>
        </p:nvSpPr>
        <p:spPr/>
        <p:txBody>
          <a:bodyPr/>
          <a:lstStyle/>
          <a:p>
            <a:pPr algn="ctr"/>
            <a:r>
              <a:rPr lang="lt-LT" dirty="0"/>
              <a:t>D</a:t>
            </a:r>
            <a:r>
              <a:rPr lang="lt-LT" dirty="0" smtClean="0"/>
              <a:t>aiktavardžiai</a:t>
            </a:r>
            <a:endParaRPr lang="lt-LT" dirty="0"/>
          </a:p>
        </p:txBody>
      </p:sp>
      <p:sp>
        <p:nvSpPr>
          <p:cNvPr id="5" name="Turinio vietos rezervavimo ženklas 4"/>
          <p:cNvSpPr>
            <a:spLocks noGrp="1"/>
          </p:cNvSpPr>
          <p:nvPr>
            <p:ph idx="1"/>
          </p:nvPr>
        </p:nvSpPr>
        <p:spPr/>
        <p:txBody>
          <a:bodyPr>
            <a:normAutofit/>
          </a:bodyPr>
          <a:lstStyle/>
          <a:p>
            <a:r>
              <a:rPr lang="lt-LT" sz="3200" dirty="0" smtClean="0">
                <a:solidFill>
                  <a:srgbClr val="0070C0"/>
                </a:solidFill>
              </a:rPr>
              <a:t>Raskite daiktavardžius.</a:t>
            </a:r>
          </a:p>
          <a:p>
            <a:r>
              <a:rPr lang="lt-LT" sz="3200" dirty="0" smtClean="0">
                <a:solidFill>
                  <a:srgbClr val="0070C0"/>
                </a:solidFill>
              </a:rPr>
              <a:t>Įvardykite jų skyrių, giminę, skaičių ir linksnį.</a:t>
            </a:r>
          </a:p>
          <a:p>
            <a:r>
              <a:rPr lang="lt-LT" sz="3200" dirty="0" smtClean="0"/>
              <a:t>Nedideliame </a:t>
            </a:r>
            <a:r>
              <a:rPr lang="lt-LT" sz="3200" dirty="0"/>
              <a:t>miške gyveno lapė. </a:t>
            </a:r>
            <a:r>
              <a:rPr lang="lt-LT" sz="3200" dirty="0" smtClean="0"/>
              <a:t>Ji </a:t>
            </a:r>
            <a:r>
              <a:rPr lang="lt-LT" sz="3200" dirty="0"/>
              <a:t>iškišdavo nosį iš olos tik tada, kai </a:t>
            </a:r>
            <a:r>
              <a:rPr lang="lt-LT" sz="3200" dirty="0" smtClean="0"/>
              <a:t>miške būdavo </a:t>
            </a:r>
            <a:r>
              <a:rPr lang="lt-LT" sz="3200" dirty="0"/>
              <a:t>ramu. Žmogaus prisibijojo. Rudoji žinojo, kad neatsargumas pridaro didelių bėdų. </a:t>
            </a:r>
            <a:r>
              <a:rPr lang="lt-LT" sz="3200" dirty="0" smtClean="0"/>
              <a:t>Todėl akylai </a:t>
            </a:r>
            <a:r>
              <a:rPr lang="lt-LT" sz="3200" dirty="0"/>
              <a:t>stebėjo aplinką. Kai išgirsdavo pavojaus signalą, šaudavo slėptis.</a:t>
            </a:r>
          </a:p>
        </p:txBody>
      </p:sp>
    </p:spTree>
    <p:extLst>
      <p:ext uri="{BB962C8B-B14F-4D97-AF65-F5344CB8AC3E}">
        <p14:creationId xmlns:p14="http://schemas.microsoft.com/office/powerpoint/2010/main" val="3580229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Daiktavardžiai</a:t>
            </a:r>
            <a:endParaRPr lang="lt-LT" dirty="0"/>
          </a:p>
        </p:txBody>
      </p:sp>
      <p:sp>
        <p:nvSpPr>
          <p:cNvPr id="3" name="Turinio vietos rezervavimo ženklas 2"/>
          <p:cNvSpPr>
            <a:spLocks noGrp="1"/>
          </p:cNvSpPr>
          <p:nvPr>
            <p:ph idx="1"/>
          </p:nvPr>
        </p:nvSpPr>
        <p:spPr/>
        <p:txBody>
          <a:bodyPr>
            <a:normAutofit/>
          </a:bodyPr>
          <a:lstStyle/>
          <a:p>
            <a:r>
              <a:rPr lang="lt-LT" sz="3200" dirty="0">
                <a:solidFill>
                  <a:srgbClr val="0070C0"/>
                </a:solidFill>
              </a:rPr>
              <a:t>Raskite </a:t>
            </a:r>
            <a:r>
              <a:rPr lang="lt-LT" sz="3200" dirty="0" smtClean="0">
                <a:solidFill>
                  <a:srgbClr val="0070C0"/>
                </a:solidFill>
              </a:rPr>
              <a:t>daiktavardžius (9).</a:t>
            </a:r>
            <a:endParaRPr lang="lt-LT" sz="3200" dirty="0">
              <a:solidFill>
                <a:srgbClr val="0070C0"/>
              </a:solidFill>
            </a:endParaRPr>
          </a:p>
          <a:p>
            <a:r>
              <a:rPr lang="lt-LT" sz="3200" dirty="0">
                <a:solidFill>
                  <a:srgbClr val="0070C0"/>
                </a:solidFill>
              </a:rPr>
              <a:t>Įvardykite jų skyrių, giminę, skaičių ir linksnį.</a:t>
            </a:r>
          </a:p>
          <a:p>
            <a:r>
              <a:rPr lang="lt-LT" sz="3200" dirty="0" smtClean="0"/>
              <a:t>Vakarais </a:t>
            </a:r>
            <a:r>
              <a:rPr lang="lt-LT" sz="3200" dirty="0"/>
              <a:t>Bernardas žiūrėdavo pro langą ir svarstydavo. Kas būtų, jeigu jų gatvė </a:t>
            </a:r>
            <a:r>
              <a:rPr lang="lt-LT" sz="3200" dirty="0" smtClean="0"/>
              <a:t>sumanytų susiaurėti</a:t>
            </a:r>
            <a:r>
              <a:rPr lang="lt-LT" sz="3200" dirty="0"/>
              <a:t>? Jis kasdien matydavo griaunamus </a:t>
            </a:r>
            <a:r>
              <a:rPr lang="lt-LT" sz="3200" dirty="0" smtClean="0"/>
              <a:t>namus ir </a:t>
            </a:r>
            <a:r>
              <a:rPr lang="lt-LT" sz="3200" dirty="0"/>
              <a:t>platinamas gatves, </a:t>
            </a:r>
            <a:r>
              <a:rPr lang="lt-LT" sz="3200" dirty="0" smtClean="0"/>
              <a:t>bet niekada </a:t>
            </a:r>
            <a:r>
              <a:rPr lang="lt-LT" sz="3200" dirty="0"/>
              <a:t>nebuvo matęs, kad kas nors gatvėse statytų namus ar sodintų medžių ir jas siaurintų</a:t>
            </a:r>
            <a:r>
              <a:rPr lang="lt-LT" sz="3200" dirty="0" smtClean="0"/>
              <a:t>.</a:t>
            </a:r>
            <a:endParaRPr lang="lt-LT" sz="3200" dirty="0"/>
          </a:p>
        </p:txBody>
      </p:sp>
    </p:spTree>
    <p:extLst>
      <p:ext uri="{BB962C8B-B14F-4D97-AF65-F5344CB8AC3E}">
        <p14:creationId xmlns:p14="http://schemas.microsoft.com/office/powerpoint/2010/main" val="2473078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Būdvardžiai</a:t>
            </a:r>
            <a:endParaRPr lang="lt-LT" dirty="0"/>
          </a:p>
        </p:txBody>
      </p:sp>
      <p:sp>
        <p:nvSpPr>
          <p:cNvPr id="3" name="Turinio vietos rezervavimo ženklas 2"/>
          <p:cNvSpPr>
            <a:spLocks noGrp="1"/>
          </p:cNvSpPr>
          <p:nvPr>
            <p:ph idx="1"/>
          </p:nvPr>
        </p:nvSpPr>
        <p:spPr/>
        <p:txBody>
          <a:bodyPr>
            <a:normAutofit/>
          </a:bodyPr>
          <a:lstStyle/>
          <a:p>
            <a:r>
              <a:rPr lang="lt-LT" sz="3200" dirty="0">
                <a:solidFill>
                  <a:srgbClr val="0070C0"/>
                </a:solidFill>
              </a:rPr>
              <a:t>Raskite </a:t>
            </a:r>
            <a:r>
              <a:rPr lang="lt-LT" sz="3200" dirty="0" smtClean="0">
                <a:solidFill>
                  <a:srgbClr val="0070C0"/>
                </a:solidFill>
              </a:rPr>
              <a:t>būdvardžius</a:t>
            </a:r>
            <a:r>
              <a:rPr lang="lt-LT" sz="3200" dirty="0">
                <a:solidFill>
                  <a:srgbClr val="0070C0"/>
                </a:solidFill>
              </a:rPr>
              <a:t>.</a:t>
            </a:r>
          </a:p>
          <a:p>
            <a:r>
              <a:rPr lang="lt-LT" sz="3200" dirty="0">
                <a:solidFill>
                  <a:srgbClr val="0070C0"/>
                </a:solidFill>
              </a:rPr>
              <a:t>Įvardykite jų skyrių, giminę, </a:t>
            </a:r>
            <a:r>
              <a:rPr lang="lt-LT" sz="3200" dirty="0" smtClean="0">
                <a:solidFill>
                  <a:srgbClr val="0070C0"/>
                </a:solidFill>
              </a:rPr>
              <a:t>skaičių, linksnį, laipsnį*.</a:t>
            </a:r>
          </a:p>
          <a:p>
            <a:r>
              <a:rPr lang="lt-LT" sz="3200" dirty="0"/>
              <a:t>Kapitonas Bocas susimąstęs stovėjo prie savo ąžuolinio laivo vairo. Jo dantyse </a:t>
            </a:r>
            <a:r>
              <a:rPr lang="lt-LT" sz="3200" dirty="0" smtClean="0"/>
              <a:t>smilko mažytė </a:t>
            </a:r>
            <a:r>
              <a:rPr lang="lt-LT" sz="3200" dirty="0"/>
              <a:t>pypkutė, </a:t>
            </a:r>
            <a:r>
              <a:rPr lang="lt-LT" sz="3200" dirty="0" smtClean="0"/>
              <a:t>akys </a:t>
            </a:r>
            <a:r>
              <a:rPr lang="lt-LT" sz="3200" dirty="0"/>
              <a:t>mįslingai žvelgė į švelniai raibuliuojantį vandenį. O jūrų </a:t>
            </a:r>
            <a:r>
              <a:rPr lang="lt-LT" sz="3200" dirty="0" smtClean="0"/>
              <a:t>vilkas kapitonas </a:t>
            </a:r>
            <a:r>
              <a:rPr lang="lt-LT" sz="3200" dirty="0"/>
              <a:t>Bocas kažkada tikrai buvo </a:t>
            </a:r>
            <a:r>
              <a:rPr lang="lt-LT" sz="3200" dirty="0" smtClean="0"/>
              <a:t>drąsus</a:t>
            </a:r>
            <a:r>
              <a:rPr lang="lt-LT" sz="3200" dirty="0"/>
              <a:t>. Jį matė visi pasaulio gilieji vandenynai </a:t>
            </a:r>
            <a:r>
              <a:rPr lang="lt-LT" sz="3200" dirty="0" smtClean="0"/>
              <a:t>ir žydrosios </a:t>
            </a:r>
            <a:r>
              <a:rPr lang="lt-LT" sz="3200" dirty="0"/>
              <a:t>jūros, pažinojo visi garsiausi uostai ir gražiausios prieplaukos.</a:t>
            </a:r>
            <a:endParaRPr lang="lt-LT" sz="3200" dirty="0">
              <a:solidFill>
                <a:srgbClr val="0070C0"/>
              </a:solidFill>
            </a:endParaRPr>
          </a:p>
          <a:p>
            <a:endParaRPr lang="lt-LT" sz="3200" dirty="0"/>
          </a:p>
        </p:txBody>
      </p:sp>
    </p:spTree>
    <p:extLst>
      <p:ext uri="{BB962C8B-B14F-4D97-AF65-F5344CB8AC3E}">
        <p14:creationId xmlns:p14="http://schemas.microsoft.com/office/powerpoint/2010/main" val="946268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Būdvardžiai </a:t>
            </a:r>
            <a:endParaRPr lang="lt-LT" dirty="0"/>
          </a:p>
        </p:txBody>
      </p:sp>
      <p:sp>
        <p:nvSpPr>
          <p:cNvPr id="3" name="Turinio vietos rezervavimo ženklas 2"/>
          <p:cNvSpPr>
            <a:spLocks noGrp="1"/>
          </p:cNvSpPr>
          <p:nvPr>
            <p:ph idx="1"/>
          </p:nvPr>
        </p:nvSpPr>
        <p:spPr/>
        <p:txBody>
          <a:bodyPr/>
          <a:lstStyle/>
          <a:p>
            <a:r>
              <a:rPr lang="lt-LT" sz="3200" dirty="0">
                <a:solidFill>
                  <a:srgbClr val="0070C0"/>
                </a:solidFill>
              </a:rPr>
              <a:t>Raskite </a:t>
            </a:r>
            <a:r>
              <a:rPr lang="lt-LT" sz="3200" dirty="0" smtClean="0">
                <a:solidFill>
                  <a:srgbClr val="0070C0"/>
                </a:solidFill>
              </a:rPr>
              <a:t>būdvardžius (4).</a:t>
            </a:r>
            <a:endParaRPr lang="lt-LT" sz="3200" dirty="0">
              <a:solidFill>
                <a:srgbClr val="0070C0"/>
              </a:solidFill>
            </a:endParaRPr>
          </a:p>
          <a:p>
            <a:r>
              <a:rPr lang="lt-LT" sz="3200" dirty="0">
                <a:solidFill>
                  <a:srgbClr val="0070C0"/>
                </a:solidFill>
              </a:rPr>
              <a:t>Įvardykite jų skyrių, giminę, skaičių, linksnį, laipsnį</a:t>
            </a:r>
            <a:r>
              <a:rPr lang="lt-LT" sz="3200" dirty="0" smtClean="0">
                <a:solidFill>
                  <a:srgbClr val="0070C0"/>
                </a:solidFill>
              </a:rPr>
              <a:t>*.</a:t>
            </a:r>
          </a:p>
          <a:p>
            <a:r>
              <a:rPr lang="lt-LT" sz="3200" dirty="0"/>
              <a:t>Tačiau metų našta atliko savo darbą. Jūrų vilkas susikūprino, </a:t>
            </a:r>
            <a:r>
              <a:rPr lang="lt-LT" sz="3200" dirty="0" smtClean="0"/>
              <a:t>juodą barzdą </a:t>
            </a:r>
            <a:r>
              <a:rPr lang="lt-LT" sz="3200" dirty="0"/>
              <a:t>ir </a:t>
            </a:r>
            <a:r>
              <a:rPr lang="lt-LT" sz="3200" dirty="0" smtClean="0"/>
              <a:t>ūsus nupustė sniegas. </a:t>
            </a:r>
            <a:r>
              <a:rPr lang="lt-LT" sz="3200" dirty="0"/>
              <a:t>Tik ištikimoji pypkutė, kaip anksčiau, smilko dantyse. Žinoma</a:t>
            </a:r>
            <a:r>
              <a:rPr lang="lt-LT" sz="3200" dirty="0" smtClean="0"/>
              <a:t>, kapitonas </a:t>
            </a:r>
            <a:r>
              <a:rPr lang="lt-LT" sz="3200" dirty="0"/>
              <a:t>Bocas galėjo </a:t>
            </a:r>
            <a:r>
              <a:rPr lang="lt-LT" sz="3200" dirty="0" smtClean="0"/>
              <a:t>gaudyti nuo ryto </a:t>
            </a:r>
            <a:r>
              <a:rPr lang="lt-LT" sz="3200" dirty="0"/>
              <a:t>iki vakaro menkes ir glostyti ilgesingu žvilgsniu </a:t>
            </a:r>
            <a:r>
              <a:rPr lang="lt-LT" sz="3200" dirty="0" smtClean="0"/>
              <a:t>žydrąją </a:t>
            </a:r>
            <a:r>
              <a:rPr lang="lt-LT" sz="3200" dirty="0"/>
              <a:t>jūrą.</a:t>
            </a:r>
            <a:endParaRPr lang="lt-LT" sz="3200" dirty="0">
              <a:solidFill>
                <a:srgbClr val="0070C0"/>
              </a:solidFill>
            </a:endParaRPr>
          </a:p>
          <a:p>
            <a:endParaRPr lang="lt-LT" dirty="0"/>
          </a:p>
        </p:txBody>
      </p:sp>
    </p:spTree>
    <p:extLst>
      <p:ext uri="{BB962C8B-B14F-4D97-AF65-F5344CB8AC3E}">
        <p14:creationId xmlns:p14="http://schemas.microsoft.com/office/powerpoint/2010/main" val="3996711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solidFill>
                  <a:srgbClr val="FF0000"/>
                </a:solidFill>
              </a:rPr>
              <a:t>Namų darbų užduotis</a:t>
            </a:r>
            <a:endParaRPr lang="lt-LT" dirty="0">
              <a:solidFill>
                <a:srgbClr val="FF0000"/>
              </a:solidFill>
            </a:endParaRPr>
          </a:p>
        </p:txBody>
      </p:sp>
      <p:sp>
        <p:nvSpPr>
          <p:cNvPr id="3" name="Turinio vietos rezervavimo ženklas 2"/>
          <p:cNvSpPr>
            <a:spLocks noGrp="1"/>
          </p:cNvSpPr>
          <p:nvPr>
            <p:ph idx="1"/>
          </p:nvPr>
        </p:nvSpPr>
        <p:spPr/>
        <p:txBody>
          <a:bodyPr>
            <a:normAutofit/>
          </a:bodyPr>
          <a:lstStyle/>
          <a:p>
            <a:r>
              <a:rPr lang="lt-LT" sz="3200" dirty="0" smtClean="0">
                <a:solidFill>
                  <a:srgbClr val="FF0000"/>
                </a:solidFill>
              </a:rPr>
              <a:t>Į prisegtą lentelę išrinkite daiktavardžius ir būdvardžius (jų yra 19). Nurodykite jų gramatinius požymius.</a:t>
            </a:r>
          </a:p>
          <a:p>
            <a:r>
              <a:rPr lang="lt-LT" sz="3200" dirty="0" smtClean="0"/>
              <a:t>Rimantas </a:t>
            </a:r>
            <a:r>
              <a:rPr lang="lt-LT" sz="3200" dirty="0"/>
              <a:t>Zuika parvažiavo vėliau, bet motinos namuose dar nerado. </a:t>
            </a:r>
            <a:r>
              <a:rPr lang="lt-LT" sz="3200" dirty="0" smtClean="0"/>
              <a:t>Apžiūrėjo </a:t>
            </a:r>
            <a:r>
              <a:rPr lang="lt-LT" sz="3200" dirty="0"/>
              <a:t>ant viryklės stovėjusius juodžiausius puodus. Viename radęs </a:t>
            </a:r>
            <a:r>
              <a:rPr lang="lt-LT" sz="3200" dirty="0" smtClean="0"/>
              <a:t>sultingesnę vištos </a:t>
            </a:r>
            <a:r>
              <a:rPr lang="lt-LT" sz="3200" dirty="0"/>
              <a:t>koją, tuoj pat sučiulpė ją ligi paskutinio kaulelio. </a:t>
            </a:r>
            <a:r>
              <a:rPr lang="lt-LT" sz="3200" dirty="0" smtClean="0"/>
              <a:t>Atidarė </a:t>
            </a:r>
            <a:r>
              <a:rPr lang="lt-LT" sz="3200" dirty="0"/>
              <a:t>šaldytuvą. Tai tuščiausia </a:t>
            </a:r>
            <a:r>
              <a:rPr lang="lt-LT" sz="3200" dirty="0" smtClean="0"/>
              <a:t>namų vieta. </a:t>
            </a:r>
            <a:r>
              <a:rPr lang="lt-LT" sz="3200" dirty="0"/>
              <a:t>Vis dėlto radęs gabalėlį margarino </a:t>
            </a:r>
            <a:r>
              <a:rPr lang="lt-LT" sz="3200" dirty="0" smtClean="0"/>
              <a:t>galėjo išsikepti </a:t>
            </a:r>
            <a:r>
              <a:rPr lang="lt-LT" sz="3200" dirty="0"/>
              <a:t>bulvių</a:t>
            </a:r>
            <a:r>
              <a:rPr lang="lt-LT" sz="3200" dirty="0" smtClean="0"/>
              <a:t>.</a:t>
            </a:r>
            <a:endParaRPr lang="lt-LT" sz="3200" dirty="0"/>
          </a:p>
        </p:txBody>
      </p:sp>
    </p:spTree>
    <p:extLst>
      <p:ext uri="{BB962C8B-B14F-4D97-AF65-F5344CB8AC3E}">
        <p14:creationId xmlns:p14="http://schemas.microsoft.com/office/powerpoint/2010/main" val="378154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Skaitvardžiai </a:t>
            </a:r>
            <a:endParaRPr lang="lt-LT" dirty="0"/>
          </a:p>
        </p:txBody>
      </p:sp>
      <p:sp>
        <p:nvSpPr>
          <p:cNvPr id="3" name="Turinio vietos rezervavimo ženklas 2"/>
          <p:cNvSpPr>
            <a:spLocks noGrp="1"/>
          </p:cNvSpPr>
          <p:nvPr>
            <p:ph idx="1"/>
          </p:nvPr>
        </p:nvSpPr>
        <p:spPr/>
        <p:txBody>
          <a:bodyPr>
            <a:normAutofit/>
          </a:bodyPr>
          <a:lstStyle/>
          <a:p>
            <a:r>
              <a:rPr lang="lt-LT" sz="3200" dirty="0">
                <a:solidFill>
                  <a:srgbClr val="0070C0"/>
                </a:solidFill>
              </a:rPr>
              <a:t>Raskite </a:t>
            </a:r>
            <a:r>
              <a:rPr lang="lt-LT" sz="3200" dirty="0" smtClean="0">
                <a:solidFill>
                  <a:srgbClr val="0070C0"/>
                </a:solidFill>
              </a:rPr>
              <a:t>skaitvardžius. Įvardykite </a:t>
            </a:r>
            <a:r>
              <a:rPr lang="lt-LT" sz="3200" dirty="0">
                <a:solidFill>
                  <a:srgbClr val="0070C0"/>
                </a:solidFill>
              </a:rPr>
              <a:t>jų </a:t>
            </a:r>
            <a:r>
              <a:rPr lang="lt-LT" sz="3200" dirty="0" smtClean="0">
                <a:solidFill>
                  <a:srgbClr val="0070C0"/>
                </a:solidFill>
              </a:rPr>
              <a:t>giminę bei linksnį.</a:t>
            </a:r>
          </a:p>
          <a:p>
            <a:r>
              <a:rPr lang="lt-LT" sz="3200" dirty="0" smtClean="0"/>
              <a:t>Vabzdžiai paprastai turi šešias kojas. Jų kūnas sudarytas iš trijų dalių. Lietuvoje karpiai pradėti auginti prieš šimtą metų. Jie užauga iki dviejų kilogramų. Gandrai kasmet užaugina tris arba keturis jauniklius. Saulė yra taip toli, kad jos spinduliai Žemę pasiekia tik per aštuonias minutes. </a:t>
            </a:r>
            <a:endParaRPr lang="lt-LT" sz="3200" dirty="0"/>
          </a:p>
        </p:txBody>
      </p:sp>
    </p:spTree>
    <p:extLst>
      <p:ext uri="{BB962C8B-B14F-4D97-AF65-F5344CB8AC3E}">
        <p14:creationId xmlns:p14="http://schemas.microsoft.com/office/powerpoint/2010/main" val="2622843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Įvardžiai </a:t>
            </a:r>
            <a:endParaRPr lang="lt-LT" dirty="0"/>
          </a:p>
        </p:txBody>
      </p:sp>
      <p:sp>
        <p:nvSpPr>
          <p:cNvPr id="3" name="Turinio vietos rezervavimo ženklas 2"/>
          <p:cNvSpPr>
            <a:spLocks noGrp="1"/>
          </p:cNvSpPr>
          <p:nvPr>
            <p:ph idx="1"/>
          </p:nvPr>
        </p:nvSpPr>
        <p:spPr/>
        <p:txBody>
          <a:bodyPr>
            <a:normAutofit/>
          </a:bodyPr>
          <a:lstStyle/>
          <a:p>
            <a:r>
              <a:rPr lang="lt-LT" sz="3200" dirty="0">
                <a:solidFill>
                  <a:srgbClr val="0070C0"/>
                </a:solidFill>
              </a:rPr>
              <a:t>Raskite </a:t>
            </a:r>
            <a:r>
              <a:rPr lang="lt-LT" sz="3200" dirty="0" smtClean="0">
                <a:solidFill>
                  <a:srgbClr val="0070C0"/>
                </a:solidFill>
              </a:rPr>
              <a:t>įvardžius</a:t>
            </a:r>
            <a:r>
              <a:rPr lang="lt-LT" sz="3200" dirty="0">
                <a:solidFill>
                  <a:srgbClr val="0070C0"/>
                </a:solidFill>
              </a:rPr>
              <a:t>. Įvardykite jų </a:t>
            </a:r>
            <a:r>
              <a:rPr lang="lt-LT" sz="3200" dirty="0" smtClean="0">
                <a:solidFill>
                  <a:srgbClr val="0070C0"/>
                </a:solidFill>
              </a:rPr>
              <a:t>giminę, skaičių </a:t>
            </a:r>
            <a:r>
              <a:rPr lang="lt-LT" sz="3200" dirty="0">
                <a:solidFill>
                  <a:srgbClr val="0070C0"/>
                </a:solidFill>
              </a:rPr>
              <a:t>bei linksnį</a:t>
            </a:r>
            <a:r>
              <a:rPr lang="lt-LT" sz="3200" dirty="0" smtClean="0">
                <a:solidFill>
                  <a:srgbClr val="0070C0"/>
                </a:solidFill>
              </a:rPr>
              <a:t>.</a:t>
            </a:r>
          </a:p>
          <a:p>
            <a:r>
              <a:rPr lang="lt-LT" sz="3200" dirty="0" smtClean="0"/>
              <a:t>Mūsų gyvenimas </a:t>
            </a:r>
            <a:r>
              <a:rPr lang="lt-LT" sz="3200" dirty="0"/>
              <a:t>žavus, jei moki jį mylėti, </a:t>
            </a:r>
            <a:r>
              <a:rPr lang="lt-LT" sz="3200"/>
              <a:t>mylėti </a:t>
            </a:r>
            <a:r>
              <a:rPr lang="lt-LT" sz="3200" smtClean="0"/>
              <a:t>viską, </a:t>
            </a:r>
            <a:r>
              <a:rPr lang="lt-LT" sz="3200" dirty="0"/>
              <a:t>kas </a:t>
            </a:r>
            <a:r>
              <a:rPr lang="lt-LT" sz="3200" dirty="0" smtClean="0"/>
              <a:t>gyva, </a:t>
            </a:r>
            <a:r>
              <a:rPr lang="lt-LT" sz="3200" dirty="0"/>
              <a:t>įsijungti į tos gaivinančios jėgos </a:t>
            </a:r>
            <a:r>
              <a:rPr lang="lt-LT" sz="3200" dirty="0" smtClean="0"/>
              <a:t>lauką. </a:t>
            </a:r>
            <a:r>
              <a:rPr lang="lt-LT" sz="3200" dirty="0"/>
              <a:t>Tiek vertas </a:t>
            </a:r>
            <a:r>
              <a:rPr lang="lt-LT" sz="3200" dirty="0" smtClean="0"/>
              <a:t>tas gyvenimas</a:t>
            </a:r>
            <a:r>
              <a:rPr lang="lt-LT" sz="3200" dirty="0"/>
              <a:t>, kiek </a:t>
            </a:r>
            <a:r>
              <a:rPr lang="lt-LT" sz="3200" dirty="0" smtClean="0"/>
              <a:t>mokame pasiimti </a:t>
            </a:r>
            <a:r>
              <a:rPr lang="lt-LT" sz="3200" dirty="0"/>
              <a:t>iš jo grožio ir šviesos, kiek einame per jį su tikėjimu ir meile. </a:t>
            </a:r>
            <a:r>
              <a:rPr lang="lt-LT" sz="3200" dirty="0" smtClean="0"/>
              <a:t>Visi turime siekti </a:t>
            </a:r>
            <a:r>
              <a:rPr lang="lt-LT" sz="3200" dirty="0"/>
              <a:t>ko nors </a:t>
            </a:r>
            <a:r>
              <a:rPr lang="lt-LT" sz="3200" dirty="0" smtClean="0"/>
              <a:t>nauja. Lietuviai pamiršta, kad jie yra </a:t>
            </a:r>
            <a:r>
              <a:rPr lang="lt-LT" sz="3200" dirty="0"/>
              <a:t>nariai didelio pasaulio, kuriame vyksta amžina kova dėl būvio. </a:t>
            </a:r>
            <a:r>
              <a:rPr lang="lt-LT" sz="3200" dirty="0" smtClean="0"/>
              <a:t>Tautą</a:t>
            </a:r>
            <a:r>
              <a:rPr lang="lt-LT" sz="3200" dirty="0"/>
              <a:t>, kuri skundžiasi nelaimingu </a:t>
            </a:r>
            <a:r>
              <a:rPr lang="lt-LT" sz="3200" dirty="0" smtClean="0"/>
              <a:t>likimu, </a:t>
            </a:r>
            <a:r>
              <a:rPr lang="lt-LT" sz="3200" dirty="0"/>
              <a:t>gali išgelbėti </a:t>
            </a:r>
            <a:r>
              <a:rPr lang="lt-LT" sz="3200" dirty="0" smtClean="0"/>
              <a:t>tik didelis jos </a:t>
            </a:r>
            <a:r>
              <a:rPr lang="lt-LT" sz="3200" dirty="0"/>
              <a:t>ryžtas </a:t>
            </a:r>
            <a:r>
              <a:rPr lang="lt-LT" sz="3200" dirty="0" smtClean="0"/>
              <a:t>stiprėti.</a:t>
            </a:r>
            <a:endParaRPr lang="lt-LT" sz="3200" dirty="0">
              <a:solidFill>
                <a:srgbClr val="0070C0"/>
              </a:solidFill>
            </a:endParaRPr>
          </a:p>
          <a:p>
            <a:endParaRPr lang="lt-LT" dirty="0"/>
          </a:p>
        </p:txBody>
      </p:sp>
    </p:spTree>
    <p:extLst>
      <p:ext uri="{BB962C8B-B14F-4D97-AF65-F5344CB8AC3E}">
        <p14:creationId xmlns:p14="http://schemas.microsoft.com/office/powerpoint/2010/main" val="2818642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Įvardžiai </a:t>
            </a:r>
            <a:endParaRPr lang="lt-LT" dirty="0"/>
          </a:p>
        </p:txBody>
      </p:sp>
      <p:sp>
        <p:nvSpPr>
          <p:cNvPr id="3" name="Turinio vietos rezervavimo ženklas 2"/>
          <p:cNvSpPr>
            <a:spLocks noGrp="1"/>
          </p:cNvSpPr>
          <p:nvPr>
            <p:ph idx="1"/>
          </p:nvPr>
        </p:nvSpPr>
        <p:spPr/>
        <p:txBody>
          <a:bodyPr>
            <a:normAutofit/>
          </a:bodyPr>
          <a:lstStyle/>
          <a:p>
            <a:r>
              <a:rPr lang="lt-LT" sz="3200" dirty="0">
                <a:solidFill>
                  <a:srgbClr val="0070C0"/>
                </a:solidFill>
              </a:rPr>
              <a:t>Raskite </a:t>
            </a:r>
            <a:r>
              <a:rPr lang="lt-LT" sz="3200" dirty="0" smtClean="0">
                <a:solidFill>
                  <a:srgbClr val="0070C0"/>
                </a:solidFill>
              </a:rPr>
              <a:t>įvardžius (8). </a:t>
            </a:r>
            <a:r>
              <a:rPr lang="lt-LT" sz="3200" dirty="0">
                <a:solidFill>
                  <a:srgbClr val="0070C0"/>
                </a:solidFill>
              </a:rPr>
              <a:t>Įvardykite jų giminę, skaičių bei linksnį.</a:t>
            </a:r>
          </a:p>
          <a:p>
            <a:r>
              <a:rPr lang="lt-LT" sz="3200" dirty="0"/>
              <a:t>Žmogus, kurį apniko </a:t>
            </a:r>
            <a:r>
              <a:rPr lang="lt-LT" sz="3200" dirty="0" smtClean="0"/>
              <a:t>piktos mintys</a:t>
            </a:r>
            <a:r>
              <a:rPr lang="lt-LT" sz="3200" dirty="0"/>
              <a:t>, gali elgtis </a:t>
            </a:r>
            <a:r>
              <a:rPr lang="lt-LT" sz="3200" dirty="0" smtClean="0"/>
              <a:t>įvairiai. Kairė </a:t>
            </a:r>
            <a:r>
              <a:rPr lang="lt-LT" sz="3200" dirty="0"/>
              <a:t>jo ranka </a:t>
            </a:r>
            <a:r>
              <a:rPr lang="lt-LT" sz="3200" dirty="0" smtClean="0"/>
              <a:t>gali spausti laikraštį. </a:t>
            </a:r>
            <a:r>
              <a:rPr lang="lt-LT" sz="3200" dirty="0"/>
              <a:t>Dešine ranka toks žmogus gali sukti didelius ratus </a:t>
            </a:r>
            <a:r>
              <a:rPr lang="lt-LT" sz="3200" dirty="0" smtClean="0"/>
              <a:t>ore. </a:t>
            </a:r>
            <a:r>
              <a:rPr lang="lt-LT" sz="3200" dirty="0"/>
              <a:t>Jeigu </a:t>
            </a:r>
            <a:r>
              <a:rPr lang="lt-LT" sz="3200" dirty="0" smtClean="0"/>
              <a:t>tas </a:t>
            </a:r>
            <a:r>
              <a:rPr lang="lt-LT" sz="3200" dirty="0"/>
              <a:t>žmogus eina gatve, jis gali elgtis dvejopai. </a:t>
            </a:r>
            <a:r>
              <a:rPr lang="lt-LT" sz="3200" dirty="0" smtClean="0"/>
              <a:t>Su kiekvienu žingsniu šis žmogus </a:t>
            </a:r>
            <a:r>
              <a:rPr lang="lt-LT" sz="3200" dirty="0"/>
              <a:t>gali </a:t>
            </a:r>
            <a:r>
              <a:rPr lang="lt-LT" sz="3200" dirty="0" smtClean="0"/>
              <a:t>pašokti, </a:t>
            </a:r>
            <a:r>
              <a:rPr lang="lt-LT" sz="3200" dirty="0"/>
              <a:t>tarsi kam </a:t>
            </a:r>
            <a:r>
              <a:rPr lang="lt-LT" sz="3200" dirty="0" smtClean="0"/>
              <a:t>spirtų.</a:t>
            </a:r>
            <a:endParaRPr lang="lt-LT" sz="3200" dirty="0"/>
          </a:p>
        </p:txBody>
      </p:sp>
    </p:spTree>
    <p:extLst>
      <p:ext uri="{BB962C8B-B14F-4D97-AF65-F5344CB8AC3E}">
        <p14:creationId xmlns:p14="http://schemas.microsoft.com/office/powerpoint/2010/main" val="2239312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solidFill>
                  <a:srgbClr val="FF0000"/>
                </a:solidFill>
              </a:rPr>
              <a:t>Namų darbai</a:t>
            </a:r>
            <a:endParaRPr lang="lt-LT" dirty="0">
              <a:solidFill>
                <a:srgbClr val="FF0000"/>
              </a:solidFill>
            </a:endParaRPr>
          </a:p>
        </p:txBody>
      </p:sp>
      <p:sp>
        <p:nvSpPr>
          <p:cNvPr id="3" name="Turinio vietos rezervavimo ženklas 2"/>
          <p:cNvSpPr>
            <a:spLocks noGrp="1"/>
          </p:cNvSpPr>
          <p:nvPr>
            <p:ph idx="1"/>
          </p:nvPr>
        </p:nvSpPr>
        <p:spPr/>
        <p:txBody>
          <a:bodyPr>
            <a:normAutofit/>
          </a:bodyPr>
          <a:lstStyle/>
          <a:p>
            <a:r>
              <a:rPr lang="lt-LT" dirty="0">
                <a:solidFill>
                  <a:srgbClr val="FF0000"/>
                </a:solidFill>
              </a:rPr>
              <a:t>Į prisegtą lentelę išrinkite </a:t>
            </a:r>
            <a:r>
              <a:rPr lang="lt-LT" dirty="0" smtClean="0">
                <a:solidFill>
                  <a:srgbClr val="FF0000"/>
                </a:solidFill>
              </a:rPr>
              <a:t>skaitvardžius ir įvardžius (jų </a:t>
            </a:r>
            <a:r>
              <a:rPr lang="lt-LT" dirty="0">
                <a:solidFill>
                  <a:srgbClr val="FF0000"/>
                </a:solidFill>
              </a:rPr>
              <a:t>yra </a:t>
            </a:r>
            <a:r>
              <a:rPr lang="lt-LT" dirty="0" smtClean="0">
                <a:solidFill>
                  <a:srgbClr val="FF0000"/>
                </a:solidFill>
              </a:rPr>
              <a:t>17). </a:t>
            </a:r>
            <a:r>
              <a:rPr lang="lt-LT" dirty="0">
                <a:solidFill>
                  <a:srgbClr val="FF0000"/>
                </a:solidFill>
              </a:rPr>
              <a:t>Nurodykite jų gramatinius požymius.</a:t>
            </a:r>
          </a:p>
          <a:p>
            <a:r>
              <a:rPr lang="lt-LT" dirty="0" smtClean="0"/>
              <a:t>Ne pirmą kartą gimsta </a:t>
            </a:r>
            <a:r>
              <a:rPr lang="lt-LT" dirty="0"/>
              <a:t>toks žmogus nelaukiamas ir niekam neatneša vilties. Ir turi jis tartum </a:t>
            </a:r>
            <a:r>
              <a:rPr lang="lt-LT" dirty="0" smtClean="0"/>
              <a:t>įsisprausti </a:t>
            </a:r>
            <a:r>
              <a:rPr lang="lt-LT" dirty="0"/>
              <a:t>tarp anksčiau </a:t>
            </a:r>
            <a:r>
              <a:rPr lang="lt-LT" dirty="0" smtClean="0"/>
              <a:t>gimusių. </a:t>
            </a:r>
            <a:r>
              <a:rPr lang="lt-LT" dirty="0"/>
              <a:t>O kaip gyventi, kad </a:t>
            </a:r>
            <a:r>
              <a:rPr lang="lt-LT" dirty="0" smtClean="0"/>
              <a:t>neužkliūtum už </a:t>
            </a:r>
            <a:r>
              <a:rPr lang="lt-LT" dirty="0"/>
              <a:t>jų nei balsu, nei alkūne? Lyg eitum kartu su visais, bet pačiu pakraštėliu, lyg </a:t>
            </a:r>
            <a:r>
              <a:rPr lang="lt-LT" dirty="0" smtClean="0"/>
              <a:t>keturiais kąsniais valgytum paties užsidirbtą duoną. Vienas iš dviejų gerų dalykų buvo nebent tas</a:t>
            </a:r>
            <a:r>
              <a:rPr lang="lt-LT" dirty="0"/>
              <a:t>, kad gimė ji gilią ir šaltą žiemą prieš pat </a:t>
            </a:r>
            <a:r>
              <a:rPr lang="lt-LT" dirty="0" smtClean="0"/>
              <a:t>Kalėdas. </a:t>
            </a:r>
            <a:r>
              <a:rPr lang="lt-LT" dirty="0"/>
              <a:t>Seneliai turėjo savo medinę trobą</a:t>
            </a:r>
            <a:r>
              <a:rPr lang="lt-LT" dirty="0" smtClean="0"/>
              <a:t>, iš </a:t>
            </a:r>
            <a:r>
              <a:rPr lang="lt-LT" dirty="0"/>
              <a:t>jos kamino visą žiemą raitydavosi aukštyn mėlynas dūmelis, bet pats skysčiausias </a:t>
            </a:r>
            <a:r>
              <a:rPr lang="lt-LT" dirty="0" smtClean="0"/>
              <a:t>visame miestelyje</a:t>
            </a:r>
            <a:r>
              <a:rPr lang="lt-LT" dirty="0"/>
              <a:t>.</a:t>
            </a:r>
          </a:p>
        </p:txBody>
      </p:sp>
    </p:spTree>
    <p:extLst>
      <p:ext uri="{BB962C8B-B14F-4D97-AF65-F5344CB8AC3E}">
        <p14:creationId xmlns:p14="http://schemas.microsoft.com/office/powerpoint/2010/main" val="1780770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Veiksmažodžiai </a:t>
            </a:r>
            <a:endParaRPr lang="lt-LT" dirty="0"/>
          </a:p>
        </p:txBody>
      </p:sp>
      <p:sp>
        <p:nvSpPr>
          <p:cNvPr id="3" name="Turinio vietos rezervavimo ženklas 2"/>
          <p:cNvSpPr>
            <a:spLocks noGrp="1"/>
          </p:cNvSpPr>
          <p:nvPr>
            <p:ph idx="1"/>
          </p:nvPr>
        </p:nvSpPr>
        <p:spPr>
          <a:xfrm>
            <a:off x="838200" y="1825625"/>
            <a:ext cx="10515600" cy="4794250"/>
          </a:xfrm>
        </p:spPr>
        <p:txBody>
          <a:bodyPr>
            <a:normAutofit/>
          </a:bodyPr>
          <a:lstStyle/>
          <a:p>
            <a:r>
              <a:rPr lang="lt-LT" sz="3200" dirty="0" smtClean="0">
                <a:solidFill>
                  <a:srgbClr val="0070C0"/>
                </a:solidFill>
              </a:rPr>
              <a:t>Raskite veiksmažodžius, nustatykite jų nuosaką, laiką, skaičių ir asmenį.</a:t>
            </a:r>
          </a:p>
          <a:p>
            <a:r>
              <a:rPr lang="lt-LT" sz="3200" dirty="0" smtClean="0"/>
              <a:t>Raselės </a:t>
            </a:r>
            <a:r>
              <a:rPr lang="lt-LT" sz="3200" dirty="0"/>
              <a:t>namai </a:t>
            </a:r>
            <a:r>
              <a:rPr lang="lt-LT" sz="3200" dirty="0" smtClean="0"/>
              <a:t>stovėjo prie </a:t>
            </a:r>
            <a:r>
              <a:rPr lang="lt-LT" sz="3200" dirty="0"/>
              <a:t>parko. </a:t>
            </a:r>
            <a:r>
              <a:rPr lang="lt-LT" sz="3200" dirty="0" smtClean="0"/>
              <a:t>Parke augo medžiai tokiais </a:t>
            </a:r>
            <a:r>
              <a:rPr lang="lt-LT" sz="3200" dirty="0"/>
              <a:t>storais kamienais, kad </a:t>
            </a:r>
            <a:r>
              <a:rPr lang="lt-LT" sz="3200" dirty="0" smtClean="0"/>
              <a:t>trys vyrai </a:t>
            </a:r>
            <a:r>
              <a:rPr lang="lt-LT" sz="3200" dirty="0"/>
              <a:t>vos apkabintų. </a:t>
            </a:r>
            <a:r>
              <a:rPr lang="lt-LT" sz="3200" dirty="0" smtClean="0"/>
              <a:t>Iš </a:t>
            </a:r>
            <a:r>
              <a:rPr lang="lt-LT" sz="3200" dirty="0"/>
              <a:t>Raselės namų, jei užlipi ant </a:t>
            </a:r>
            <a:r>
              <a:rPr lang="lt-LT" sz="3200" dirty="0" smtClean="0"/>
              <a:t>Margio būdos</a:t>
            </a:r>
            <a:r>
              <a:rPr lang="lt-LT" sz="3200" dirty="0"/>
              <a:t>, slėnis matyti kaip ant delno. Kai Rasa </a:t>
            </a:r>
            <a:r>
              <a:rPr lang="lt-LT" sz="3200" dirty="0" smtClean="0"/>
              <a:t>užaugs, ji </a:t>
            </a:r>
            <a:r>
              <a:rPr lang="lt-LT" sz="3200" dirty="0"/>
              <a:t>paėjės toliau, </a:t>
            </a:r>
            <a:r>
              <a:rPr lang="lt-LT" sz="3200" dirty="0" smtClean="0"/>
              <a:t>už upės </a:t>
            </a:r>
            <a:r>
              <a:rPr lang="lt-LT" sz="3200" dirty="0"/>
              <a:t>vingio, kur niekas negali </a:t>
            </a:r>
            <a:r>
              <a:rPr lang="lt-LT" sz="3200" dirty="0" smtClean="0"/>
              <a:t>matyti. Rasa rudenį seneliui </a:t>
            </a:r>
            <a:r>
              <a:rPr lang="lt-LT" sz="3200" dirty="0"/>
              <a:t>Boleslovui skaitys pasakas. </a:t>
            </a:r>
            <a:r>
              <a:rPr lang="lt-LT" sz="3200" dirty="0" smtClean="0"/>
              <a:t>Senelis taip </a:t>
            </a:r>
            <a:r>
              <a:rPr lang="lt-LT" sz="3200" dirty="0"/>
              <a:t>pat senas kaip parkas, jis nieko neatsimena, pamiršo net žmonių </a:t>
            </a:r>
            <a:r>
              <a:rPr lang="lt-LT" sz="3200" dirty="0" smtClean="0"/>
              <a:t>vardus.</a:t>
            </a:r>
            <a:endParaRPr lang="lt-LT" sz="3200" dirty="0"/>
          </a:p>
        </p:txBody>
      </p:sp>
    </p:spTree>
    <p:extLst>
      <p:ext uri="{BB962C8B-B14F-4D97-AF65-F5344CB8AC3E}">
        <p14:creationId xmlns:p14="http://schemas.microsoft.com/office/powerpoint/2010/main" val="439319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solidFill>
                  <a:srgbClr val="0070C0"/>
                </a:solidFill>
              </a:rPr>
              <a:t>Į reikiamą lentelės vietą įrašykite veiksmažodžius.</a:t>
            </a:r>
            <a:endParaRPr lang="lt-LT"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3691863752"/>
              </p:ext>
            </p:extLst>
          </p:nvPr>
        </p:nvGraphicFramePr>
        <p:xfrm>
          <a:off x="838200" y="1885949"/>
          <a:ext cx="10515600" cy="88392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1236711074"/>
                    </a:ext>
                  </a:extLst>
                </a:gridCol>
                <a:gridCol w="2103120">
                  <a:extLst>
                    <a:ext uri="{9D8B030D-6E8A-4147-A177-3AD203B41FA5}">
                      <a16:colId xmlns:a16="http://schemas.microsoft.com/office/drawing/2014/main" val="1238979189"/>
                    </a:ext>
                  </a:extLst>
                </a:gridCol>
                <a:gridCol w="2103120">
                  <a:extLst>
                    <a:ext uri="{9D8B030D-6E8A-4147-A177-3AD203B41FA5}">
                      <a16:colId xmlns:a16="http://schemas.microsoft.com/office/drawing/2014/main" val="3140009614"/>
                    </a:ext>
                  </a:extLst>
                </a:gridCol>
                <a:gridCol w="2103120">
                  <a:extLst>
                    <a:ext uri="{9D8B030D-6E8A-4147-A177-3AD203B41FA5}">
                      <a16:colId xmlns:a16="http://schemas.microsoft.com/office/drawing/2014/main" val="2158079047"/>
                    </a:ext>
                  </a:extLst>
                </a:gridCol>
                <a:gridCol w="2103120">
                  <a:extLst>
                    <a:ext uri="{9D8B030D-6E8A-4147-A177-3AD203B41FA5}">
                      <a16:colId xmlns:a16="http://schemas.microsoft.com/office/drawing/2014/main" val="2347128730"/>
                    </a:ext>
                  </a:extLst>
                </a:gridCol>
              </a:tblGrid>
              <a:tr h="518159">
                <a:tc>
                  <a:txBody>
                    <a:bodyPr/>
                    <a:lstStyle/>
                    <a:p>
                      <a:r>
                        <a:rPr lang="lt-LT" sz="2800" dirty="0" smtClean="0"/>
                        <a:t>Bendratis</a:t>
                      </a:r>
                      <a:endParaRPr lang="lt-LT" sz="2800" dirty="0"/>
                    </a:p>
                  </a:txBody>
                  <a:tcPr/>
                </a:tc>
                <a:tc>
                  <a:txBody>
                    <a:bodyPr/>
                    <a:lstStyle/>
                    <a:p>
                      <a:pPr algn="ctr"/>
                      <a:r>
                        <a:rPr lang="lt-LT" sz="2800" dirty="0" smtClean="0"/>
                        <a:t>Esamasis l.</a:t>
                      </a:r>
                      <a:endParaRPr lang="lt-LT" sz="2800" dirty="0"/>
                    </a:p>
                  </a:txBody>
                  <a:tcPr/>
                </a:tc>
                <a:tc>
                  <a:txBody>
                    <a:bodyPr/>
                    <a:lstStyle/>
                    <a:p>
                      <a:pPr algn="ctr"/>
                      <a:r>
                        <a:rPr lang="lt-LT" sz="2800" dirty="0" smtClean="0"/>
                        <a:t>Būtasis k. l.</a:t>
                      </a:r>
                      <a:endParaRPr lang="lt-LT" sz="2800" dirty="0"/>
                    </a:p>
                  </a:txBody>
                  <a:tcPr/>
                </a:tc>
                <a:tc>
                  <a:txBody>
                    <a:bodyPr/>
                    <a:lstStyle/>
                    <a:p>
                      <a:pPr algn="ctr"/>
                      <a:r>
                        <a:rPr lang="lt-LT" sz="2800" dirty="0" smtClean="0"/>
                        <a:t>Būtasis d. l.</a:t>
                      </a:r>
                      <a:endParaRPr lang="lt-LT" sz="2800" dirty="0"/>
                    </a:p>
                  </a:txBody>
                  <a:tcPr/>
                </a:tc>
                <a:tc>
                  <a:txBody>
                    <a:bodyPr/>
                    <a:lstStyle/>
                    <a:p>
                      <a:pPr algn="ctr"/>
                      <a:r>
                        <a:rPr lang="lt-LT" sz="2800" dirty="0" smtClean="0"/>
                        <a:t>Būsimasis</a:t>
                      </a:r>
                      <a:r>
                        <a:rPr lang="lt-LT" sz="2800" baseline="0" dirty="0" smtClean="0"/>
                        <a:t> l.</a:t>
                      </a:r>
                      <a:endParaRPr lang="lt-LT" sz="2800" dirty="0"/>
                    </a:p>
                  </a:txBody>
                  <a:tcPr/>
                </a:tc>
                <a:extLst>
                  <a:ext uri="{0D108BD9-81ED-4DB2-BD59-A6C34878D82A}">
                    <a16:rowId xmlns:a16="http://schemas.microsoft.com/office/drawing/2014/main" val="77263590"/>
                  </a:ext>
                </a:extLst>
              </a:tr>
              <a:tr h="365760">
                <a:tc>
                  <a:txBody>
                    <a:bodyPr/>
                    <a:lstStyle/>
                    <a:p>
                      <a:endParaRPr lang="lt-LT" dirty="0"/>
                    </a:p>
                  </a:txBody>
                  <a:tcPr/>
                </a:tc>
                <a:tc>
                  <a:txBody>
                    <a:bodyPr/>
                    <a:lstStyle/>
                    <a:p>
                      <a:endParaRPr lang="lt-LT"/>
                    </a:p>
                  </a:txBody>
                  <a:tcPr/>
                </a:tc>
                <a:tc>
                  <a:txBody>
                    <a:bodyPr/>
                    <a:lstStyle/>
                    <a:p>
                      <a:endParaRPr lang="lt-LT"/>
                    </a:p>
                  </a:txBody>
                  <a:tcPr/>
                </a:tc>
                <a:tc>
                  <a:txBody>
                    <a:bodyPr/>
                    <a:lstStyle/>
                    <a:p>
                      <a:endParaRPr lang="lt-LT"/>
                    </a:p>
                  </a:txBody>
                  <a:tcPr/>
                </a:tc>
                <a:tc>
                  <a:txBody>
                    <a:bodyPr/>
                    <a:lstStyle/>
                    <a:p>
                      <a:endParaRPr lang="lt-LT" dirty="0"/>
                    </a:p>
                  </a:txBody>
                  <a:tcPr/>
                </a:tc>
                <a:extLst>
                  <a:ext uri="{0D108BD9-81ED-4DB2-BD59-A6C34878D82A}">
                    <a16:rowId xmlns:a16="http://schemas.microsoft.com/office/drawing/2014/main" val="764578513"/>
                  </a:ext>
                </a:extLst>
              </a:tr>
            </a:tbl>
          </a:graphicData>
        </a:graphic>
      </p:graphicFrame>
      <p:sp>
        <p:nvSpPr>
          <p:cNvPr id="5" name="Stačiakampis 4"/>
          <p:cNvSpPr/>
          <p:nvPr/>
        </p:nvSpPr>
        <p:spPr>
          <a:xfrm>
            <a:off x="685800" y="3160662"/>
            <a:ext cx="11153775" cy="3046988"/>
          </a:xfrm>
          <a:prstGeom prst="rect">
            <a:avLst/>
          </a:prstGeom>
        </p:spPr>
        <p:txBody>
          <a:bodyPr wrap="square">
            <a:spAutoFit/>
          </a:bodyPr>
          <a:lstStyle/>
          <a:p>
            <a:r>
              <a:rPr lang="lt-LT" sz="3200" dirty="0">
                <a:latin typeface="MinionPro-Regular"/>
              </a:rPr>
              <a:t>Staiga Vidas Šakalys </a:t>
            </a:r>
            <a:r>
              <a:rPr lang="lt-LT" sz="3200" dirty="0" smtClean="0">
                <a:latin typeface="MinionPro-Regular"/>
              </a:rPr>
              <a:t>užlipa </a:t>
            </a:r>
            <a:r>
              <a:rPr lang="lt-LT" sz="3200" dirty="0">
                <a:latin typeface="MinionPro-Regular"/>
              </a:rPr>
              <a:t>ant obuolio nuograužos, </a:t>
            </a:r>
            <a:r>
              <a:rPr lang="lt-LT" sz="3200" dirty="0" smtClean="0">
                <a:latin typeface="MinionPro-Regular"/>
              </a:rPr>
              <a:t>paslysta </a:t>
            </a:r>
            <a:r>
              <a:rPr lang="lt-LT" sz="3200" dirty="0">
                <a:latin typeface="MinionPro-Regular"/>
              </a:rPr>
              <a:t>ir </a:t>
            </a:r>
            <a:r>
              <a:rPr lang="lt-LT" sz="3200" dirty="0" smtClean="0">
                <a:latin typeface="MinionPro-Regular"/>
              </a:rPr>
              <a:t>nugriūva. </a:t>
            </a:r>
            <a:r>
              <a:rPr lang="lt-LT" sz="3200" dirty="0">
                <a:latin typeface="MinionPro-Regular"/>
              </a:rPr>
              <a:t>Zuika </a:t>
            </a:r>
            <a:r>
              <a:rPr lang="lt-LT" sz="3200" dirty="0" smtClean="0">
                <a:latin typeface="MinionPro-Regular"/>
              </a:rPr>
              <a:t>kelis kartus spyrė </a:t>
            </a:r>
            <a:r>
              <a:rPr lang="lt-LT" sz="3200" dirty="0">
                <a:latin typeface="MinionPro-Regular"/>
              </a:rPr>
              <a:t>koja</a:t>
            </a:r>
            <a:r>
              <a:rPr lang="lt-LT" sz="3200" dirty="0" smtClean="0">
                <a:latin typeface="MinionPro-Regular"/>
              </a:rPr>
              <a:t>. Tačiau </a:t>
            </a:r>
            <a:r>
              <a:rPr lang="lt-LT" sz="3200" dirty="0">
                <a:latin typeface="MinionPro-Regular"/>
              </a:rPr>
              <a:t>Šakalys </a:t>
            </a:r>
            <a:r>
              <a:rPr lang="lt-LT" sz="3200" dirty="0" smtClean="0">
                <a:latin typeface="MinionPro-Regular"/>
              </a:rPr>
              <a:t>spėdavo </a:t>
            </a:r>
            <a:r>
              <a:rPr lang="lt-LT" sz="3200" dirty="0">
                <a:latin typeface="MinionPro-Regular"/>
              </a:rPr>
              <a:t>išsisukti, </a:t>
            </a:r>
            <a:r>
              <a:rPr lang="lt-LT" sz="3200" dirty="0" smtClean="0">
                <a:latin typeface="MinionPro-Regular"/>
              </a:rPr>
              <a:t>sugaudavo </a:t>
            </a:r>
            <a:r>
              <a:rPr lang="lt-LT" sz="3200" dirty="0">
                <a:latin typeface="MinionPro-Regular"/>
              </a:rPr>
              <a:t>savo priešininko </a:t>
            </a:r>
            <a:r>
              <a:rPr lang="lt-LT" sz="3200" dirty="0" smtClean="0">
                <a:latin typeface="MinionPro-Regular"/>
              </a:rPr>
              <a:t>koją. Vikriai atsistojęs jis Rimantą </a:t>
            </a:r>
            <a:r>
              <a:rPr lang="lt-LT" sz="3200" dirty="0">
                <a:latin typeface="MinionPro-Regular"/>
              </a:rPr>
              <a:t>Zuiką nubildino laiptais žemyn. Žinoma, publika </a:t>
            </a:r>
            <a:r>
              <a:rPr lang="lt-LT" sz="3200" dirty="0" smtClean="0">
                <a:latin typeface="MinionPro-Regular"/>
              </a:rPr>
              <a:t>negalėjo žinoti</a:t>
            </a:r>
            <a:r>
              <a:rPr lang="lt-LT" sz="3200" dirty="0">
                <a:latin typeface="MinionPro-Regular"/>
              </a:rPr>
              <a:t>, kaip viskas pasisuks, todėl niekas nesiskirstė, o laukė, kas gi </a:t>
            </a:r>
            <a:r>
              <a:rPr lang="lt-LT" sz="3200" dirty="0" smtClean="0">
                <a:latin typeface="MinionPro-Regular"/>
              </a:rPr>
              <a:t>nutiks.</a:t>
            </a:r>
            <a:endParaRPr lang="lt-LT" sz="3200" dirty="0"/>
          </a:p>
        </p:txBody>
      </p:sp>
    </p:spTree>
    <p:extLst>
      <p:ext uri="{BB962C8B-B14F-4D97-AF65-F5344CB8AC3E}">
        <p14:creationId xmlns:p14="http://schemas.microsoft.com/office/powerpoint/2010/main" val="3055629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Į reikiamą lentelės vietą įrašykite veiksmažodžio formas.</a:t>
            </a:r>
            <a:endParaRPr lang="lt-LT"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29434303"/>
              </p:ext>
            </p:extLst>
          </p:nvPr>
        </p:nvGraphicFramePr>
        <p:xfrm>
          <a:off x="838200" y="1825625"/>
          <a:ext cx="10515600" cy="21691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749732439"/>
                    </a:ext>
                  </a:extLst>
                </a:gridCol>
                <a:gridCol w="2628900">
                  <a:extLst>
                    <a:ext uri="{9D8B030D-6E8A-4147-A177-3AD203B41FA5}">
                      <a16:colId xmlns:a16="http://schemas.microsoft.com/office/drawing/2014/main" val="3281045161"/>
                    </a:ext>
                  </a:extLst>
                </a:gridCol>
                <a:gridCol w="2628900">
                  <a:extLst>
                    <a:ext uri="{9D8B030D-6E8A-4147-A177-3AD203B41FA5}">
                      <a16:colId xmlns:a16="http://schemas.microsoft.com/office/drawing/2014/main" val="1729849529"/>
                    </a:ext>
                  </a:extLst>
                </a:gridCol>
                <a:gridCol w="2628900">
                  <a:extLst>
                    <a:ext uri="{9D8B030D-6E8A-4147-A177-3AD203B41FA5}">
                      <a16:colId xmlns:a16="http://schemas.microsoft.com/office/drawing/2014/main" val="2635844040"/>
                    </a:ext>
                  </a:extLst>
                </a:gridCol>
              </a:tblGrid>
              <a:tr h="370840">
                <a:tc>
                  <a:txBody>
                    <a:bodyPr/>
                    <a:lstStyle/>
                    <a:p>
                      <a:pPr algn="ctr"/>
                      <a:r>
                        <a:rPr lang="lt-LT" sz="2800" dirty="0" smtClean="0"/>
                        <a:t>Dalyvis (veikiamoji rūšis)</a:t>
                      </a:r>
                      <a:endParaRPr lang="lt-LT"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2800" dirty="0" smtClean="0"/>
                        <a:t>Dalyvis (neveikiamoji rūšis)</a:t>
                      </a:r>
                    </a:p>
                    <a:p>
                      <a:pPr algn="ctr"/>
                      <a:endParaRPr lang="lt-LT" sz="2800" dirty="0"/>
                    </a:p>
                  </a:txBody>
                  <a:tcPr/>
                </a:tc>
                <a:tc>
                  <a:txBody>
                    <a:bodyPr/>
                    <a:lstStyle/>
                    <a:p>
                      <a:pPr algn="ctr"/>
                      <a:r>
                        <a:rPr lang="lt-LT" sz="2800" dirty="0" smtClean="0"/>
                        <a:t>Padalyvis</a:t>
                      </a:r>
                      <a:endParaRPr lang="lt-LT" sz="2800" dirty="0"/>
                    </a:p>
                  </a:txBody>
                  <a:tcPr/>
                </a:tc>
                <a:tc>
                  <a:txBody>
                    <a:bodyPr/>
                    <a:lstStyle/>
                    <a:p>
                      <a:pPr algn="ctr"/>
                      <a:r>
                        <a:rPr lang="lt-LT" sz="2800" dirty="0" smtClean="0"/>
                        <a:t>Pusdalyvis</a:t>
                      </a:r>
                      <a:endParaRPr lang="lt-LT" sz="2800" dirty="0"/>
                    </a:p>
                  </a:txBody>
                  <a:tcPr/>
                </a:tc>
                <a:extLst>
                  <a:ext uri="{0D108BD9-81ED-4DB2-BD59-A6C34878D82A}">
                    <a16:rowId xmlns:a16="http://schemas.microsoft.com/office/drawing/2014/main" val="1538030346"/>
                  </a:ext>
                </a:extLst>
              </a:tr>
              <a:tr h="370840">
                <a:tc>
                  <a:txBody>
                    <a:bodyPr/>
                    <a:lstStyle/>
                    <a:p>
                      <a:endParaRPr lang="lt-LT"/>
                    </a:p>
                  </a:txBody>
                  <a:tcPr/>
                </a:tc>
                <a:tc>
                  <a:txBody>
                    <a:bodyPr/>
                    <a:lstStyle/>
                    <a:p>
                      <a:endParaRPr lang="lt-LT"/>
                    </a:p>
                  </a:txBody>
                  <a:tcPr/>
                </a:tc>
                <a:tc>
                  <a:txBody>
                    <a:bodyPr/>
                    <a:lstStyle/>
                    <a:p>
                      <a:endParaRPr lang="lt-LT"/>
                    </a:p>
                  </a:txBody>
                  <a:tcPr/>
                </a:tc>
                <a:tc>
                  <a:txBody>
                    <a:bodyPr/>
                    <a:lstStyle/>
                    <a:p>
                      <a:endParaRPr lang="lt-LT" dirty="0"/>
                    </a:p>
                  </a:txBody>
                  <a:tcPr/>
                </a:tc>
                <a:extLst>
                  <a:ext uri="{0D108BD9-81ED-4DB2-BD59-A6C34878D82A}">
                    <a16:rowId xmlns:a16="http://schemas.microsoft.com/office/drawing/2014/main" val="3619206822"/>
                  </a:ext>
                </a:extLst>
              </a:tr>
            </a:tbl>
          </a:graphicData>
        </a:graphic>
      </p:graphicFrame>
    </p:spTree>
    <p:extLst>
      <p:ext uri="{BB962C8B-B14F-4D97-AF65-F5344CB8AC3E}">
        <p14:creationId xmlns:p14="http://schemas.microsoft.com/office/powerpoint/2010/main" val="2800871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409575"/>
            <a:ext cx="10515600" cy="6248400"/>
          </a:xfrm>
        </p:spPr>
        <p:txBody>
          <a:bodyPr>
            <a:normAutofit/>
          </a:bodyPr>
          <a:lstStyle/>
          <a:p>
            <a:pPr marL="0" indent="0">
              <a:buNone/>
            </a:pPr>
            <a:r>
              <a:rPr lang="lt-LT" sz="3000" dirty="0"/>
              <a:t>Tą dieną jis </a:t>
            </a:r>
            <a:r>
              <a:rPr lang="lt-LT" sz="3000" dirty="0" smtClean="0"/>
              <a:t>nors ir skubėdamas vis </a:t>
            </a:r>
            <a:r>
              <a:rPr lang="lt-LT" sz="3000" dirty="0"/>
              <a:t>dėlto namų nepasiekė. Iš kažkur atsiradęs margas </a:t>
            </a:r>
            <a:r>
              <a:rPr lang="lt-LT" sz="3000" dirty="0" smtClean="0"/>
              <a:t>šuva </a:t>
            </a:r>
            <a:r>
              <a:rPr lang="lt-LT" sz="3000" dirty="0"/>
              <a:t>įvijo bėglį </a:t>
            </a:r>
            <a:r>
              <a:rPr lang="lt-LT" sz="3000" dirty="0" smtClean="0"/>
              <a:t>į šiaudų </a:t>
            </a:r>
            <a:r>
              <a:rPr lang="lt-LT" sz="3000" dirty="0"/>
              <a:t>stirtą, sustumtą kombainui nukirtus javus. Kokie tai buvo javai, Sigitas nemokėjo atskirti</a:t>
            </a:r>
            <a:r>
              <a:rPr lang="lt-LT" sz="3000" dirty="0" smtClean="0"/>
              <a:t>. Įsirausęs </a:t>
            </a:r>
            <a:r>
              <a:rPr lang="lt-LT" sz="3000" dirty="0"/>
              <a:t>į šiaudus truputį paverkė, padūsavo, paskui sukluso išgirdęs, kaip krebžda ir </a:t>
            </a:r>
            <a:r>
              <a:rPr lang="lt-LT" sz="3000" dirty="0" smtClean="0"/>
              <a:t>cirpauja pelės</a:t>
            </a:r>
            <a:r>
              <a:rPr lang="lt-LT" sz="3000" dirty="0"/>
              <a:t>. Čia netrūko ir žvirblių, suskridusių ieškoti peno. Ir žiogų, atnaujinančių savo </a:t>
            </a:r>
            <a:r>
              <a:rPr lang="lt-LT" sz="3000" dirty="0" smtClean="0"/>
              <a:t>koncertą saulei </a:t>
            </a:r>
            <a:r>
              <a:rPr lang="lt-LT" sz="3000" dirty="0"/>
              <a:t>leidžiantis. </a:t>
            </a:r>
            <a:r>
              <a:rPr lang="lt-LT" sz="3000" dirty="0" smtClean="0"/>
              <a:t>Garsams aprimus, Sigitui </a:t>
            </a:r>
            <a:r>
              <a:rPr lang="lt-LT" sz="3000" dirty="0"/>
              <a:t>pasidarė jaukiau ir jis užmigo</a:t>
            </a:r>
            <a:r>
              <a:rPr lang="lt-LT" sz="3000" dirty="0" smtClean="0"/>
              <a:t>. Netrukus </a:t>
            </a:r>
            <a:r>
              <a:rPr lang="lt-LT" sz="3000" dirty="0"/>
              <a:t>per šiaudų apklotą ant savo pilvo pajuto </a:t>
            </a:r>
            <a:r>
              <a:rPr lang="lt-LT" sz="3000" dirty="0" smtClean="0"/>
              <a:t>kažkieno uždėtą </a:t>
            </a:r>
            <a:r>
              <a:rPr lang="lt-LT" sz="3000" dirty="0"/>
              <a:t>leteną. Sigitas </a:t>
            </a:r>
            <a:r>
              <a:rPr lang="lt-LT" sz="3000" dirty="0" smtClean="0"/>
              <a:t>krūptelėjęs apmirė</a:t>
            </a:r>
            <a:r>
              <a:rPr lang="lt-LT" sz="3000" dirty="0"/>
              <a:t>. Prie pat jo veido šnopavo kažkoks žvėris. </a:t>
            </a:r>
            <a:r>
              <a:rPr lang="lt-LT" sz="3000" dirty="0" smtClean="0"/>
              <a:t>Ryškiai šviečiant mėnuliui, pamatė</a:t>
            </a:r>
            <a:r>
              <a:rPr lang="lt-LT" sz="3000" dirty="0"/>
              <a:t>, jog </a:t>
            </a:r>
            <a:r>
              <a:rPr lang="lt-LT" sz="3000" dirty="0" smtClean="0"/>
              <a:t>tai tas </a:t>
            </a:r>
            <a:r>
              <a:rPr lang="lt-LT" sz="3000" dirty="0"/>
              <a:t>pats </a:t>
            </a:r>
            <a:r>
              <a:rPr lang="lt-LT" sz="3000" dirty="0" smtClean="0"/>
              <a:t>margas šuva</a:t>
            </a:r>
            <a:r>
              <a:rPr lang="lt-LT" sz="3000" dirty="0"/>
              <a:t>. Lyžtelėjo Sigitui skruostą tarsi atsiprašydamas, kad </a:t>
            </a:r>
            <a:r>
              <a:rPr lang="lt-LT" sz="3000" dirty="0" smtClean="0"/>
              <a:t>pirma jį </a:t>
            </a:r>
            <a:r>
              <a:rPr lang="lt-LT" sz="3000" dirty="0"/>
              <a:t>aplojo. Dabar ieškodamas draugystės margis susirangė šalia, pasiryžęs ką tik įsigytą </a:t>
            </a:r>
            <a:r>
              <a:rPr lang="lt-LT" sz="3000" dirty="0" smtClean="0"/>
              <a:t>draugą </a:t>
            </a:r>
            <a:r>
              <a:rPr lang="it-IT" sz="3000" dirty="0" smtClean="0"/>
              <a:t>saugoti </a:t>
            </a:r>
            <a:r>
              <a:rPr lang="it-IT" sz="3000" dirty="0"/>
              <a:t>per visą ilgą naktį.</a:t>
            </a:r>
            <a:endParaRPr lang="lt-LT" sz="3000" dirty="0"/>
          </a:p>
        </p:txBody>
      </p:sp>
    </p:spTree>
    <p:extLst>
      <p:ext uri="{BB962C8B-B14F-4D97-AF65-F5344CB8AC3E}">
        <p14:creationId xmlns:p14="http://schemas.microsoft.com/office/powerpoint/2010/main" val="2510668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940036" y="365125"/>
            <a:ext cx="10413763" cy="959473"/>
          </a:xfrm>
        </p:spPr>
        <p:txBody>
          <a:bodyPr>
            <a:normAutofit fontScale="90000"/>
          </a:bodyPr>
          <a:lstStyle/>
          <a:p>
            <a:r>
              <a:rPr lang="lt-LT" dirty="0" smtClean="0">
                <a:solidFill>
                  <a:srgbClr val="FF0000"/>
                </a:solidFill>
              </a:rPr>
              <a:t>Raskite prieveiksmius. Jei turi, nurodykite laipsnį.</a:t>
            </a:r>
            <a:endParaRPr lang="lt-LT" dirty="0">
              <a:solidFill>
                <a:srgbClr val="FF0000"/>
              </a:solidFill>
            </a:endParaRPr>
          </a:p>
        </p:txBody>
      </p:sp>
      <p:sp>
        <p:nvSpPr>
          <p:cNvPr id="3" name="Turinio vietos rezervavimo ženklas 2"/>
          <p:cNvSpPr>
            <a:spLocks noGrp="1"/>
          </p:cNvSpPr>
          <p:nvPr>
            <p:ph idx="1"/>
          </p:nvPr>
        </p:nvSpPr>
        <p:spPr>
          <a:xfrm>
            <a:off x="838200" y="1461331"/>
            <a:ext cx="10515600" cy="5238572"/>
          </a:xfrm>
        </p:spPr>
        <p:txBody>
          <a:bodyPr>
            <a:normAutofit/>
          </a:bodyPr>
          <a:lstStyle/>
          <a:p>
            <a:r>
              <a:rPr lang="lt-LT" dirty="0" smtClean="0"/>
              <a:t>Kažkada seniai viename </a:t>
            </a:r>
            <a:r>
              <a:rPr lang="lt-LT" dirty="0"/>
              <a:t>dideliame mieste gyveno neturtingas, bet doras batsiuvys </a:t>
            </a:r>
            <a:r>
              <a:rPr lang="lt-LT" dirty="0" smtClean="0"/>
              <a:t>su pačia</a:t>
            </a:r>
            <a:r>
              <a:rPr lang="lt-LT" dirty="0"/>
              <a:t>. </a:t>
            </a:r>
            <a:r>
              <a:rPr lang="lt-LT" dirty="0" smtClean="0"/>
              <a:t>Kasdien jis </a:t>
            </a:r>
            <a:r>
              <a:rPr lang="lt-LT" dirty="0"/>
              <a:t>taisydavo žmonėms batus ir šlepetes, siūdavo ir naują apavą</a:t>
            </a:r>
            <a:r>
              <a:rPr lang="lt-LT" dirty="0" smtClean="0"/>
              <a:t>. Jo </a:t>
            </a:r>
            <a:r>
              <a:rPr lang="lt-LT" dirty="0"/>
              <a:t>pati pardavinėjo daržoves ir vaisius, </a:t>
            </a:r>
            <a:r>
              <a:rPr lang="lt-LT" dirty="0" smtClean="0"/>
              <a:t>kuriuos kasmet </a:t>
            </a:r>
            <a:r>
              <a:rPr lang="lt-LT" dirty="0"/>
              <a:t>augindavo nedideliame darže už </a:t>
            </a:r>
            <a:r>
              <a:rPr lang="lt-LT" dirty="0" smtClean="0"/>
              <a:t>miesto vartų</a:t>
            </a:r>
            <a:r>
              <a:rPr lang="lt-LT" dirty="0"/>
              <a:t>. Žmonės iš jos noriai pirkdavo, nes ji būdavo švariai, tvarkingai apsirengusi, o savo </a:t>
            </a:r>
            <a:r>
              <a:rPr lang="lt-LT" dirty="0" smtClean="0"/>
              <a:t>daržoves mokėdavo </a:t>
            </a:r>
            <a:r>
              <a:rPr lang="lt-LT" dirty="0"/>
              <a:t>gražiai, patraukliai išdėlioti</a:t>
            </a:r>
            <a:r>
              <a:rPr lang="lt-LT" dirty="0" smtClean="0"/>
              <a:t>. Toje </a:t>
            </a:r>
            <a:r>
              <a:rPr lang="lt-LT" dirty="0"/>
              <a:t>paprastų žmonelių šeimoje augo gražus, malonaus veido ir dailaus sudėjimo </a:t>
            </a:r>
            <a:r>
              <a:rPr lang="lt-LT" dirty="0" smtClean="0"/>
              <a:t>dvylikos </a:t>
            </a:r>
            <a:r>
              <a:rPr lang="pt-BR" dirty="0" smtClean="0"/>
              <a:t>metų </a:t>
            </a:r>
            <a:r>
              <a:rPr lang="pt-BR" dirty="0"/>
              <a:t>berniukas, kuris pagal savo metus atrodė gerokai vyresnis. Jam patikdavo </a:t>
            </a:r>
            <a:r>
              <a:rPr lang="lt-LT" dirty="0" smtClean="0"/>
              <a:t>nuolat </a:t>
            </a:r>
            <a:r>
              <a:rPr lang="pt-BR" dirty="0" smtClean="0"/>
              <a:t>sėdėti </a:t>
            </a:r>
            <a:r>
              <a:rPr lang="pt-BR" dirty="0"/>
              <a:t>su </a:t>
            </a:r>
            <a:r>
              <a:rPr lang="pt-BR" dirty="0" smtClean="0"/>
              <a:t>m</a:t>
            </a:r>
            <a:r>
              <a:rPr lang="lt-LT" dirty="0" smtClean="0"/>
              <a:t>ama prekyvietėje</a:t>
            </a:r>
            <a:r>
              <a:rPr lang="lt-LT" dirty="0"/>
              <a:t>. Toms moterims arba virėjams, kurie iš batsiuvio pačios pirkdavo daugiau daržovių</a:t>
            </a:r>
            <a:r>
              <a:rPr lang="lt-LT" dirty="0" smtClean="0"/>
              <a:t>, jis </a:t>
            </a:r>
            <a:r>
              <a:rPr lang="lt-LT" dirty="0"/>
              <a:t>mielai padėdavo pirkinius parnešti namo. Tad retai pasitaikydavo, kad grįžtų be puikaus </a:t>
            </a:r>
            <a:r>
              <a:rPr lang="lt-LT" dirty="0" smtClean="0"/>
              <a:t>gėlės žiedo</a:t>
            </a:r>
            <a:r>
              <a:rPr lang="lt-LT" dirty="0"/>
              <a:t>, smulkių pinigėlių ar pyrago </a:t>
            </a:r>
            <a:r>
              <a:rPr lang="lt-LT" dirty="0" smtClean="0"/>
              <a:t>riekės</a:t>
            </a:r>
            <a:r>
              <a:rPr lang="lt-LT" dirty="0"/>
              <a:t>.</a:t>
            </a:r>
          </a:p>
        </p:txBody>
      </p:sp>
    </p:spTree>
    <p:extLst>
      <p:ext uri="{BB962C8B-B14F-4D97-AF65-F5344CB8AC3E}">
        <p14:creationId xmlns:p14="http://schemas.microsoft.com/office/powerpoint/2010/main" val="2067220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solidFill>
                  <a:srgbClr val="FF0000"/>
                </a:solidFill>
              </a:rPr>
              <a:t>Išrinkite prieveiksmius (11).</a:t>
            </a:r>
            <a:endParaRPr lang="lt-LT" dirty="0">
              <a:solidFill>
                <a:srgbClr val="FF0000"/>
              </a:solidFill>
            </a:endParaRPr>
          </a:p>
        </p:txBody>
      </p:sp>
      <p:sp>
        <p:nvSpPr>
          <p:cNvPr id="3" name="Turinio vietos rezervavimo ženklas 2"/>
          <p:cNvSpPr>
            <a:spLocks noGrp="1"/>
          </p:cNvSpPr>
          <p:nvPr>
            <p:ph idx="1"/>
          </p:nvPr>
        </p:nvSpPr>
        <p:spPr/>
        <p:txBody>
          <a:bodyPr>
            <a:noAutofit/>
          </a:bodyPr>
          <a:lstStyle/>
          <a:p>
            <a:r>
              <a:rPr lang="lt-LT" sz="3200" dirty="0"/>
              <a:t>Namo Rimantas Zuika parvažiavo vėliau, bet motinos </a:t>
            </a:r>
            <a:r>
              <a:rPr lang="lt-LT" sz="3200" dirty="0" smtClean="0"/>
              <a:t>čia </a:t>
            </a:r>
            <a:r>
              <a:rPr lang="lt-LT" sz="3200" dirty="0"/>
              <a:t>dar nerado. </a:t>
            </a:r>
            <a:r>
              <a:rPr lang="lt-LT" sz="3200" dirty="0" smtClean="0"/>
              <a:t>Labai gurgė </a:t>
            </a:r>
            <a:r>
              <a:rPr lang="lt-LT" sz="3200" dirty="0"/>
              <a:t>pilvas. Apžiūrėjo ant viryklės stovėjusius juodžiausius puodus. </a:t>
            </a:r>
            <a:r>
              <a:rPr lang="lt-LT" sz="3200" dirty="0" smtClean="0"/>
              <a:t>Atidarė </a:t>
            </a:r>
            <a:r>
              <a:rPr lang="lt-LT" sz="3200" dirty="0"/>
              <a:t>šaldytuvą. </a:t>
            </a:r>
            <a:r>
              <a:rPr lang="lt-LT" sz="3200" dirty="0" smtClean="0"/>
              <a:t>Ten irgi nieko nerado. Rimantui </a:t>
            </a:r>
            <a:r>
              <a:rPr lang="lt-LT" sz="3200" dirty="0"/>
              <a:t>Zuikai jau trylika ar keturiolika metų ir jis seniausiai moka gyventi </a:t>
            </a:r>
            <a:r>
              <a:rPr lang="lt-LT" sz="3200" dirty="0" smtClean="0"/>
              <a:t>savarankiškai. Tėvo </a:t>
            </a:r>
            <a:r>
              <a:rPr lang="lt-LT" sz="3200" dirty="0"/>
              <a:t>jis jau seniai nebeturi. </a:t>
            </a:r>
            <a:r>
              <a:rPr lang="lt-LT" sz="3200" dirty="0" smtClean="0"/>
              <a:t>Visiškai neprisimena nė </a:t>
            </a:r>
            <a:r>
              <a:rPr lang="lt-LT" sz="3200" dirty="0"/>
              <a:t>menkiausio epizodo </a:t>
            </a:r>
            <a:r>
              <a:rPr lang="lt-LT" sz="3200" dirty="0" smtClean="0"/>
              <a:t>su </a:t>
            </a:r>
            <a:r>
              <a:rPr lang="lt-LT" sz="3200" dirty="0"/>
              <a:t>tėvu. Algirdas </a:t>
            </a:r>
            <a:r>
              <a:rPr lang="lt-LT" sz="3200" dirty="0" smtClean="0"/>
              <a:t>Zuika žuvo </a:t>
            </a:r>
            <a:r>
              <a:rPr lang="lt-LT" sz="3200" dirty="0"/>
              <a:t>dar </a:t>
            </a:r>
            <a:r>
              <a:rPr lang="lt-LT" sz="3200" dirty="0" smtClean="0"/>
              <a:t>tada, </a:t>
            </a:r>
            <a:r>
              <a:rPr lang="lt-LT" sz="3200" dirty="0"/>
              <a:t>kai nebuvo sugalvoti saugos diržai, o motociklininkai </a:t>
            </a:r>
            <a:r>
              <a:rPr lang="lt-LT" sz="3200" dirty="0" smtClean="0"/>
              <a:t>nutrūktgalviškai važinėdavo </a:t>
            </a:r>
            <a:r>
              <a:rPr lang="lt-LT" sz="3200" dirty="0"/>
              <a:t>be šalmų</a:t>
            </a:r>
            <a:r>
              <a:rPr lang="lt-LT" sz="3200" dirty="0" smtClean="0"/>
              <a:t>.</a:t>
            </a:r>
            <a:endParaRPr lang="lt-LT" sz="3200" dirty="0"/>
          </a:p>
        </p:txBody>
      </p:sp>
    </p:spTree>
    <p:extLst>
      <p:ext uri="{BB962C8B-B14F-4D97-AF65-F5344CB8AC3E}">
        <p14:creationId xmlns:p14="http://schemas.microsoft.com/office/powerpoint/2010/main" val="548630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Raskite </a:t>
            </a:r>
            <a:r>
              <a:rPr lang="lt-LT" dirty="0" smtClean="0">
                <a:solidFill>
                  <a:srgbClr val="FF0000"/>
                </a:solidFill>
              </a:rPr>
              <a:t>prielinksnius</a:t>
            </a:r>
            <a:r>
              <a:rPr lang="lt-LT" dirty="0" smtClean="0"/>
              <a:t>, </a:t>
            </a:r>
            <a:r>
              <a:rPr lang="lt-LT" dirty="0" smtClean="0">
                <a:solidFill>
                  <a:srgbClr val="0070C0"/>
                </a:solidFill>
              </a:rPr>
              <a:t>jungtukus</a:t>
            </a:r>
            <a:r>
              <a:rPr lang="lt-LT" dirty="0" smtClean="0"/>
              <a:t> ir </a:t>
            </a:r>
            <a:r>
              <a:rPr lang="lt-LT" dirty="0" smtClean="0">
                <a:solidFill>
                  <a:srgbClr val="FFC000"/>
                </a:solidFill>
              </a:rPr>
              <a:t>dalelytes</a:t>
            </a:r>
            <a:endParaRPr lang="lt-LT" dirty="0">
              <a:solidFill>
                <a:srgbClr val="FFC000"/>
              </a:solidFill>
            </a:endParaRPr>
          </a:p>
        </p:txBody>
      </p:sp>
      <p:sp>
        <p:nvSpPr>
          <p:cNvPr id="3" name="Turinio vietos rezervavimo ženklas 2"/>
          <p:cNvSpPr>
            <a:spLocks noGrp="1"/>
          </p:cNvSpPr>
          <p:nvPr>
            <p:ph idx="1"/>
          </p:nvPr>
        </p:nvSpPr>
        <p:spPr>
          <a:xfrm>
            <a:off x="838200" y="1452785"/>
            <a:ext cx="10515600" cy="5221480"/>
          </a:xfrm>
        </p:spPr>
        <p:txBody>
          <a:bodyPr>
            <a:noAutofit/>
          </a:bodyPr>
          <a:lstStyle/>
          <a:p>
            <a:pPr marL="0" indent="0">
              <a:buNone/>
            </a:pPr>
            <a:r>
              <a:rPr lang="lt-LT" sz="3200" dirty="0"/>
              <a:t>Jau kuris laikas sukaliojamės aplink šį </a:t>
            </a:r>
            <a:r>
              <a:rPr lang="lt-LT" sz="3200" dirty="0" smtClean="0"/>
              <a:t>namą su </a:t>
            </a:r>
            <a:r>
              <a:rPr lang="lt-LT" sz="3200" dirty="0"/>
              <a:t>erdvia stikline veranda. Prie </a:t>
            </a:r>
            <a:r>
              <a:rPr lang="lt-LT" sz="3200" dirty="0" smtClean="0"/>
              <a:t>jo esanti veja </a:t>
            </a:r>
            <a:r>
              <a:rPr lang="lt-LT" sz="3200" dirty="0"/>
              <a:t>apjuosta </a:t>
            </a:r>
            <a:r>
              <a:rPr lang="lt-LT" sz="3200" dirty="0" smtClean="0"/>
              <a:t>aukšta, bet </a:t>
            </a:r>
            <a:r>
              <a:rPr lang="lt-LT" sz="3200" dirty="0"/>
              <a:t>stropiai apkarpyta </a:t>
            </a:r>
            <a:r>
              <a:rPr lang="lt-LT" sz="3200" dirty="0" smtClean="0"/>
              <a:t>gyvatvore. Juk nuo </a:t>
            </a:r>
            <a:r>
              <a:rPr lang="lt-LT" sz="3200" dirty="0"/>
              <a:t>kalno atsiveria platus, į šiaurę nusidriekiantis vaizdas su tiltais </a:t>
            </a:r>
            <a:r>
              <a:rPr lang="lt-LT" sz="3200" dirty="0" smtClean="0"/>
              <a:t>bei aukštais kaminais</a:t>
            </a:r>
            <a:r>
              <a:rPr lang="lt-LT" sz="3200" dirty="0"/>
              <a:t>. Retkarčiais ausį pasiekia monotoniškas gausmas, iš </a:t>
            </a:r>
            <a:r>
              <a:rPr lang="lt-LT" sz="3200" dirty="0" smtClean="0"/>
              <a:t>kurio </a:t>
            </a:r>
            <a:r>
              <a:rPr lang="fi-FI" sz="3200" dirty="0" smtClean="0"/>
              <a:t>išsiskiria </a:t>
            </a:r>
            <a:r>
              <a:rPr lang="lt-LT" sz="3200" dirty="0" smtClean="0"/>
              <a:t> tik </a:t>
            </a:r>
            <a:r>
              <a:rPr lang="fi-FI" sz="3200" dirty="0" smtClean="0"/>
              <a:t>traukinio </a:t>
            </a:r>
            <a:r>
              <a:rPr lang="fi-FI" sz="3200" dirty="0"/>
              <a:t>sirena</a:t>
            </a:r>
            <a:r>
              <a:rPr lang="fi-FI" sz="3200" dirty="0" smtClean="0"/>
              <a:t>.</a:t>
            </a:r>
            <a:r>
              <a:rPr lang="lt-LT" sz="3200" dirty="0" smtClean="0"/>
              <a:t> Iš ten </a:t>
            </a:r>
            <a:r>
              <a:rPr lang="lt-LT" sz="3200" dirty="0"/>
              <a:t>aš </a:t>
            </a:r>
            <a:r>
              <a:rPr lang="lt-LT" sz="3200" dirty="0" smtClean="0"/>
              <a:t>atėjau </a:t>
            </a:r>
            <a:r>
              <a:rPr lang="lt-LT" sz="3200" dirty="0"/>
              <a:t>ir ne tiek šis namas, kiek giedra </a:t>
            </a:r>
            <a:r>
              <a:rPr lang="lt-LT" sz="3200" dirty="0" smtClean="0"/>
              <a:t>pavasario diena </a:t>
            </a:r>
            <a:r>
              <a:rPr lang="lt-LT" sz="3200" dirty="0"/>
              <a:t>mane </a:t>
            </a:r>
            <a:r>
              <a:rPr lang="lt-LT" sz="3200" dirty="0" smtClean="0"/>
              <a:t>kone pakerėjo</a:t>
            </a:r>
            <a:r>
              <a:rPr lang="lt-LT" sz="3200" dirty="0"/>
              <a:t>. Čia pat miesto </a:t>
            </a:r>
            <a:r>
              <a:rPr lang="lt-LT" sz="3200" dirty="0" smtClean="0"/>
              <a:t>pakraštys </a:t>
            </a:r>
            <a:r>
              <a:rPr lang="lt-LT" sz="3200" dirty="0"/>
              <a:t>ir virš dirvonų bei ąžuolyno </a:t>
            </a:r>
            <a:r>
              <a:rPr lang="lt-LT" sz="3200" dirty="0" smtClean="0"/>
              <a:t>vis čiulbėjo </a:t>
            </a:r>
            <a:r>
              <a:rPr lang="lt-LT" sz="3200" dirty="0"/>
              <a:t>vyturėliai</a:t>
            </a:r>
            <a:r>
              <a:rPr lang="lt-LT" sz="3200" dirty="0" smtClean="0"/>
              <a:t>. Perėjau </a:t>
            </a:r>
            <a:r>
              <a:rPr lang="lt-LT" sz="3200" dirty="0"/>
              <a:t>išdžiūvusiomis gatvėmis, </a:t>
            </a:r>
            <a:r>
              <a:rPr lang="lt-LT" sz="3200" dirty="0" smtClean="0"/>
              <a:t>o </a:t>
            </a:r>
            <a:r>
              <a:rPr lang="lt-LT" sz="3200" dirty="0"/>
              <a:t>abiejose pusėse rikiavosi panašūs </a:t>
            </a:r>
            <a:r>
              <a:rPr lang="lt-LT" sz="3200" dirty="0" smtClean="0"/>
              <a:t>namukai. Mačiau kiemuose </a:t>
            </a:r>
            <a:r>
              <a:rPr lang="lt-LT" sz="3200" dirty="0"/>
              <a:t>žaidžiančius vaikus, </a:t>
            </a:r>
            <a:r>
              <a:rPr lang="lt-LT" sz="3200" dirty="0" smtClean="0"/>
              <a:t>dar moteris</a:t>
            </a:r>
            <a:r>
              <a:rPr lang="lt-LT" sz="3200" dirty="0"/>
              <a:t>, džiaustančias </a:t>
            </a:r>
            <a:r>
              <a:rPr lang="lt-LT" sz="3200" dirty="0" smtClean="0"/>
              <a:t>skalbinius.</a:t>
            </a:r>
            <a:endParaRPr lang="lt-LT" sz="3200" dirty="0"/>
          </a:p>
        </p:txBody>
      </p:sp>
    </p:spTree>
    <p:extLst>
      <p:ext uri="{BB962C8B-B14F-4D97-AF65-F5344CB8AC3E}">
        <p14:creationId xmlns:p14="http://schemas.microsoft.com/office/powerpoint/2010/main" val="1443290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Išrašykite </a:t>
            </a:r>
            <a:r>
              <a:rPr lang="lt-LT" dirty="0">
                <a:solidFill>
                  <a:srgbClr val="FF0000"/>
                </a:solidFill>
              </a:rPr>
              <a:t>prielinksnius</a:t>
            </a:r>
            <a:r>
              <a:rPr lang="lt-LT" dirty="0"/>
              <a:t>, </a:t>
            </a:r>
            <a:r>
              <a:rPr lang="lt-LT" dirty="0">
                <a:solidFill>
                  <a:srgbClr val="0070C0"/>
                </a:solidFill>
              </a:rPr>
              <a:t>jungtukus</a:t>
            </a:r>
            <a:r>
              <a:rPr lang="lt-LT" dirty="0"/>
              <a:t> ir </a:t>
            </a:r>
            <a:r>
              <a:rPr lang="lt-LT" dirty="0">
                <a:solidFill>
                  <a:srgbClr val="FFC000"/>
                </a:solidFill>
              </a:rPr>
              <a:t>dalelytes</a:t>
            </a:r>
            <a:endParaRPr lang="lt-LT" dirty="0"/>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4223963811"/>
              </p:ext>
            </p:extLst>
          </p:nvPr>
        </p:nvGraphicFramePr>
        <p:xfrm>
          <a:off x="838200" y="1825625"/>
          <a:ext cx="10515600" cy="88900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567721228"/>
                    </a:ext>
                  </a:extLst>
                </a:gridCol>
                <a:gridCol w="3505200">
                  <a:extLst>
                    <a:ext uri="{9D8B030D-6E8A-4147-A177-3AD203B41FA5}">
                      <a16:colId xmlns:a16="http://schemas.microsoft.com/office/drawing/2014/main" val="2437214338"/>
                    </a:ext>
                  </a:extLst>
                </a:gridCol>
                <a:gridCol w="3505200">
                  <a:extLst>
                    <a:ext uri="{9D8B030D-6E8A-4147-A177-3AD203B41FA5}">
                      <a16:colId xmlns:a16="http://schemas.microsoft.com/office/drawing/2014/main" val="3576954022"/>
                    </a:ext>
                  </a:extLst>
                </a:gridCol>
              </a:tblGrid>
              <a:tr h="370840">
                <a:tc>
                  <a:txBody>
                    <a:bodyPr/>
                    <a:lstStyle/>
                    <a:p>
                      <a:pPr algn="ctr"/>
                      <a:r>
                        <a:rPr lang="lt-LT" sz="2800" dirty="0" smtClean="0"/>
                        <a:t>Prielinksniai</a:t>
                      </a:r>
                      <a:endParaRPr lang="lt-LT" sz="2800" dirty="0"/>
                    </a:p>
                  </a:txBody>
                  <a:tcPr/>
                </a:tc>
                <a:tc>
                  <a:txBody>
                    <a:bodyPr/>
                    <a:lstStyle/>
                    <a:p>
                      <a:pPr algn="ctr"/>
                      <a:r>
                        <a:rPr lang="lt-LT" sz="2800" dirty="0" smtClean="0"/>
                        <a:t>Jungtukai</a:t>
                      </a:r>
                      <a:endParaRPr lang="lt-LT" sz="2800" dirty="0"/>
                    </a:p>
                  </a:txBody>
                  <a:tcPr/>
                </a:tc>
                <a:tc>
                  <a:txBody>
                    <a:bodyPr/>
                    <a:lstStyle/>
                    <a:p>
                      <a:pPr algn="ctr"/>
                      <a:r>
                        <a:rPr lang="lt-LT" sz="2800" dirty="0" smtClean="0"/>
                        <a:t>Daleytės</a:t>
                      </a:r>
                      <a:endParaRPr lang="lt-LT" sz="2800" dirty="0"/>
                    </a:p>
                  </a:txBody>
                  <a:tcPr/>
                </a:tc>
                <a:extLst>
                  <a:ext uri="{0D108BD9-81ED-4DB2-BD59-A6C34878D82A}">
                    <a16:rowId xmlns:a16="http://schemas.microsoft.com/office/drawing/2014/main" val="965454695"/>
                  </a:ext>
                </a:extLst>
              </a:tr>
              <a:tr h="370840">
                <a:tc>
                  <a:txBody>
                    <a:bodyPr/>
                    <a:lstStyle/>
                    <a:p>
                      <a:endParaRPr lang="lt-LT"/>
                    </a:p>
                  </a:txBody>
                  <a:tcPr/>
                </a:tc>
                <a:tc>
                  <a:txBody>
                    <a:bodyPr/>
                    <a:lstStyle/>
                    <a:p>
                      <a:endParaRPr lang="lt-LT"/>
                    </a:p>
                  </a:txBody>
                  <a:tcPr/>
                </a:tc>
                <a:tc>
                  <a:txBody>
                    <a:bodyPr/>
                    <a:lstStyle/>
                    <a:p>
                      <a:endParaRPr lang="lt-LT" dirty="0"/>
                    </a:p>
                  </a:txBody>
                  <a:tcPr/>
                </a:tc>
                <a:extLst>
                  <a:ext uri="{0D108BD9-81ED-4DB2-BD59-A6C34878D82A}">
                    <a16:rowId xmlns:a16="http://schemas.microsoft.com/office/drawing/2014/main" val="3778488621"/>
                  </a:ext>
                </a:extLst>
              </a:tr>
            </a:tbl>
          </a:graphicData>
        </a:graphic>
      </p:graphicFrame>
      <p:sp>
        <p:nvSpPr>
          <p:cNvPr id="5" name="Stačiakampis 4"/>
          <p:cNvSpPr/>
          <p:nvPr/>
        </p:nvSpPr>
        <p:spPr>
          <a:xfrm>
            <a:off x="734938" y="2714625"/>
            <a:ext cx="11288994" cy="4093428"/>
          </a:xfrm>
          <a:prstGeom prst="rect">
            <a:avLst/>
          </a:prstGeom>
        </p:spPr>
        <p:txBody>
          <a:bodyPr wrap="square">
            <a:spAutoFit/>
          </a:bodyPr>
          <a:lstStyle/>
          <a:p>
            <a:pPr algn="just"/>
            <a:r>
              <a:rPr lang="lt-LT" sz="2600" dirty="0" smtClean="0"/>
              <a:t>	Kelionė </a:t>
            </a:r>
            <a:r>
              <a:rPr lang="lt-LT" sz="2600" dirty="0"/>
              <a:t>leidžia dar kartą sugrįžti į vaikystę. Ji mus </a:t>
            </a:r>
            <a:r>
              <a:rPr lang="lt-LT" sz="2600" dirty="0" smtClean="0"/>
              <a:t>vis priverčia </a:t>
            </a:r>
            <a:r>
              <a:rPr lang="lt-LT" sz="2600" dirty="0"/>
              <a:t>smalsauti, </a:t>
            </a:r>
            <a:r>
              <a:rPr lang="lt-LT" sz="2600" dirty="0" smtClean="0"/>
              <a:t>be </a:t>
            </a:r>
            <a:r>
              <a:rPr lang="lt-LT" sz="2600" dirty="0"/>
              <a:t>atvangos klausinėti į viską rodant pirštu ir </a:t>
            </a:r>
            <a:r>
              <a:rPr lang="lt-LT" sz="2600" dirty="0" smtClean="0"/>
              <a:t>skiemenuoti </a:t>
            </a:r>
            <a:r>
              <a:rPr lang="lt-LT" sz="2600" dirty="0"/>
              <a:t>kalba, nuo </a:t>
            </a:r>
            <a:r>
              <a:rPr lang="lt-LT" sz="2600" dirty="0" smtClean="0"/>
              <a:t>kurios net </a:t>
            </a:r>
            <a:r>
              <a:rPr lang="lt-LT" sz="2600" dirty="0"/>
              <a:t>lūžta liežuvis. Kiekvienas naujas svetimšalis pašnekovas, </a:t>
            </a:r>
            <a:r>
              <a:rPr lang="lt-LT" sz="2600" dirty="0" smtClean="0"/>
              <a:t>lengvai dėliojantis žodžius </a:t>
            </a:r>
            <a:r>
              <a:rPr lang="lt-LT" sz="2600" dirty="0"/>
              <a:t>savąja, bet mums svetima šnekta, </a:t>
            </a:r>
            <a:r>
              <a:rPr lang="lt-LT" sz="2600" dirty="0" smtClean="0"/>
              <a:t>vis tiek atrodo </a:t>
            </a:r>
            <a:r>
              <a:rPr lang="lt-LT" sz="2600" dirty="0"/>
              <a:t>didžiai išmintingas</a:t>
            </a:r>
            <a:r>
              <a:rPr lang="lt-LT" sz="2600" dirty="0" smtClean="0"/>
              <a:t>. Kelionė </a:t>
            </a:r>
            <a:r>
              <a:rPr lang="lt-LT" sz="2600" dirty="0"/>
              <a:t>mums vėl suteikia prarastą gebėjimą stebėtis, tyrinėti, </a:t>
            </a:r>
            <a:r>
              <a:rPr lang="lt-LT" sz="2600" dirty="0" smtClean="0"/>
              <a:t>krykštauti iš </a:t>
            </a:r>
            <a:r>
              <a:rPr lang="lt-LT" sz="2600" dirty="0"/>
              <a:t>susižavėjimo ir nuostabos. Kelionė atveria net labiausiai susigniaužusią </a:t>
            </a:r>
            <a:r>
              <a:rPr lang="lt-LT" sz="2600" dirty="0" smtClean="0"/>
              <a:t>bei </a:t>
            </a:r>
            <a:r>
              <a:rPr lang="lt-LT" sz="2600" dirty="0"/>
              <a:t>surambėjusią </a:t>
            </a:r>
            <a:r>
              <a:rPr lang="lt-LT" sz="2600" dirty="0" smtClean="0"/>
              <a:t>širdį. Atvirlaiškių rašymas</a:t>
            </a:r>
            <a:r>
              <a:rPr lang="lt-LT" sz="2600" dirty="0"/>
              <a:t>, dovanėlių </a:t>
            </a:r>
            <a:r>
              <a:rPr lang="lt-LT" sz="2600" dirty="0" smtClean="0"/>
              <a:t>namiškiams </a:t>
            </a:r>
            <a:r>
              <a:rPr lang="lt-LT" sz="2600" dirty="0"/>
              <a:t>ir draugams pirkimas </a:t>
            </a:r>
            <a:r>
              <a:rPr lang="lt-LT" sz="2600" dirty="0" smtClean="0"/>
              <a:t>– tik </a:t>
            </a:r>
            <a:r>
              <a:rPr lang="lt-LT" sz="2600" dirty="0"/>
              <a:t>vienas iš to dosnumo pasireiškimų</a:t>
            </a:r>
            <a:r>
              <a:rPr lang="lt-LT" sz="2600" dirty="0" smtClean="0"/>
              <a:t>. Kartkartėmis </a:t>
            </a:r>
            <a:r>
              <a:rPr lang="lt-LT" sz="2600" dirty="0"/>
              <a:t>jis pasiekia aukščiausiąją savo gaidą ir virsta priekaištu dėl dėmesio ir </a:t>
            </a:r>
            <a:r>
              <a:rPr lang="lt-LT" sz="2600" dirty="0" smtClean="0"/>
              <a:t>meilės arba nuvilnija </a:t>
            </a:r>
            <a:r>
              <a:rPr lang="lt-LT" sz="2600" dirty="0"/>
              <a:t>visa apimančiu kosminiu </a:t>
            </a:r>
            <a:r>
              <a:rPr lang="lt-LT" sz="2600" dirty="0" smtClean="0"/>
              <a:t>gailesčiu kone </a:t>
            </a:r>
            <a:r>
              <a:rPr lang="lt-LT" sz="2600" dirty="0"/>
              <a:t>iki </a:t>
            </a:r>
            <a:r>
              <a:rPr lang="lt-LT" sz="2600" dirty="0" smtClean="0"/>
              <a:t>dangaus </a:t>
            </a:r>
            <a:r>
              <a:rPr lang="lt-LT" sz="2600" dirty="0"/>
              <a:t>pakraščių.</a:t>
            </a:r>
          </a:p>
        </p:txBody>
      </p:sp>
    </p:spTree>
    <p:extLst>
      <p:ext uri="{BB962C8B-B14F-4D97-AF65-F5344CB8AC3E}">
        <p14:creationId xmlns:p14="http://schemas.microsoft.com/office/powerpoint/2010/main" val="3449502267"/>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TotalTime>
  <Words>1341</Words>
  <Application>Microsoft Office PowerPoint</Application>
  <PresentationFormat>Plačiaekranė</PresentationFormat>
  <Paragraphs>58</Paragraphs>
  <Slides>17</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17</vt:i4>
      </vt:variant>
    </vt:vector>
  </HeadingPairs>
  <TitlesOfParts>
    <vt:vector size="22" baseType="lpstr">
      <vt:lpstr>Arial</vt:lpstr>
      <vt:lpstr>Calibri</vt:lpstr>
      <vt:lpstr>Calibri Light</vt:lpstr>
      <vt:lpstr>MinionPro-Regular</vt:lpstr>
      <vt:lpstr>„Office“ tema</vt:lpstr>
      <vt:lpstr>Daiktavardžiai</vt:lpstr>
      <vt:lpstr>Daiktavardžiai</vt:lpstr>
      <vt:lpstr>Būdvardžiai</vt:lpstr>
      <vt:lpstr>Būdvardžiai </vt:lpstr>
      <vt:lpstr>Namų darbų užduotis</vt:lpstr>
      <vt:lpstr>Skaitvardžiai </vt:lpstr>
      <vt:lpstr>Įvardžiai </vt:lpstr>
      <vt:lpstr>Įvardžiai </vt:lpstr>
      <vt:lpstr>Namų darbai</vt:lpstr>
      <vt:lpstr>Veiksmažodžiai </vt:lpstr>
      <vt:lpstr>Į reikiamą lentelės vietą įrašykite veiksmažodžius.</vt:lpstr>
      <vt:lpstr>Į reikiamą lentelės vietą įrašykite veiksmažodžio formas.</vt:lpstr>
      <vt:lpstr>„PowerPoint“ pateiktis</vt:lpstr>
      <vt:lpstr>Raskite prieveiksmius. Jei turi, nurodykite laipsnį.</vt:lpstr>
      <vt:lpstr>Išrinkite prieveiksmius (11).</vt:lpstr>
      <vt:lpstr>Raskite prielinksnius, jungtukus ir dalelytes</vt:lpstr>
      <vt:lpstr>Išrašykite prielinksnius, jungtukus ir dalelytes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Daiktavardžiai</dc:title>
  <dc:creator>user</dc:creator>
  <cp:lastModifiedBy>user</cp:lastModifiedBy>
  <cp:revision>25</cp:revision>
  <dcterms:created xsi:type="dcterms:W3CDTF">2021-03-29T05:23:33Z</dcterms:created>
  <dcterms:modified xsi:type="dcterms:W3CDTF">2021-04-28T14:54:01Z</dcterms:modified>
</cp:coreProperties>
</file>