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8" r:id="rId4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06937-F3A1-4C39-8E55-7BF19944C1A9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15183-A29A-449E-80B1-47460F6873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31668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06937-F3A1-4C39-8E55-7BF19944C1A9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15183-A29A-449E-80B1-47460F6873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37851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06937-F3A1-4C39-8E55-7BF19944C1A9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15183-A29A-449E-80B1-47460F6873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77123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06937-F3A1-4C39-8E55-7BF19944C1A9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15183-A29A-449E-80B1-47460F6873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21181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06937-F3A1-4C39-8E55-7BF19944C1A9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15183-A29A-449E-80B1-47460F6873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88384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06937-F3A1-4C39-8E55-7BF19944C1A9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15183-A29A-449E-80B1-47460F6873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52101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06937-F3A1-4C39-8E55-7BF19944C1A9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15183-A29A-449E-80B1-47460F6873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58375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06937-F3A1-4C39-8E55-7BF19944C1A9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15183-A29A-449E-80B1-47460F6873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22534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06937-F3A1-4C39-8E55-7BF19944C1A9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15183-A29A-449E-80B1-47460F6873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10098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06937-F3A1-4C39-8E55-7BF19944C1A9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15183-A29A-449E-80B1-47460F6873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86111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06937-F3A1-4C39-8E55-7BF19944C1A9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15183-A29A-449E-80B1-47460F6873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33061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B06937-F3A1-4C39-8E55-7BF19944C1A9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15183-A29A-449E-80B1-47460F6873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57232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Pratybos. Įterpinių skyryba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600" dirty="0" smtClean="0"/>
              <a:t>Išrašykite iš sakinių įterpinius, kuriuos reikia išskirti.</a:t>
            </a:r>
          </a:p>
          <a:p>
            <a:r>
              <a:rPr lang="lt-LT" sz="3600" dirty="0" smtClean="0">
                <a:solidFill>
                  <a:srgbClr val="FF0000"/>
                </a:solidFill>
              </a:rPr>
              <a:t>Būkite atidūs</a:t>
            </a:r>
            <a:r>
              <a:rPr lang="en-US" sz="3600" dirty="0" smtClean="0">
                <a:solidFill>
                  <a:srgbClr val="FF0000"/>
                </a:solidFill>
              </a:rPr>
              <a:t>!</a:t>
            </a:r>
            <a:endParaRPr lang="lt-LT" sz="3600" dirty="0" smtClean="0">
              <a:solidFill>
                <a:srgbClr val="FF0000"/>
              </a:solidFill>
            </a:endParaRPr>
          </a:p>
          <a:p>
            <a:r>
              <a:rPr lang="lt-LT" sz="3600" dirty="0" smtClean="0"/>
              <a:t>Ne visuose sakiniuose įterpinius rasite.</a:t>
            </a:r>
          </a:p>
          <a:p>
            <a:r>
              <a:rPr lang="lt-LT" sz="3600" dirty="0" smtClean="0"/>
              <a:t>Kai kuriuose sakiniuose yra ne vienas įterpinys.</a:t>
            </a:r>
          </a:p>
        </p:txBody>
      </p:sp>
    </p:spTree>
    <p:extLst>
      <p:ext uri="{BB962C8B-B14F-4D97-AF65-F5344CB8AC3E}">
        <p14:creationId xmlns:p14="http://schemas.microsoft.com/office/powerpoint/2010/main" val="890799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>
          <a:xfrm>
            <a:off x="85458" y="76912"/>
            <a:ext cx="12106542" cy="6716995"/>
          </a:xfrm>
        </p:spPr>
        <p:txBody>
          <a:bodyPr>
            <a:noAutofit/>
          </a:bodyPr>
          <a:lstStyle/>
          <a:p>
            <a:pPr lvl="0"/>
            <a:r>
              <a:rPr lang="lt-LT" dirty="0" smtClean="0"/>
              <a:t>1. Anot žinomo rašytojo visuomenėje vis dar pasitaiko nejautrumo atvejų.</a:t>
            </a:r>
            <a:endParaRPr lang="lt-LT" dirty="0"/>
          </a:p>
          <a:p>
            <a:pPr lvl="0"/>
            <a:r>
              <a:rPr lang="lt-LT" sz="3100" dirty="0" smtClean="0"/>
              <a:t>2. Jo </a:t>
            </a:r>
            <a:r>
              <a:rPr lang="lt-LT" sz="3100" dirty="0"/>
              <a:t>pasiekimai atrodo nebetenkina aplinkinių ir galvojama apie jo darbų patikrinimą.</a:t>
            </a:r>
          </a:p>
          <a:p>
            <a:pPr lvl="0"/>
            <a:r>
              <a:rPr lang="lt-LT" sz="3100" dirty="0" smtClean="0"/>
              <a:t>3. Jis </a:t>
            </a:r>
            <a:r>
              <a:rPr lang="lt-LT" sz="3100" dirty="0"/>
              <a:t>manau dar nepasiruošęs prisiimti atsakomybės ir atsakyti už savo veiksmus.</a:t>
            </a:r>
          </a:p>
          <a:p>
            <a:pPr lvl="0"/>
            <a:r>
              <a:rPr lang="lt-LT" sz="3100" dirty="0" smtClean="0"/>
              <a:t>4. Visa </a:t>
            </a:r>
            <a:r>
              <a:rPr lang="lt-LT" sz="3100" dirty="0"/>
              <a:t>mokykla džiaugėsi atvykusiais </a:t>
            </a:r>
            <a:r>
              <a:rPr lang="lt-LT" sz="3100" dirty="0" smtClean="0"/>
              <a:t>svečiais </a:t>
            </a:r>
            <a:r>
              <a:rPr lang="lt-LT" sz="3100" dirty="0"/>
              <a:t>tačiau dalis aštuntokų nerimavo.</a:t>
            </a:r>
          </a:p>
          <a:p>
            <a:pPr lvl="0"/>
            <a:r>
              <a:rPr lang="lt-LT" sz="3100" dirty="0" smtClean="0"/>
              <a:t>5. Ne </a:t>
            </a:r>
            <a:r>
              <a:rPr lang="lt-LT" sz="3100" dirty="0"/>
              <a:t>visi mokiniai deja už šį testą </a:t>
            </a:r>
            <a:r>
              <a:rPr lang="lt-LT" sz="3100" dirty="0" smtClean="0"/>
              <a:t>gaus </a:t>
            </a:r>
            <a:r>
              <a:rPr lang="lt-LT" sz="3100" dirty="0"/>
              <a:t>teigiamus balus ir beje tai jau ne pirmas kartas.</a:t>
            </a:r>
          </a:p>
          <a:p>
            <a:pPr lvl="0"/>
            <a:r>
              <a:rPr lang="lt-LT" sz="3100" dirty="0" smtClean="0"/>
              <a:t>6. Žinoma </a:t>
            </a:r>
            <a:r>
              <a:rPr lang="lt-LT" sz="3100" dirty="0"/>
              <a:t>tau reikia grįžti į namus ir be abejonės prisiimti atsakomybę.</a:t>
            </a:r>
          </a:p>
          <a:p>
            <a:r>
              <a:rPr lang="lt-LT" sz="3100" dirty="0" smtClean="0"/>
              <a:t>7. Dalis </a:t>
            </a:r>
            <a:r>
              <a:rPr lang="lt-LT" sz="3100" dirty="0"/>
              <a:t>dvyliktokų renkasi studijas užsienio universitetuose pavyzdžiui Danijos ar Vokietijos</a:t>
            </a:r>
            <a:r>
              <a:rPr lang="lt-LT" sz="3100" dirty="0" smtClean="0"/>
              <a:t>.</a:t>
            </a:r>
          </a:p>
          <a:p>
            <a:r>
              <a:rPr lang="lt-LT" sz="3100" dirty="0" smtClean="0"/>
              <a:t>8. Vadinasi jis neatvyks ir svarbiausia nepristatys pranešimo.</a:t>
            </a:r>
          </a:p>
          <a:p>
            <a:pPr marL="0" indent="0">
              <a:buNone/>
            </a:pPr>
            <a:endParaRPr lang="lt-LT" sz="3100" dirty="0"/>
          </a:p>
        </p:txBody>
      </p:sp>
    </p:spTree>
    <p:extLst>
      <p:ext uri="{BB962C8B-B14F-4D97-AF65-F5344CB8AC3E}">
        <p14:creationId xmlns:p14="http://schemas.microsoft.com/office/powerpoint/2010/main" val="121629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>
          <a:xfrm>
            <a:off x="838200" y="196553"/>
            <a:ext cx="10515600" cy="6400800"/>
          </a:xfrm>
        </p:spPr>
        <p:txBody>
          <a:bodyPr>
            <a:normAutofit/>
          </a:bodyPr>
          <a:lstStyle/>
          <a:p>
            <a:pPr lvl="0"/>
            <a:r>
              <a:rPr lang="lt-LT" dirty="0">
                <a:solidFill>
                  <a:srgbClr val="FF0000"/>
                </a:solidFill>
              </a:rPr>
              <a:t>Anot </a:t>
            </a:r>
            <a:r>
              <a:rPr lang="lt-LT" dirty="0" smtClean="0">
                <a:solidFill>
                  <a:srgbClr val="FF0000"/>
                </a:solidFill>
              </a:rPr>
              <a:t>žinomo rašytojo, </a:t>
            </a:r>
            <a:r>
              <a:rPr lang="lt-LT" dirty="0" smtClean="0"/>
              <a:t>visuomenėje vis dar pasitaiko nejautrumo atvejų.</a:t>
            </a:r>
            <a:endParaRPr lang="lt-LT" dirty="0"/>
          </a:p>
          <a:p>
            <a:pPr lvl="0"/>
            <a:r>
              <a:rPr lang="lt-LT" dirty="0"/>
              <a:t>Jo </a:t>
            </a:r>
            <a:r>
              <a:rPr lang="lt-LT" dirty="0" smtClean="0"/>
              <a:t>pasiekimai</a:t>
            </a:r>
            <a:r>
              <a:rPr lang="lt-LT" dirty="0" smtClean="0">
                <a:solidFill>
                  <a:srgbClr val="FF0000"/>
                </a:solidFill>
              </a:rPr>
              <a:t>,</a:t>
            </a:r>
            <a:r>
              <a:rPr lang="lt-LT" dirty="0" smtClean="0"/>
              <a:t> </a:t>
            </a:r>
            <a:r>
              <a:rPr lang="lt-LT" dirty="0" smtClean="0">
                <a:solidFill>
                  <a:srgbClr val="FF0000"/>
                </a:solidFill>
              </a:rPr>
              <a:t>atrodo,</a:t>
            </a:r>
            <a:r>
              <a:rPr lang="lt-LT" dirty="0" smtClean="0"/>
              <a:t> </a:t>
            </a:r>
            <a:r>
              <a:rPr lang="lt-LT" dirty="0"/>
              <a:t>nebetenkina aplinkinių ir galvojama apie jo darbų patikrinimą.</a:t>
            </a:r>
          </a:p>
          <a:p>
            <a:pPr lvl="0"/>
            <a:r>
              <a:rPr lang="lt-LT" dirty="0" smtClean="0"/>
              <a:t>Jis</a:t>
            </a:r>
            <a:r>
              <a:rPr lang="lt-LT" dirty="0" smtClean="0">
                <a:solidFill>
                  <a:srgbClr val="FF0000"/>
                </a:solidFill>
              </a:rPr>
              <a:t>, manau, </a:t>
            </a:r>
            <a:r>
              <a:rPr lang="lt-LT" dirty="0"/>
              <a:t>dar nepasiruošęs prisiimti atsakomybės ir atsakyti už savo veiksmus.</a:t>
            </a:r>
          </a:p>
          <a:p>
            <a:pPr lvl="0"/>
            <a:r>
              <a:rPr lang="lt-LT" dirty="0"/>
              <a:t>Visa mokykla džiaugėsi atvykusiais </a:t>
            </a:r>
            <a:r>
              <a:rPr lang="lt-LT" dirty="0" smtClean="0"/>
              <a:t>svečiais, </a:t>
            </a:r>
            <a:r>
              <a:rPr lang="lt-LT" dirty="0"/>
              <a:t>tačiau dalis aštuntokų nerimavo.</a:t>
            </a:r>
          </a:p>
          <a:p>
            <a:pPr lvl="0"/>
            <a:r>
              <a:rPr lang="lt-LT" dirty="0"/>
              <a:t>Ne visi </a:t>
            </a:r>
            <a:r>
              <a:rPr lang="lt-LT" dirty="0" smtClean="0"/>
              <a:t>mokiniai</a:t>
            </a:r>
            <a:r>
              <a:rPr lang="lt-LT" dirty="0" smtClean="0">
                <a:solidFill>
                  <a:srgbClr val="FF0000"/>
                </a:solidFill>
              </a:rPr>
              <a:t>, deja, </a:t>
            </a:r>
            <a:r>
              <a:rPr lang="lt-LT" dirty="0"/>
              <a:t>už šį testą </a:t>
            </a:r>
            <a:r>
              <a:rPr lang="lt-LT" dirty="0" smtClean="0"/>
              <a:t>gaus </a:t>
            </a:r>
            <a:r>
              <a:rPr lang="lt-LT" dirty="0"/>
              <a:t>teigiamus balus </a:t>
            </a:r>
            <a:r>
              <a:rPr lang="lt-LT" dirty="0" smtClean="0"/>
              <a:t>ir</a:t>
            </a:r>
            <a:r>
              <a:rPr lang="lt-LT" dirty="0" smtClean="0">
                <a:solidFill>
                  <a:srgbClr val="FF0000"/>
                </a:solidFill>
              </a:rPr>
              <a:t>, beje, </a:t>
            </a:r>
            <a:r>
              <a:rPr lang="lt-LT" dirty="0"/>
              <a:t>tai jau ne pirmas kartas.</a:t>
            </a:r>
          </a:p>
          <a:p>
            <a:pPr lvl="0"/>
            <a:r>
              <a:rPr lang="lt-LT" dirty="0" smtClean="0">
                <a:solidFill>
                  <a:srgbClr val="FF0000"/>
                </a:solidFill>
              </a:rPr>
              <a:t>Žinoma,</a:t>
            </a:r>
            <a:r>
              <a:rPr lang="lt-LT" dirty="0" smtClean="0"/>
              <a:t> </a:t>
            </a:r>
            <a:r>
              <a:rPr lang="lt-LT" dirty="0"/>
              <a:t>tau reikia grįžti į namus </a:t>
            </a:r>
            <a:r>
              <a:rPr lang="lt-LT" dirty="0" smtClean="0"/>
              <a:t>ir</a:t>
            </a:r>
            <a:r>
              <a:rPr lang="lt-LT" dirty="0" smtClean="0">
                <a:solidFill>
                  <a:srgbClr val="FF0000"/>
                </a:solidFill>
              </a:rPr>
              <a:t>, </a:t>
            </a:r>
            <a:r>
              <a:rPr lang="lt-LT" dirty="0">
                <a:solidFill>
                  <a:srgbClr val="FF0000"/>
                </a:solidFill>
              </a:rPr>
              <a:t>be </a:t>
            </a:r>
            <a:r>
              <a:rPr lang="lt-LT" dirty="0" smtClean="0">
                <a:solidFill>
                  <a:srgbClr val="FF0000"/>
                </a:solidFill>
              </a:rPr>
              <a:t>abejonės, </a:t>
            </a:r>
            <a:r>
              <a:rPr lang="lt-LT" dirty="0"/>
              <a:t>prisiimti atsakomybę.</a:t>
            </a:r>
          </a:p>
          <a:p>
            <a:pPr lvl="0"/>
            <a:r>
              <a:rPr lang="lt-LT" dirty="0"/>
              <a:t>Dalis dvyliktokų renkasi studijas užsienio </a:t>
            </a:r>
            <a:r>
              <a:rPr lang="lt-LT" dirty="0" smtClean="0"/>
              <a:t>universitetuose</a:t>
            </a:r>
            <a:r>
              <a:rPr lang="lt-LT" dirty="0" smtClean="0">
                <a:solidFill>
                  <a:srgbClr val="FF0000"/>
                </a:solidFill>
              </a:rPr>
              <a:t>, pavyzdžiui, </a:t>
            </a:r>
            <a:r>
              <a:rPr lang="lt-LT" dirty="0" smtClean="0"/>
              <a:t>Danijos </a:t>
            </a:r>
            <a:r>
              <a:rPr lang="lt-LT" dirty="0"/>
              <a:t>ar Vokietijos.</a:t>
            </a:r>
          </a:p>
          <a:p>
            <a:r>
              <a:rPr lang="lt-LT" dirty="0"/>
              <a:t> </a:t>
            </a:r>
            <a:r>
              <a:rPr lang="lt-LT" dirty="0" smtClean="0">
                <a:solidFill>
                  <a:srgbClr val="FF0000"/>
                </a:solidFill>
              </a:rPr>
              <a:t>Vadinasi,</a:t>
            </a:r>
            <a:r>
              <a:rPr lang="lt-LT" dirty="0" smtClean="0"/>
              <a:t> jis neatvyks ir</a:t>
            </a:r>
            <a:r>
              <a:rPr lang="lt-LT" dirty="0" smtClean="0">
                <a:solidFill>
                  <a:srgbClr val="FF0000"/>
                </a:solidFill>
              </a:rPr>
              <a:t>, svarbiausia, </a:t>
            </a:r>
            <a:r>
              <a:rPr lang="lt-LT" dirty="0" smtClean="0"/>
              <a:t>nepristatys pranešimo.</a:t>
            </a:r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84776184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239</Words>
  <Application>Microsoft Office PowerPoint</Application>
  <PresentationFormat>Plačiaekranė</PresentationFormat>
  <Paragraphs>21</Paragraphs>
  <Slides>3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„Office“ tema</vt:lpstr>
      <vt:lpstr>Pratybos. Įterpinių skyryba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user</dc:creator>
  <cp:lastModifiedBy>user</cp:lastModifiedBy>
  <cp:revision>3</cp:revision>
  <dcterms:created xsi:type="dcterms:W3CDTF">2020-10-05T12:54:33Z</dcterms:created>
  <dcterms:modified xsi:type="dcterms:W3CDTF">2021-04-28T15:07:22Z</dcterms:modified>
</cp:coreProperties>
</file>