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Economica"/>
      <p:regular r:id="rId15"/>
      <p:bold r:id="rId16"/>
      <p:italic r:id="rId17"/>
      <p:boldItalic r:id="rId18"/>
    </p:embeddedFont>
    <p:embeddedFont>
      <p:font typeface="Lobster"/>
      <p:regular r:id="rId19"/>
    </p:embeddedFont>
    <p:embeddedFont>
      <p:font typeface="Merriweather"/>
      <p:regular r:id="rId20"/>
      <p:bold r:id="rId21"/>
      <p:italic r:id="rId22"/>
      <p:boldItalic r:id="rId23"/>
    </p:embeddedFont>
    <p:embeddedFont>
      <p:font typeface="Open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erriweather-regular.fntdata"/><Relationship Id="rId22" Type="http://schemas.openxmlformats.org/officeDocument/2006/relationships/font" Target="fonts/Merriweather-italic.fntdata"/><Relationship Id="rId21" Type="http://schemas.openxmlformats.org/officeDocument/2006/relationships/font" Target="fonts/Merriweather-bold.fntdata"/><Relationship Id="rId24" Type="http://schemas.openxmlformats.org/officeDocument/2006/relationships/font" Target="fonts/OpenSans-regular.fntdata"/><Relationship Id="rId23" Type="http://schemas.openxmlformats.org/officeDocument/2006/relationships/font" Target="fonts/Merriweather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italic.fntdata"/><Relationship Id="rId25" Type="http://schemas.openxmlformats.org/officeDocument/2006/relationships/font" Target="fonts/OpenSans-bold.fntdata"/><Relationship Id="rId27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Economica-regular.fntdata"/><Relationship Id="rId14" Type="http://schemas.openxmlformats.org/officeDocument/2006/relationships/slide" Target="slides/slide9.xml"/><Relationship Id="rId17" Type="http://schemas.openxmlformats.org/officeDocument/2006/relationships/font" Target="fonts/Economica-italic.fntdata"/><Relationship Id="rId16" Type="http://schemas.openxmlformats.org/officeDocument/2006/relationships/font" Target="fonts/Economica-bold.fntdata"/><Relationship Id="rId19" Type="http://schemas.openxmlformats.org/officeDocument/2006/relationships/font" Target="fonts/Lobster-regular.fntdata"/><Relationship Id="rId18" Type="http://schemas.openxmlformats.org/officeDocument/2006/relationships/font" Target="fonts/Economica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bcc319d82b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bcc319d82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cc319d82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bcc319d82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bcc319d82b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bcc319d82b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bcc319d82b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bcc319d82b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bcc319d82b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bcc319d82b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bcc319d82b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bcc319d82b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bcc319d82b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bcc319d82b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cc319d82b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cc319d82b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rgbClr val="FFF1D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0988" y="857862"/>
            <a:ext cx="3102025" cy="34922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2055725" y="3695700"/>
            <a:ext cx="3756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900">
                <a:latin typeface="Lobster"/>
                <a:ea typeface="Lobster"/>
                <a:cs typeface="Lobster"/>
                <a:sym typeface="Lobster"/>
              </a:rPr>
              <a:t> Adomas Mickevičius</a:t>
            </a:r>
            <a:endParaRPr sz="19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781075" y="3938925"/>
            <a:ext cx="3039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300">
                <a:latin typeface="Lobster"/>
                <a:ea typeface="Lobster"/>
                <a:cs typeface="Lobster"/>
                <a:sym typeface="Lobster"/>
              </a:rPr>
              <a:t>„Odė jaunystei“ </a:t>
            </a:r>
            <a:r>
              <a:rPr lang="lt" sz="1500">
                <a:latin typeface="Lobster"/>
                <a:ea typeface="Lobster"/>
                <a:cs typeface="Lobster"/>
                <a:sym typeface="Lobster"/>
              </a:rPr>
              <a:t>1820 m.</a:t>
            </a:r>
            <a:endParaRPr sz="150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190775" y="951300"/>
            <a:ext cx="5573400" cy="3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lt" sz="3215"/>
              <a:t>“XIX a. pradžioje Lietuvos mokyklose ir dvaruose dar tvirtai viešpatavo prancūzų klasicizmo dvasia. &lt;...&gt; </a:t>
            </a:r>
            <a:endParaRPr sz="3215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3215"/>
              <a:t>Į paradinius Vilniaus balius kunigaikščiai ir grafai atvyksta pudruotomis galvomis. Kalbasi tarpusavyje elegantiška Paryžiaus salonų kalba. Grakščios manieros, lengvas sąmojis, pusiausvyros jausmas ir šaltas protas – privalomos elgesio normos. &lt;...&gt;  Ūžaujanti ponija, regis, visiškai nebuvo sukrėsta valstybės žlugimo ir net laikė „blogu skoniu“ apie tai kalbėti. Caro valdžia mandagiai pripažįstama legalia valdžia, turinčia teisę reikalauti paklusnumo ir pagarbos. </a:t>
            </a:r>
            <a:endParaRPr sz="3215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4210"/>
              <a:buFont typeface="Arial"/>
              <a:buNone/>
            </a:pPr>
            <a:r>
              <a:rPr lang="lt" sz="3215"/>
              <a:t>Tai klasicistinio auklėjimo išdavos: paklusti esamos tvarkos hierarchijai ir nusistovėjusiems daiktų ryšiams yra gėris, o nepaklusti yra blogis; žmogaus pareiga yra viską žinoti ir suprasti, o ne prieštarauti; egzistencijos tiesa yra žinojimo tiesa ir niekas daugiau.”</a:t>
            </a:r>
            <a:endParaRPr sz="3215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 txBox="1"/>
          <p:nvPr/>
        </p:nvSpPr>
        <p:spPr>
          <a:xfrm>
            <a:off x="311700" y="330550"/>
            <a:ext cx="562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400">
                <a:latin typeface="Open Sans"/>
                <a:ea typeface="Open Sans"/>
                <a:cs typeface="Open Sans"/>
                <a:sym typeface="Open Sans"/>
              </a:rPr>
              <a:t>Truputis kultūrinio konteksto:</a:t>
            </a:r>
            <a:endParaRPr b="1"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2499175" y="4409875"/>
            <a:ext cx="488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iš: Vytautas Kubilius „Romantizmo tradicija lietuvių literatūroje“</a:t>
            </a:r>
            <a:endParaRPr sz="1200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6425" y="1075675"/>
            <a:ext cx="2954100" cy="3143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604625" y="1821800"/>
            <a:ext cx="878700" cy="45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lt">
                <a:latin typeface="Merriweather"/>
                <a:ea typeface="Merriweather"/>
                <a:cs typeface="Merriweather"/>
                <a:sym typeface="Merriweather"/>
              </a:rPr>
              <a:t>Odė</a:t>
            </a:r>
            <a:r>
              <a:rPr lang="lt">
                <a:latin typeface="Merriweather"/>
                <a:ea typeface="Merriweather"/>
                <a:cs typeface="Merriweather"/>
                <a:sym typeface="Merriweather"/>
              </a:rPr>
              <a:t> –</a:t>
            </a:r>
            <a:r>
              <a:rPr lang="lt"/>
              <a:t> </a:t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1368750" y="1821800"/>
            <a:ext cx="74169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 sz="1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(</a:t>
            </a:r>
            <a:r>
              <a:rPr i="1" lang="lt" sz="1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gr. </a:t>
            </a:r>
            <a:r>
              <a:rPr lang="lt" sz="1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odė - giesmė) lyrikos žanras, proginis eiliuotas kūrinys, iškilmingas ir  patetiškas. Odėje  šlovinamas žymus asmuo, svarbus istorinis įvykis, didi filosofinė etinė ar politinė idėja.</a:t>
            </a:r>
            <a:endParaRPr sz="18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1483325" y="3373850"/>
            <a:ext cx="456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lt">
                <a:latin typeface="Open Sans"/>
                <a:ea typeface="Open Sans"/>
                <a:cs typeface="Open Sans"/>
                <a:sym typeface="Open Sans"/>
              </a:rPr>
              <a:t>Patetiškas – </a:t>
            </a:r>
            <a:r>
              <a:rPr lang="lt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jausmingas, jaudinamas, kupinas patoso.</a:t>
            </a:r>
            <a:endParaRPr i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612700" y="1225225"/>
            <a:ext cx="8219700" cy="212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lt"/>
              <a:t>Odė jaunystei </a:t>
            </a:r>
            <a:r>
              <a:rPr lang="lt"/>
              <a:t>d</a:t>
            </a:r>
            <a:r>
              <a:rPr lang="lt"/>
              <a:t>ėl cenzūros į debiutinį Mickevičiaus eilėraščių rinkinį </a:t>
            </a:r>
            <a:r>
              <a:rPr i="1" lang="lt"/>
              <a:t>Poezija</a:t>
            </a:r>
            <a:r>
              <a:rPr lang="lt"/>
              <a:t>, išleistą 1822 m., nepateko.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lt"/>
              <a:t>Šį tekstą Mickevičius perskaitė viename filomatų susirinkime ir tai skambėjo kaip savotiškas jaunosios </a:t>
            </a:r>
            <a:r>
              <a:rPr i="1" lang="lt"/>
              <a:t>veiklios</a:t>
            </a:r>
            <a:r>
              <a:rPr lang="lt"/>
              <a:t> kartos </a:t>
            </a:r>
            <a:r>
              <a:rPr b="1" lang="lt"/>
              <a:t>manifestas.</a:t>
            </a:r>
            <a:endParaRPr b="1"/>
          </a:p>
        </p:txBody>
      </p:sp>
      <p:sp>
        <p:nvSpPr>
          <p:cNvPr id="85" name="Google Shape;85;p16"/>
          <p:cNvSpPr txBox="1"/>
          <p:nvPr/>
        </p:nvSpPr>
        <p:spPr>
          <a:xfrm>
            <a:off x="211750" y="3765800"/>
            <a:ext cx="9021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lt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i="1" lang="lt" sz="16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 Tekstą skaito aktorius Andrius Bialobžeskis: </a:t>
            </a:r>
            <a:r>
              <a:rPr i="1" lang="lt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http://www.xn--altiniai-4wb.info/files/literatura/LG00/A._Mickevi%C4%8Dius._Od%C4%97_jaunystei.LG4852.mp3</a:t>
            </a:r>
            <a:endParaRPr i="1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/>
        </p:nvSpPr>
        <p:spPr>
          <a:xfrm>
            <a:off x="362775" y="757850"/>
            <a:ext cx="43533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lt">
                <a:latin typeface="Open Sans"/>
                <a:ea typeface="Open Sans"/>
                <a:cs typeface="Open Sans"/>
                <a:sym typeface="Open Sans"/>
              </a:rPr>
              <a:t>Be dvasios, be širdies</a:t>
            </a:r>
            <a:r>
              <a:rPr lang="lt">
                <a:latin typeface="Open Sans"/>
                <a:ea typeface="Open Sans"/>
                <a:cs typeface="Open Sans"/>
                <a:sym typeface="Open Sans"/>
              </a:rPr>
              <a:t> – tai </a:t>
            </a:r>
            <a:r>
              <a:rPr b="1" lang="lt">
                <a:latin typeface="Open Sans"/>
                <a:ea typeface="Open Sans"/>
                <a:cs typeface="Open Sans"/>
                <a:sym typeface="Open Sans"/>
              </a:rPr>
              <a:t>griaučių </a:t>
            </a:r>
            <a:r>
              <a:rPr lang="lt">
                <a:latin typeface="Open Sans"/>
                <a:ea typeface="Open Sans"/>
                <a:cs typeface="Open Sans"/>
                <a:sym typeface="Open Sans"/>
              </a:rPr>
              <a:t>minios!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O, duok, </a:t>
            </a:r>
            <a:r>
              <a:rPr b="1" lang="lt">
                <a:latin typeface="Open Sans"/>
                <a:ea typeface="Open Sans"/>
                <a:cs typeface="Open Sans"/>
                <a:sym typeface="Open Sans"/>
              </a:rPr>
              <a:t>jaunyste</a:t>
            </a:r>
            <a:r>
              <a:rPr lang="lt">
                <a:latin typeface="Open Sans"/>
                <a:ea typeface="Open Sans"/>
                <a:cs typeface="Open Sans"/>
                <a:sym typeface="Open Sans"/>
              </a:rPr>
              <a:t>, man sparnus!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Virš žemės negyvos, lig pat žydrynės,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Pakilsiu rojun, į kraštus,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Kur </a:t>
            </a:r>
            <a:r>
              <a:rPr b="1" lang="lt">
                <a:latin typeface="Open Sans"/>
                <a:ea typeface="Open Sans"/>
                <a:cs typeface="Open Sans"/>
                <a:sym typeface="Open Sans"/>
              </a:rPr>
              <a:t>įkvėpimas kuria stebuklus,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Kur puošia jis žiedais </a:t>
            </a:r>
            <a:r>
              <a:rPr b="1" lang="lt">
                <a:latin typeface="Open Sans"/>
                <a:ea typeface="Open Sans"/>
                <a:cs typeface="Open Sans"/>
                <a:sym typeface="Open Sans"/>
              </a:rPr>
              <a:t>naujovę</a:t>
            </a:r>
            <a:r>
              <a:rPr lang="lt">
                <a:latin typeface="Open Sans"/>
                <a:ea typeface="Open Sans"/>
                <a:cs typeface="Open Sans"/>
                <a:sym typeface="Open Sans"/>
              </a:rPr>
              <a:t>, –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Tenai viltis – jo palydovė.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Lai tie, kuriuos jau slegia metai,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Kur žemėn linksta kaktomis,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Matuos pasaulį </a:t>
            </a:r>
            <a:r>
              <a:rPr b="1" lang="lt">
                <a:latin typeface="Open Sans"/>
                <a:ea typeface="Open Sans"/>
                <a:cs typeface="Open Sans"/>
                <a:sym typeface="Open Sans"/>
              </a:rPr>
              <a:t>akimis</a:t>
            </a:r>
            <a:r>
              <a:rPr lang="lt">
                <a:latin typeface="Open Sans"/>
                <a:ea typeface="Open Sans"/>
                <a:cs typeface="Open Sans"/>
                <a:sym typeface="Open Sans"/>
              </a:rPr>
              <a:t>,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lt">
                <a:latin typeface="Open Sans"/>
                <a:ea typeface="Open Sans"/>
                <a:cs typeface="Open Sans"/>
                <a:sym typeface="Open Sans"/>
              </a:rPr>
              <a:t>Kurios aplink siaurai temato</a:t>
            </a:r>
            <a:r>
              <a:rPr lang="lt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Pakilk, </a:t>
            </a:r>
            <a:r>
              <a:rPr b="1" lang="lt">
                <a:latin typeface="Open Sans"/>
                <a:ea typeface="Open Sans"/>
                <a:cs typeface="Open Sans"/>
                <a:sym typeface="Open Sans"/>
              </a:rPr>
              <a:t>jaunyste</a:t>
            </a:r>
            <a:r>
              <a:rPr lang="lt">
                <a:latin typeface="Open Sans"/>
                <a:ea typeface="Open Sans"/>
                <a:cs typeface="Open Sans"/>
                <a:sym typeface="Open Sans"/>
              </a:rPr>
              <a:t>, virš slėnių,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Kur tiek </a:t>
            </a:r>
            <a:r>
              <a:rPr b="1" lang="lt">
                <a:latin typeface="Open Sans"/>
                <a:ea typeface="Open Sans"/>
                <a:cs typeface="Open Sans"/>
                <a:sym typeface="Open Sans"/>
              </a:rPr>
              <a:t>pelėsių jau priviso</a:t>
            </a:r>
            <a:r>
              <a:rPr lang="lt">
                <a:latin typeface="Open Sans"/>
                <a:ea typeface="Open Sans"/>
                <a:cs typeface="Open Sans"/>
                <a:sym typeface="Open Sans"/>
              </a:rPr>
              <a:t>,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Pakilk, ir saulėtu žvilgsniu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Tu perverki žmoniją visą!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4321150" y="894875"/>
            <a:ext cx="3974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Pradžioje išsakomas santykis su racionalumu,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iškeliama širdies ir jausmo viršenybė.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3591700" y="1644700"/>
            <a:ext cx="3974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Įkvėpimas ir kūryba padeda kurti naujovę, kovoti su smurtu ir prievarta.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3160250" y="2394513"/>
            <a:ext cx="3708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Racionalus pasaulio suvokimas yra labai ribotas. 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Čia suskamba ir paskutinės Mickevičiaus eilėraščio </a:t>
            </a:r>
            <a:r>
              <a:rPr i="1"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Romantika</a:t>
            </a: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 eilutės: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„Žvelk širdimi į širdį“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3446600" y="3790850"/>
            <a:ext cx="3708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Išreiškiamas nepasitenkinimas esama realybe, ji apibūdinama kaip „supelijusi“.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572425" y="298950"/>
            <a:ext cx="723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1800">
                <a:solidFill>
                  <a:srgbClr val="85200C"/>
                </a:solidFill>
                <a:latin typeface="Open Sans"/>
                <a:ea typeface="Open Sans"/>
                <a:cs typeface="Open Sans"/>
                <a:sym typeface="Open Sans"/>
              </a:rPr>
              <a:t>Mickevičius „Odė jaunystei“</a:t>
            </a:r>
            <a:endParaRPr b="1" sz="1800">
              <a:solidFill>
                <a:srgbClr val="85200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489075" y="394900"/>
            <a:ext cx="8520600" cy="28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highlight>
                  <a:srgbClr val="F4CCCC"/>
                </a:highlight>
              </a:rPr>
              <a:t>Gyvenimo nektaras tau saldus,</a:t>
            </a:r>
            <a:endParaRPr b="1" sz="1250">
              <a:highlight>
                <a:srgbClr val="F4CCCC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highlight>
                  <a:srgbClr val="F4CCCC"/>
                </a:highlight>
              </a:rPr>
              <a:t>Kai jį dalaisi su kitais, jaunyste!</a:t>
            </a:r>
            <a:endParaRPr b="1" sz="1250">
              <a:highlight>
                <a:srgbClr val="F4CCCC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highlight>
                  <a:srgbClr val="F4CCCC"/>
                </a:highlight>
              </a:rPr>
              <a:t>Ir širdys dangišku džiaugsmu pražysta,</a:t>
            </a:r>
            <a:endParaRPr b="1" sz="1250">
              <a:highlight>
                <a:srgbClr val="F4CCCC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highlight>
                  <a:srgbClr val="F4CCCC"/>
                </a:highlight>
              </a:rPr>
              <a:t>Kada jas jungia saitas nuostabus.</a:t>
            </a:r>
            <a:endParaRPr b="1" sz="1250">
              <a:highlight>
                <a:srgbClr val="F4CCCC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sz="1250">
              <a:highlight>
                <a:srgbClr val="F4CCCC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highlight>
                  <a:srgbClr val="F4CCCC"/>
                </a:highlight>
              </a:rPr>
              <a:t>Išvien visi, draugai jaunieji!</a:t>
            </a:r>
            <a:endParaRPr b="1" sz="1250">
              <a:highlight>
                <a:srgbClr val="F4CCCC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highlight>
                  <a:srgbClr val="F4CCCC"/>
                </a:highlight>
              </a:rPr>
              <a:t>Visų bendroji laimė – mūs tikslai.</a:t>
            </a:r>
            <a:endParaRPr b="1" sz="1250">
              <a:highlight>
                <a:srgbClr val="F4CCCC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highlight>
                  <a:srgbClr val="F4CCCC"/>
                </a:highlight>
              </a:rPr>
              <a:t>Vienybėj įkvėptoj jėga stiprėja,</a:t>
            </a:r>
            <a:endParaRPr b="1" sz="1250">
              <a:highlight>
                <a:srgbClr val="F4CCCC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highlight>
                  <a:srgbClr val="F4CCCC"/>
                </a:highlight>
              </a:rPr>
              <a:t>Išvien visi, draugai jaunieji!..</a:t>
            </a:r>
            <a:endParaRPr b="1" sz="1250">
              <a:highlight>
                <a:srgbClr val="F4CCCC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highlight>
                  <a:srgbClr val="C9DAF8"/>
                </a:highlight>
              </a:rPr>
              <a:t>Laimingas kritęs kovoje tasai,</a:t>
            </a:r>
            <a:endParaRPr b="1" sz="1250">
              <a:highlight>
                <a:srgbClr val="C9DAF8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highlight>
                  <a:srgbClr val="C9DAF8"/>
                </a:highlight>
              </a:rPr>
              <a:t>Kuris kitiems padėjo kelią tiesiant</a:t>
            </a:r>
            <a:endParaRPr b="1" sz="1250">
              <a:highlight>
                <a:srgbClr val="C9DAF8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highlight>
                  <a:srgbClr val="C9DAF8"/>
                </a:highlight>
              </a:rPr>
              <a:t>Į rūmus ateities, į garbę šviesią.</a:t>
            </a:r>
            <a:endParaRPr b="1" sz="1250">
              <a:highlight>
                <a:srgbClr val="C9DAF8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/>
              <a:t>Išvien visi, draugai jaunieji!..</a:t>
            </a:r>
            <a:endParaRPr b="1" sz="1250"/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solidFill>
                  <a:srgbClr val="000000"/>
                </a:solidFill>
                <a:highlight>
                  <a:schemeClr val="accent6"/>
                </a:highlight>
              </a:rPr>
              <a:t>Nors kelias ir uolėtas, ir slidus</a:t>
            </a:r>
            <a:endParaRPr b="1" sz="1250">
              <a:solidFill>
                <a:srgbClr val="000000"/>
              </a:solidFill>
              <a:highlight>
                <a:schemeClr val="accent6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solidFill>
                  <a:srgbClr val="000000"/>
                </a:solidFill>
                <a:highlight>
                  <a:schemeClr val="accent6"/>
                </a:highlight>
              </a:rPr>
              <a:t>Ir ydos, smurtas trukdo mums žygiuoti, –</a:t>
            </a:r>
            <a:endParaRPr b="1" sz="1250">
              <a:solidFill>
                <a:srgbClr val="000000"/>
              </a:solidFill>
              <a:highlight>
                <a:schemeClr val="accent6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solidFill>
                  <a:srgbClr val="000000"/>
                </a:solidFill>
                <a:highlight>
                  <a:schemeClr val="accent6"/>
                </a:highlight>
              </a:rPr>
              <a:t>Bet smurtui smurtas atkirtis tebus,</a:t>
            </a:r>
            <a:endParaRPr b="1" sz="1250">
              <a:solidFill>
                <a:srgbClr val="000000"/>
              </a:solidFill>
              <a:highlight>
                <a:schemeClr val="accent6"/>
              </a:highlight>
            </a:endParaRPr>
          </a:p>
          <a:p>
            <a:pPr indent="0" lvl="0" marL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lt" sz="1250">
                <a:solidFill>
                  <a:srgbClr val="000000"/>
                </a:solidFill>
                <a:highlight>
                  <a:schemeClr val="accent6"/>
                </a:highlight>
              </a:rPr>
              <a:t>Prieš ydas jaunumėj išmokime kovoti!</a:t>
            </a:r>
            <a:endParaRPr b="1" sz="1250">
              <a:solidFill>
                <a:srgbClr val="000000"/>
              </a:solidFill>
              <a:highlight>
                <a:schemeClr val="accent6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sz="1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275"/>
              <a:buNone/>
            </a:pPr>
            <a:r>
              <a:t/>
            </a:r>
            <a:endParaRPr sz="100"/>
          </a:p>
        </p:txBody>
      </p:sp>
      <p:sp>
        <p:nvSpPr>
          <p:cNvPr id="101" name="Google Shape;101;p18"/>
          <p:cNvSpPr txBox="1"/>
          <p:nvPr/>
        </p:nvSpPr>
        <p:spPr>
          <a:xfrm>
            <a:off x="4119650" y="1330200"/>
            <a:ext cx="4740300" cy="20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AutoNum type="alphaUcPeriod"/>
            </a:pPr>
            <a:r>
              <a:rPr lang="lt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Netoleruojamas sąstingis, ydos, akcentuojama veiklos būtinybė, kova su prievarta ir smurtu. </a:t>
            </a:r>
            <a:endParaRPr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AutoNum type="alphaUcPeriod"/>
            </a:pPr>
            <a:r>
              <a:rPr lang="lt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Smerkiamas individualizmas, iškeliamas bendruomeniškumas.	</a:t>
            </a:r>
            <a:endParaRPr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AutoNum type="alphaUcPeriod"/>
            </a:pPr>
            <a:r>
              <a:rPr lang="lt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Siekiant šviesesnės tautos ateities išaukštinamas altruizmas. 	</a:t>
            </a:r>
            <a:endParaRPr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4119650" y="806175"/>
            <a:ext cx="4579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Kuris teiginys tinka skirtingomis spalvomis paryškintoms teksto  vietoms?</a:t>
            </a:r>
            <a:endParaRPr b="1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1370525" y="72550"/>
            <a:ext cx="80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latin typeface="Open Sans"/>
                <a:ea typeface="Open Sans"/>
                <a:cs typeface="Open Sans"/>
                <a:sym typeface="Open Sans"/>
              </a:rPr>
              <a:t>&lt;...&gt;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68125" y="233625"/>
            <a:ext cx="8520600" cy="43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lt" sz="1566"/>
              <a:t>                </a:t>
            </a:r>
            <a:r>
              <a:rPr lang="lt" sz="1566"/>
              <a:t>&lt;...&gt;</a:t>
            </a:r>
            <a:endParaRPr sz="15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b="1" sz="1566">
              <a:highlight>
                <a:srgbClr val="B6D7A8"/>
              </a:highlight>
            </a:endParaRPr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b="1" lang="lt" sz="1566">
                <a:highlight>
                  <a:srgbClr val="B6D7A8"/>
                </a:highlight>
              </a:rPr>
              <a:t>Žvelk ten, kur nepasieks akis,</a:t>
            </a:r>
            <a:endParaRPr b="1" sz="1566">
              <a:highlight>
                <a:srgbClr val="B6D7A8"/>
              </a:highlight>
            </a:endParaRPr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b="1" lang="lt" sz="1566">
                <a:highlight>
                  <a:srgbClr val="B6D7A8"/>
                </a:highlight>
              </a:rPr>
              <a:t>Laužk tai, </a:t>
            </a:r>
            <a:r>
              <a:rPr b="1" lang="lt" sz="1566">
                <a:highlight>
                  <a:srgbClr val="93C47D"/>
                </a:highlight>
              </a:rPr>
              <a:t>ko nepajėgs ir prota</a:t>
            </a:r>
            <a:r>
              <a:rPr b="1" lang="lt" sz="1566"/>
              <a:t>s</a:t>
            </a:r>
            <a:r>
              <a:rPr lang="lt" sz="1566"/>
              <a:t>:</a:t>
            </a:r>
            <a:endParaRPr sz="15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b="1" lang="lt" sz="1566">
                <a:highlight>
                  <a:srgbClr val="EA9999"/>
                </a:highlight>
              </a:rPr>
              <a:t>Jaunyste</a:t>
            </a:r>
            <a:r>
              <a:rPr b="1" lang="lt" sz="1566">
                <a:highlight>
                  <a:srgbClr val="D5A6BD"/>
                </a:highlight>
              </a:rPr>
              <a:t>,</a:t>
            </a:r>
            <a:r>
              <a:rPr lang="lt" sz="1566"/>
              <a:t> aras tu sparnuotas,</a:t>
            </a:r>
            <a:endParaRPr sz="15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lt" sz="1566"/>
              <a:t>Ir nieks tavęs nesulaikys!</a:t>
            </a:r>
            <a:endParaRPr sz="15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b="1" sz="15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b="1" lang="lt" sz="1566">
                <a:highlight>
                  <a:srgbClr val="9FC5E8"/>
                </a:highlight>
              </a:rPr>
              <a:t>Petys petin!</a:t>
            </a:r>
            <a:r>
              <a:rPr lang="lt" sz="1566">
                <a:highlight>
                  <a:srgbClr val="9FC5E8"/>
                </a:highlight>
              </a:rPr>
              <a:t> Mes žemės rutulį apjuosim</a:t>
            </a:r>
            <a:endParaRPr sz="1566">
              <a:highlight>
                <a:srgbClr val="9FC5E8"/>
              </a:highlight>
            </a:endParaRPr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lt" sz="1566">
                <a:highlight>
                  <a:srgbClr val="9FC5E8"/>
                </a:highlight>
              </a:rPr>
              <a:t>Gyvąja rankų grandine!</a:t>
            </a:r>
            <a:endParaRPr sz="1566">
              <a:highlight>
                <a:srgbClr val="9FC5E8"/>
              </a:highlight>
            </a:endParaRPr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lt" sz="1566">
                <a:highlight>
                  <a:srgbClr val="9FC5E8"/>
                </a:highlight>
              </a:rPr>
              <a:t>Vienais troškimais, mintimis liepsnosim –</a:t>
            </a:r>
            <a:endParaRPr sz="1566">
              <a:highlight>
                <a:srgbClr val="9FC5E8"/>
              </a:highlight>
            </a:endParaRPr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lt" sz="1566">
                <a:highlight>
                  <a:srgbClr val="9FC5E8"/>
                </a:highlight>
              </a:rPr>
              <a:t>Ir </a:t>
            </a:r>
            <a:r>
              <a:rPr b="1" lang="lt" sz="1566">
                <a:highlight>
                  <a:srgbClr val="9FC5E8"/>
                </a:highlight>
              </a:rPr>
              <a:t>vieno židinio ugnia!</a:t>
            </a:r>
            <a:r>
              <a:rPr lang="lt" sz="1566"/>
              <a:t>..</a:t>
            </a:r>
            <a:endParaRPr sz="15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lt" sz="1566"/>
              <a:t>Pasistūmėk pirmyn, planeta!</a:t>
            </a:r>
            <a:endParaRPr sz="15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b="1" lang="lt" sz="1566">
                <a:highlight>
                  <a:srgbClr val="FFE599"/>
                </a:highlight>
              </a:rPr>
              <a:t>Naujus parinkom tau kelius.</a:t>
            </a:r>
            <a:endParaRPr b="1" sz="1566">
              <a:highlight>
                <a:srgbClr val="FFE599"/>
              </a:highlight>
            </a:endParaRPr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lt" sz="1566">
                <a:highlight>
                  <a:srgbClr val="FFD966"/>
                </a:highlight>
              </a:rPr>
              <a:t>Nusviedus kiautą nudėvėtą,</a:t>
            </a:r>
            <a:endParaRPr sz="1566">
              <a:highlight>
                <a:srgbClr val="FFD966"/>
              </a:highlight>
            </a:endParaRPr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lt" sz="1566">
                <a:highlight>
                  <a:srgbClr val="FFD966"/>
                </a:highlight>
              </a:rPr>
              <a:t>Metus vėl prisimink žalius.</a:t>
            </a:r>
            <a:endParaRPr sz="1566">
              <a:highlight>
                <a:srgbClr val="FFD966"/>
              </a:highlight>
            </a:endParaRPr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lt" sz="1566"/>
              <a:t>                    &lt;...&gt;</a:t>
            </a:r>
            <a:endParaRPr sz="15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lt" sz="1566"/>
              <a:t>Ir dūžta jau danga ledinė,</a:t>
            </a:r>
            <a:endParaRPr sz="15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b="1" lang="lt" sz="1566">
                <a:highlight>
                  <a:srgbClr val="EA9999"/>
                </a:highlight>
              </a:rPr>
              <a:t>Ir prietarai tamsieji sutrupės</a:t>
            </a:r>
            <a:r>
              <a:rPr lang="lt" sz="1566">
                <a:highlight>
                  <a:srgbClr val="EA9999"/>
                </a:highlight>
              </a:rPr>
              <a:t>.</a:t>
            </a:r>
            <a:endParaRPr sz="1566">
              <a:highlight>
                <a:srgbClr val="EA9999"/>
              </a:highlight>
            </a:endParaRPr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lt" sz="1466"/>
              <a:t>Sveika būk, laisvės tu aušrine!</a:t>
            </a:r>
            <a:endParaRPr sz="1466"/>
          </a:p>
          <a:p>
            <a:pPr indent="0" lvl="0" marL="0" rtl="0" algn="l">
              <a:lnSpc>
                <a:spcPct val="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b="1" lang="lt" sz="1555"/>
              <a:t>Išganymo greit saulė patekės.</a:t>
            </a:r>
            <a:endParaRPr b="1" sz="155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05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523"/>
              <a:buNone/>
            </a:pPr>
            <a:r>
              <a:t/>
            </a:r>
            <a:endParaRPr sz="1055"/>
          </a:p>
        </p:txBody>
      </p:sp>
      <p:sp>
        <p:nvSpPr>
          <p:cNvPr id="109" name="Google Shape;109;p19"/>
          <p:cNvSpPr txBox="1"/>
          <p:nvPr/>
        </p:nvSpPr>
        <p:spPr>
          <a:xfrm>
            <a:off x="4941950" y="741700"/>
            <a:ext cx="3410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Eilėraštis konstruojamas kontrasto principu. Tarp ko kuriami kontrastai?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5175650" y="1354413"/>
            <a:ext cx="294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Open Sans"/>
              <a:buChar char="●"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Jausmas </a:t>
            </a:r>
            <a:r>
              <a:rPr i="1"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vs </a:t>
            </a: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Protas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5175650" y="1754625"/>
            <a:ext cx="291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Open Sans"/>
              <a:buChar char="●"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Bendrystė </a:t>
            </a:r>
            <a:r>
              <a:rPr i="1"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vs</a:t>
            </a: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 Atskirtis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5216050" y="2225100"/>
            <a:ext cx="2716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Open Sans"/>
              <a:buChar char="●"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Dabartinis pasaulis 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              </a:t>
            </a:r>
            <a:r>
              <a:rPr i="1"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vs</a:t>
            </a:r>
            <a:endParaRPr i="1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   Trokštamas (naujas) pasaulis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5224100" y="3056400"/>
            <a:ext cx="28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Open Sans"/>
              <a:buChar char="●"/>
            </a:pP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Jaunystė </a:t>
            </a:r>
            <a:r>
              <a:rPr i="1"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vs </a:t>
            </a:r>
            <a:r>
              <a:rPr lang="lt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Senatvė</a:t>
            </a:r>
            <a:endParaRPr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title"/>
          </p:nvPr>
        </p:nvSpPr>
        <p:spPr>
          <a:xfrm>
            <a:off x="521325" y="638425"/>
            <a:ext cx="67182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accent5"/>
                </a:solidFill>
                <a:latin typeface="Georgia"/>
                <a:ea typeface="Georgia"/>
                <a:cs typeface="Georgia"/>
                <a:sym typeface="Georgia"/>
              </a:rPr>
              <a:t>Apibendriname</a:t>
            </a:r>
            <a:r>
              <a:rPr lang="lt">
                <a:solidFill>
                  <a:schemeClr val="accent5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solidFill>
                <a:schemeClr val="accent5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9" name="Google Shape;119;p20"/>
          <p:cNvSpPr txBox="1"/>
          <p:nvPr>
            <p:ph idx="1" type="body"/>
          </p:nvPr>
        </p:nvSpPr>
        <p:spPr>
          <a:xfrm>
            <a:off x="311700" y="1147225"/>
            <a:ext cx="7596900" cy="33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lt"/>
              <a:t>Kokio žmogaus idealas kuriamas eilėraštyje?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lt"/>
              <a:t>Kokia idėja skleidžiama eilėraštyje?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lt"/>
              <a:t>Koks išsakomas lyrinio subjekto santykis su realybe?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0"/>
          <p:cNvSpPr txBox="1"/>
          <p:nvPr/>
        </p:nvSpPr>
        <p:spPr>
          <a:xfrm>
            <a:off x="5941625" y="1789750"/>
            <a:ext cx="2692800" cy="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748975" y="3669875"/>
            <a:ext cx="5724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600">
                <a:solidFill>
                  <a:srgbClr val="660000"/>
                </a:solidFill>
                <a:latin typeface="Open Sans"/>
                <a:ea typeface="Open Sans"/>
                <a:cs typeface="Open Sans"/>
                <a:sym typeface="Open Sans"/>
              </a:rPr>
              <a:t>Nepasitenkinimas, noras pakeisti esančią santvarką.</a:t>
            </a:r>
            <a:endParaRPr sz="1600">
              <a:solidFill>
                <a:srgbClr val="66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833575" y="1942150"/>
            <a:ext cx="3600600" cy="8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 sz="1800">
                <a:solidFill>
                  <a:srgbClr val="85200C"/>
                </a:solidFill>
                <a:latin typeface="Open Sans"/>
                <a:ea typeface="Open Sans"/>
                <a:cs typeface="Open Sans"/>
                <a:sym typeface="Open Sans"/>
              </a:rPr>
              <a:t>Veiklaus, ryžtingo ir maištingo.</a:t>
            </a:r>
            <a:endParaRPr sz="1800">
              <a:solidFill>
                <a:srgbClr val="85200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894875" y="2750350"/>
            <a:ext cx="256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lt" sz="1800">
                <a:solidFill>
                  <a:srgbClr val="660000"/>
                </a:solidFill>
                <a:latin typeface="Open Sans"/>
                <a:ea typeface="Open Sans"/>
                <a:cs typeface="Open Sans"/>
                <a:sym typeface="Open Sans"/>
              </a:rPr>
              <a:t>Laisvės ir brolybės.</a:t>
            </a:r>
            <a:endParaRPr>
              <a:solidFill>
                <a:srgbClr val="66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6325" y="689125"/>
            <a:ext cx="5732800" cy="343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