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67" r:id="rId16"/>
    <p:sldId id="271" r:id="rId17"/>
    <p:sldId id="275" r:id="rId18"/>
    <p:sldId id="272" r:id="rId19"/>
    <p:sldId id="273" r:id="rId20"/>
    <p:sldId id="274" r:id="rId21"/>
    <p:sldId id="276" r:id="rId2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249" autoAdjust="0"/>
  </p:normalViewPr>
  <p:slideViewPr>
    <p:cSldViewPr snapToGrid="0">
      <p:cViewPr varScale="1">
        <p:scale>
          <a:sx n="68" d="100"/>
          <a:sy n="68" d="100"/>
        </p:scale>
        <p:origin x="6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8D41D4-FDDF-4004-BBF6-150F93400DFE}"/>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4C45C31D-B220-4F93-A58C-49F89EB6C0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D2B754A-4C27-4CD2-B639-772A30BFA731}"/>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2CD629D4-5DFE-4608-96A1-7D89F937B1C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838348B7-448F-4F5D-A27C-78E7CF817F63}"/>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63816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76F7BB7-33EA-4D83-9343-4A00F56F1B9F}"/>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C46F656B-7054-44FE-87E0-E357AF513815}"/>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4D81932-7C7B-4373-B5F7-74CE55EF97BF}"/>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8A7B6B2-8CF3-4E96-8E96-51C0ECE8D40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704C493-356F-4A17-A975-7828A67D53BA}"/>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110150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47EE9D-9FFC-4BCB-BA27-6C1332975A05}"/>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ED3A2701-1EF2-4EC3-90C1-A7AAF7CFC3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305846E1-9309-47F7-82A1-863FE6323725}"/>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83C6A30F-CC5C-4182-96CA-B409D6DB1A4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5A14618-05DD-42C2-B502-BCDB8D86F612}"/>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07097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D13936-AFB5-4EE9-AAA3-63ED8AA3B93C}"/>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71353AF4-A9EF-4AB6-BADC-CC8EC4549CB0}"/>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C821F11D-EA8A-4F0A-AFE8-24FC5D84DA27}"/>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EC2AF399-293A-4D7D-AA3D-A8EDE8F70948}"/>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98384CCF-B9A0-4719-9392-14EFA75169AD}"/>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79AECF7-BACD-4A4D-9AF9-9509B03CCF2C}"/>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076367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F3DCF7D-C98F-4696-A4AD-052E9AEE1EE4}"/>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ED1A76DB-EDDA-407A-B196-1041957CD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4AB5C823-1361-4042-BBAC-0CD4BBC6BC41}"/>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011468BF-40C8-4412-8F77-C46D6E472C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90E3BE23-018C-4C44-83F8-E6A3AF2D0F50}"/>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DC75D75C-1B3E-4364-A288-9A4023F4A71C}"/>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8" name="Poraštės vietos rezervavimo ženklas 7">
            <a:extLst>
              <a:ext uri="{FF2B5EF4-FFF2-40B4-BE49-F238E27FC236}">
                <a16:creationId xmlns:a16="http://schemas.microsoft.com/office/drawing/2014/main" id="{8EA211E0-1240-4D34-856B-E2273C2E6316}"/>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33BA5ED2-E269-4175-B8A2-FFB2E01D8966}"/>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73444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2239DE-2EDC-4A5A-8173-29526A71D902}"/>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BA6F9D22-D450-4198-91CB-17B0A5462BAA}"/>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4" name="Poraštės vietos rezervavimo ženklas 3">
            <a:extLst>
              <a:ext uri="{FF2B5EF4-FFF2-40B4-BE49-F238E27FC236}">
                <a16:creationId xmlns:a16="http://schemas.microsoft.com/office/drawing/2014/main" id="{A90741DA-F028-403C-8A3E-2FAE69C1315C}"/>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8CC19739-879E-4B69-873C-CA21F1E1D47B}"/>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817489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4D302122-88FE-4C6B-AD29-A66A9B45516E}"/>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3" name="Poraštės vietos rezervavimo ženklas 2">
            <a:extLst>
              <a:ext uri="{FF2B5EF4-FFF2-40B4-BE49-F238E27FC236}">
                <a16:creationId xmlns:a16="http://schemas.microsoft.com/office/drawing/2014/main" id="{E1113C71-5022-4E1D-89B8-7BC80CC35BD0}"/>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87F0454C-6A3C-4CC8-A6C1-3EC55E5807DE}"/>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46069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E0053D9-C4D6-4AF8-AB86-DA7CBDA3F05C}"/>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21FA3C4B-53C9-454B-8641-7B6899BFAF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5163D94-F19B-4BE0-B338-ACE576DB3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98D033B-F827-44CC-B469-D41BEAEFC166}"/>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2843410E-85D2-4E74-90D4-C237C6E120D3}"/>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8C27720-613A-4EB4-82CE-70263D67AB18}"/>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15578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CADAA0-330C-48F1-AA8E-1282EF57291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226A237-3DCA-4D00-9F4F-07E078B382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563ABDFE-2598-41A3-8188-0D72B4F7B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209A9A62-E049-4AAA-A1EF-363DF611F146}"/>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56DDCDE7-FD10-4CB3-8DCC-9570F817FBD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20995D-41EA-4FE9-A216-31D6FCA3E270}"/>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6890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29006B-133D-44D0-BB39-716205DEFD7F}"/>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42BB51C-43ED-4691-99E7-98BDD7DF108C}"/>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42DE830-045E-464A-84D0-22356B3449BB}"/>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9BA12C8-DD7F-4576-8B8D-E413BD010D8F}"/>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25F756D-4469-46BC-A3E9-D7756F935DD7}"/>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85282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ECC9C21A-1CA8-49AF-B825-0075A7AEF8DD}"/>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C98DE37-68F5-46BC-9498-3BCD8AFAEE4C}"/>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E6CD534-464B-40F1-9079-B776B73D02B0}"/>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91A0273-147F-437C-B260-46BC9FB2B274}"/>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0BE273A-5349-47FA-B9CA-E24B7512F173}"/>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55882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06E4D202-4164-4437-B45C-E09E14A2D0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3FF07CD4-8143-4885-BA00-A5ECE5A91F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EB3F96F-8B9F-4ED7-9E9B-16364B813C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F17D09B3-97CC-4394-B31A-59260A8368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88AE974A-FA69-4A6B-B61C-37945C4C0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C3872-F209-4AED-AF9D-3421042FB074}" type="slidenum">
              <a:rPr lang="lt-LT" smtClean="0"/>
              <a:t>‹#›</a:t>
            </a:fld>
            <a:endParaRPr lang="lt-LT"/>
          </a:p>
        </p:txBody>
      </p:sp>
    </p:spTree>
    <p:extLst>
      <p:ext uri="{BB962C8B-B14F-4D97-AF65-F5344CB8AC3E}">
        <p14:creationId xmlns:p14="http://schemas.microsoft.com/office/powerpoint/2010/main" val="30797041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a:t>Gundės paveikslas I.Šeiniaus romane ,,Kuprelis“.</a:t>
            </a:r>
            <a:endParaRPr lang="lt-LT" dirty="0"/>
          </a:p>
        </p:txBody>
      </p:sp>
    </p:spTree>
    <p:extLst>
      <p:ext uri="{BB962C8B-B14F-4D97-AF65-F5344CB8AC3E}">
        <p14:creationId xmlns:p14="http://schemas.microsoft.com/office/powerpoint/2010/main" val="337733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6264275"/>
          </a:xfrm>
        </p:spPr>
        <p:txBody>
          <a:bodyPr>
            <a:normAutofit fontScale="90000"/>
          </a:bodyPr>
          <a:lstStyle/>
          <a:p>
            <a:r>
              <a:rPr lang="lt-LT" dirty="0"/>
              <a:t>Tikslai: išanalizuoti literatūrinį portretą ir išsiaiškinti, kodėl autorius tokį portretą sukuria. </a:t>
            </a:r>
            <a:br>
              <a:rPr lang="lt-LT" dirty="0"/>
            </a:br>
            <a:r>
              <a:rPr lang="lt-LT" dirty="0"/>
              <a:t>Uždaviniai: apibūdinti Gundę, išsiaiškinti, kokiais būdais kuriamas jos paveikslas ir patiems </a:t>
            </a:r>
            <a:r>
              <a:rPr lang="en-US" dirty="0" err="1"/>
              <a:t>sukurti</a:t>
            </a:r>
            <a:r>
              <a:rPr lang="en-US" dirty="0"/>
              <a:t> </a:t>
            </a:r>
            <a:r>
              <a:rPr lang="lt-LT" dirty="0"/>
              <a:t>skaidrių pateiktį. </a:t>
            </a:r>
            <a:br>
              <a:rPr lang="lt-LT" dirty="0"/>
            </a:br>
            <a:br>
              <a:rPr lang="lt-LT" dirty="0"/>
            </a:br>
            <a:r>
              <a:rPr lang="lt-LT" dirty="0"/>
              <a:t>88-93 </a:t>
            </a:r>
            <a:r>
              <a:rPr lang="lt-LT" dirty="0" err="1"/>
              <a:t>ps</a:t>
            </a:r>
            <a:r>
              <a:rPr lang="lt-LT" dirty="0"/>
              <a:t>. </a:t>
            </a:r>
            <a:br>
              <a:rPr lang="lt-LT" dirty="0"/>
            </a:br>
            <a:br>
              <a:rPr lang="lt-LT" dirty="0"/>
            </a:br>
            <a:br>
              <a:rPr lang="lt-LT" dirty="0"/>
            </a:br>
            <a:endParaRPr lang="lt-LT" dirty="0"/>
          </a:p>
        </p:txBody>
      </p:sp>
    </p:spTree>
    <p:extLst>
      <p:ext uri="{BB962C8B-B14F-4D97-AF65-F5344CB8AC3E}">
        <p14:creationId xmlns:p14="http://schemas.microsoft.com/office/powerpoint/2010/main" val="2448558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215729" y="1764406"/>
            <a:ext cx="5760846" cy="3210549"/>
          </a:xfrm>
        </p:spPr>
        <p:txBody>
          <a:bodyPr vert="horz" lIns="91440" tIns="45720" rIns="91440" bIns="45720" rtlCol="0" anchor="b">
            <a:noAutofit/>
          </a:bodyPr>
          <a:lstStyle/>
          <a:p>
            <a:pPr algn="ctr"/>
            <a:r>
              <a:rPr lang="en-US" sz="4000" kern="1200" dirty="0" err="1">
                <a:solidFill>
                  <a:schemeClr val="tx2"/>
                </a:solidFill>
                <a:latin typeface="+mj-lt"/>
                <a:ea typeface="+mj-ea"/>
                <a:cs typeface="+mj-cs"/>
              </a:rPr>
              <a:t>Prisiminkime</a:t>
            </a:r>
            <a:r>
              <a:rPr lang="en-US"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romane</a:t>
            </a: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pasakotojas</a:t>
            </a: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kinta</a:t>
            </a:r>
            <a:r>
              <a:rPr lang="en-US"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a)</a:t>
            </a:r>
            <a:r>
              <a:rPr lang="lt-LT" sz="4000" kern="1200" dirty="0" err="1">
                <a:solidFill>
                  <a:schemeClr val="tx2"/>
                </a:solidFill>
                <a:latin typeface="+mj-lt"/>
                <a:ea typeface="+mj-ea"/>
                <a:cs typeface="+mj-cs"/>
              </a:rPr>
              <a:t>Ignasėlis</a:t>
            </a:r>
            <a:r>
              <a:rPr lang="lt-LT"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b)</a:t>
            </a:r>
            <a:r>
              <a:rPr lang="lt-LT" sz="4000" kern="1200" dirty="0" err="1">
                <a:solidFill>
                  <a:schemeClr val="tx2"/>
                </a:solidFill>
                <a:latin typeface="+mj-lt"/>
                <a:ea typeface="+mj-ea"/>
                <a:cs typeface="+mj-cs"/>
              </a:rPr>
              <a:t>Olesis</a:t>
            </a:r>
            <a:r>
              <a:rPr lang="lt-LT" sz="4000" kern="1200" dirty="0">
                <a:solidFill>
                  <a:schemeClr val="tx2"/>
                </a:solidFill>
                <a:latin typeface="+mj-lt"/>
                <a:ea typeface="+mj-ea"/>
                <a:cs typeface="+mj-cs"/>
              </a:rPr>
              <a:t>.</a:t>
            </a:r>
            <a:br>
              <a:rPr lang="en-US" sz="4000" kern="1200" dirty="0">
                <a:solidFill>
                  <a:schemeClr val="tx2"/>
                </a:solidFill>
                <a:latin typeface="+mj-lt"/>
                <a:ea typeface="+mj-ea"/>
                <a:cs typeface="+mj-cs"/>
              </a:rPr>
            </a:br>
            <a:endParaRPr lang="en-US" sz="4000" kern="1200" dirty="0">
              <a:solidFill>
                <a:schemeClr val="tx2"/>
              </a:solidFill>
              <a:latin typeface="+mj-lt"/>
              <a:ea typeface="+mj-ea"/>
              <a:cs typeface="+mj-cs"/>
            </a:endParaRPr>
          </a:p>
        </p:txBody>
      </p:sp>
    </p:spTree>
    <p:extLst>
      <p:ext uri="{BB962C8B-B14F-4D97-AF65-F5344CB8AC3E}">
        <p14:creationId xmlns:p14="http://schemas.microsoft.com/office/powerpoint/2010/main" val="428068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819775"/>
          </a:xfrm>
        </p:spPr>
        <p:txBody>
          <a:bodyPr/>
          <a:lstStyle/>
          <a:p>
            <a:r>
              <a:rPr lang="lt-LT" dirty="0"/>
              <a:t>Pasakotoju tampa Kuprelis, kuris prisimena įvykius</a:t>
            </a:r>
            <a:br>
              <a:rPr lang="lt-LT" dirty="0"/>
            </a:br>
            <a:r>
              <a:rPr lang="lt-LT" dirty="0"/>
              <a:t>a) jaunystėje</a:t>
            </a:r>
            <a:br>
              <a:rPr lang="lt-LT" dirty="0"/>
            </a:br>
            <a:r>
              <a:rPr lang="lt-LT" dirty="0"/>
              <a:t>b)Skardžių miestelyje. </a:t>
            </a:r>
          </a:p>
        </p:txBody>
      </p:sp>
    </p:spTree>
    <p:extLst>
      <p:ext uri="{BB962C8B-B14F-4D97-AF65-F5344CB8AC3E}">
        <p14:creationId xmlns:p14="http://schemas.microsoft.com/office/powerpoint/2010/main" val="94088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654675"/>
          </a:xfrm>
        </p:spPr>
        <p:txBody>
          <a:bodyPr/>
          <a:lstStyle/>
          <a:p>
            <a:r>
              <a:rPr lang="lt-LT" dirty="0"/>
              <a:t>Apibūdinkite </a:t>
            </a:r>
            <a:r>
              <a:rPr lang="lt-LT" dirty="0" err="1"/>
              <a:t>kuprelį</a:t>
            </a:r>
            <a:r>
              <a:rPr lang="lt-LT" dirty="0"/>
              <a:t> </a:t>
            </a:r>
            <a:r>
              <a:rPr lang="lt-LT" dirty="0" err="1"/>
              <a:t>Olesį</a:t>
            </a:r>
            <a:r>
              <a:rPr lang="lt-LT" dirty="0"/>
              <a:t>:</a:t>
            </a:r>
            <a:br>
              <a:rPr lang="lt-LT" dirty="0"/>
            </a:br>
            <a:r>
              <a:rPr lang="lt-LT" dirty="0"/>
              <a:t>a) našlaitis;</a:t>
            </a:r>
            <a:br>
              <a:rPr lang="lt-LT" dirty="0"/>
            </a:br>
            <a:r>
              <a:rPr lang="lt-LT" dirty="0"/>
              <a:t>b)gyvena ir mokosi pas vokietį, vėliau mokosi </a:t>
            </a:r>
            <a:r>
              <a:rPr lang="lt-LT" dirty="0" err="1"/>
              <a:t>vargonininkauti</a:t>
            </a:r>
            <a:r>
              <a:rPr lang="lt-LT" dirty="0"/>
              <a:t>;</a:t>
            </a:r>
            <a:br>
              <a:rPr lang="lt-LT" dirty="0"/>
            </a:br>
            <a:r>
              <a:rPr lang="lt-LT" dirty="0"/>
              <a:t>c) turi gražų balsą, muzikalus, turi klausą;</a:t>
            </a:r>
            <a:br>
              <a:rPr lang="lt-LT" dirty="0"/>
            </a:br>
            <a:r>
              <a:rPr lang="lt-LT" dirty="0"/>
              <a:t>d)su dviem kuprom.</a:t>
            </a:r>
          </a:p>
        </p:txBody>
      </p:sp>
    </p:spTree>
    <p:extLst>
      <p:ext uri="{BB962C8B-B14F-4D97-AF65-F5344CB8AC3E}">
        <p14:creationId xmlns:p14="http://schemas.microsoft.com/office/powerpoint/2010/main" val="264446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781675"/>
          </a:xfrm>
        </p:spPr>
        <p:txBody>
          <a:bodyPr/>
          <a:lstStyle/>
          <a:p>
            <a:r>
              <a:rPr lang="lt-LT" dirty="0"/>
              <a:t>Ar </a:t>
            </a:r>
            <a:r>
              <a:rPr lang="lt-LT" dirty="0" err="1"/>
              <a:t>kuprelis</a:t>
            </a:r>
            <a:r>
              <a:rPr lang="lt-LT" dirty="0"/>
              <a:t> </a:t>
            </a:r>
            <a:r>
              <a:rPr lang="lt-LT" dirty="0" err="1"/>
              <a:t>Olesis</a:t>
            </a:r>
            <a:r>
              <a:rPr lang="lt-LT" dirty="0"/>
              <a:t> sulaukdavo merginų dėmesio? </a:t>
            </a:r>
            <a:br>
              <a:rPr lang="lt-LT" dirty="0"/>
            </a:br>
            <a:br>
              <a:rPr lang="lt-LT" dirty="0"/>
            </a:br>
            <a:r>
              <a:rPr lang="lt-LT" dirty="0"/>
              <a:t>Merginoms </a:t>
            </a:r>
            <a:r>
              <a:rPr lang="lt-LT" dirty="0" err="1"/>
              <a:t>Olesis</a:t>
            </a:r>
            <a:r>
              <a:rPr lang="lt-LT" dirty="0"/>
              <a:t> nepatiko, todėl jis stokojo dėmesio. </a:t>
            </a:r>
            <a:br>
              <a:rPr lang="lt-LT" dirty="0"/>
            </a:br>
            <a:endParaRPr lang="lt-LT" dirty="0"/>
          </a:p>
        </p:txBody>
      </p:sp>
    </p:spTree>
    <p:extLst>
      <p:ext uri="{BB962C8B-B14F-4D97-AF65-F5344CB8AC3E}">
        <p14:creationId xmlns:p14="http://schemas.microsoft.com/office/powerpoint/2010/main" val="107644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095875"/>
          </a:xfrm>
        </p:spPr>
        <p:txBody>
          <a:bodyPr>
            <a:noAutofit/>
          </a:bodyPr>
          <a:lstStyle/>
          <a:p>
            <a:r>
              <a:rPr lang="lt-LT" sz="3600" dirty="0"/>
              <a:t>Viskas pasikeičia, kai </a:t>
            </a:r>
            <a:r>
              <a:rPr lang="lt-LT" sz="3600" dirty="0" err="1"/>
              <a:t>Olesis</a:t>
            </a:r>
            <a:r>
              <a:rPr lang="lt-LT" sz="3600" dirty="0"/>
              <a:t> sutinka Gundę (Kunigundą). Jis net sugalvoja </a:t>
            </a:r>
            <a:r>
              <a:rPr lang="lt-LT" sz="3600" dirty="0" err="1"/>
              <a:t>sub</a:t>
            </a:r>
            <a:r>
              <a:rPr lang="en-US" sz="3600" dirty="0"/>
              <a:t>u</a:t>
            </a:r>
            <a:r>
              <a:rPr lang="lt-LT" sz="3600" dirty="0" err="1"/>
              <a:t>rti</a:t>
            </a:r>
            <a:r>
              <a:rPr lang="lt-LT" sz="3600" dirty="0"/>
              <a:t> bažnytinį chorą tikėdamasis, kad Gundė ateis. </a:t>
            </a:r>
            <a:br>
              <a:rPr lang="lt-LT" sz="3600" dirty="0"/>
            </a:br>
            <a:r>
              <a:rPr lang="lt-LT" sz="3600" dirty="0"/>
              <a:t>Kuprelio širdis atgijo, jis pats skrajojo kaip ant sparnų. </a:t>
            </a:r>
            <a:br>
              <a:rPr lang="lt-LT" sz="3600" dirty="0"/>
            </a:br>
            <a:r>
              <a:rPr lang="lt-LT" sz="3600" dirty="0"/>
              <a:t>Laukdamas </a:t>
            </a:r>
            <a:r>
              <a:rPr lang="lt-LT" sz="3600" dirty="0" err="1"/>
              <a:t>Gundės</a:t>
            </a:r>
            <a:r>
              <a:rPr lang="lt-LT" sz="3600" dirty="0"/>
              <a:t> ateinant jis labai jaudinosi:</a:t>
            </a:r>
            <a:br>
              <a:rPr lang="lt-LT" sz="3600" dirty="0"/>
            </a:br>
            <a:r>
              <a:rPr lang="lt-LT" sz="3600" dirty="0"/>
              <a:t>a)nekantrauja;</a:t>
            </a:r>
            <a:br>
              <a:rPr lang="lt-LT" sz="3600" dirty="0"/>
            </a:br>
            <a:r>
              <a:rPr lang="lt-LT" sz="3600" dirty="0"/>
              <a:t>b)niekas neskanu, nesinori net valgyti;</a:t>
            </a:r>
            <a:br>
              <a:rPr lang="lt-LT" sz="3600" dirty="0"/>
            </a:br>
            <a:r>
              <a:rPr lang="lt-LT" sz="3600" dirty="0"/>
              <a:t>c)širdis stoja, viskas viduje virė;</a:t>
            </a:r>
            <a:br>
              <a:rPr lang="lt-LT" sz="3600" dirty="0"/>
            </a:br>
            <a:r>
              <a:rPr lang="lt-LT" sz="3600" dirty="0"/>
              <a:t>d)Gundei atėjus net visas nutirpsta.</a:t>
            </a:r>
            <a:br>
              <a:rPr lang="lt-LT" sz="3600" dirty="0"/>
            </a:br>
            <a:br>
              <a:rPr lang="lt-LT" sz="3600" dirty="0"/>
            </a:br>
            <a:r>
              <a:rPr lang="lt-LT" sz="3600" dirty="0"/>
              <a:t>Gundei atėjus giedra visiems pasidaro. </a:t>
            </a:r>
          </a:p>
        </p:txBody>
      </p:sp>
    </p:spTree>
    <p:extLst>
      <p:ext uri="{BB962C8B-B14F-4D97-AF65-F5344CB8AC3E}">
        <p14:creationId xmlns:p14="http://schemas.microsoft.com/office/powerpoint/2010/main" val="104566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400050"/>
            <a:ext cx="10515600" cy="5776913"/>
          </a:xfrm>
        </p:spPr>
        <p:txBody>
          <a:bodyPr>
            <a:normAutofit/>
          </a:bodyPr>
          <a:lstStyle/>
          <a:p>
            <a:r>
              <a:rPr lang="lt-LT" dirty="0"/>
              <a:t>PORTRETAS – IŠORĖS BRUOŽŲ VISUMA:</a:t>
            </a:r>
          </a:p>
          <a:p>
            <a:r>
              <a:rPr lang="lt-LT" dirty="0"/>
              <a:t>Fiziniai duomenys: kūno sudėjimas, rankos, kojos, liemuo, plaukai, veido bruožai, kakta, akys, nosis, ausys, burna, skruostai, smakras;</a:t>
            </a:r>
          </a:p>
          <a:p>
            <a:r>
              <a:rPr lang="lt-LT" dirty="0"/>
              <a:t>eisena, apranga; </a:t>
            </a:r>
          </a:p>
          <a:p>
            <a:r>
              <a:rPr lang="lt-LT" dirty="0"/>
              <a:t>laikysena, manieros, balsas, kalbėjimo būdas, mimika, gestai.</a:t>
            </a:r>
          </a:p>
          <a:p>
            <a:r>
              <a:rPr lang="lt-LT" b="1" dirty="0"/>
              <a:t>MENINIS PORTRETAS</a:t>
            </a:r>
            <a:r>
              <a:rPr lang="lt-LT" dirty="0"/>
              <a:t>:</a:t>
            </a:r>
          </a:p>
          <a:p>
            <a:r>
              <a:rPr lang="lt-LT" dirty="0"/>
              <a:t>Meniniu stiliumi aprašyti veikėjo išorės bruožai.</a:t>
            </a:r>
          </a:p>
          <a:p>
            <a:r>
              <a:rPr lang="lt-LT" dirty="0"/>
              <a:t>Dažniausiai ryškinami </a:t>
            </a:r>
            <a:r>
              <a:rPr lang="lt-LT" b="1" dirty="0"/>
              <a:t>keli svarbiausi bruožai</a:t>
            </a:r>
            <a:r>
              <a:rPr lang="lt-LT" dirty="0"/>
              <a:t>.</a:t>
            </a:r>
          </a:p>
          <a:p>
            <a:r>
              <a:rPr lang="lt-LT" dirty="0"/>
              <a:t>Veikėjas </a:t>
            </a:r>
            <a:r>
              <a:rPr lang="lt-LT" b="1" dirty="0"/>
              <a:t>siejamas su situacija, veiksmo vieta ar laiku</a:t>
            </a:r>
            <a:r>
              <a:rPr lang="lt-LT" dirty="0"/>
              <a:t>.</a:t>
            </a:r>
          </a:p>
          <a:p>
            <a:r>
              <a:rPr lang="lt-LT" dirty="0"/>
              <a:t>Portreto detalės atskleidžia veikėjo charakterį, ryškina kūrinio idėją.</a:t>
            </a:r>
          </a:p>
          <a:p>
            <a:endParaRPr lang="lt-LT" dirty="0"/>
          </a:p>
        </p:txBody>
      </p:sp>
    </p:spTree>
    <p:extLst>
      <p:ext uri="{BB962C8B-B14F-4D97-AF65-F5344CB8AC3E}">
        <p14:creationId xmlns:p14="http://schemas.microsoft.com/office/powerpoint/2010/main" val="95554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CFC279F-DDDC-465E-A018-83E88F6ACA47}"/>
              </a:ext>
            </a:extLst>
          </p:cNvPr>
          <p:cNvSpPr>
            <a:spLocks noGrp="1"/>
          </p:cNvSpPr>
          <p:nvPr>
            <p:ph type="title"/>
          </p:nvPr>
        </p:nvSpPr>
        <p:spPr/>
        <p:txBody>
          <a:bodyPr/>
          <a:lstStyle/>
          <a:p>
            <a:r>
              <a:rPr lang="lt-LT" dirty="0"/>
              <a:t>Gudės (Kunigundos) portretas (paveikslas).</a:t>
            </a:r>
          </a:p>
        </p:txBody>
      </p:sp>
      <p:sp>
        <p:nvSpPr>
          <p:cNvPr id="3" name="Turinio vietos rezervavimo ženklas 2">
            <a:extLst>
              <a:ext uri="{FF2B5EF4-FFF2-40B4-BE49-F238E27FC236}">
                <a16:creationId xmlns:a16="http://schemas.microsoft.com/office/drawing/2014/main" id="{CDB054A6-80CC-4DF1-8F83-9602E0431BE0}"/>
              </a:ext>
            </a:extLst>
          </p:cNvPr>
          <p:cNvSpPr>
            <a:spLocks noGrp="1"/>
          </p:cNvSpPr>
          <p:nvPr>
            <p:ph idx="1"/>
          </p:nvPr>
        </p:nvSpPr>
        <p:spPr/>
        <p:txBody>
          <a:bodyPr>
            <a:normAutofit/>
          </a:bodyPr>
          <a:lstStyle/>
          <a:p>
            <a:pPr marL="0" indent="0">
              <a:buNone/>
            </a:pPr>
            <a:r>
              <a:rPr lang="lt-LT" sz="4000" dirty="0"/>
              <a:t>Kas pirmiausiai sužinoma apie Gundę? Kas išryškinama? Ar tai išorės, ar vidinis bruožas? Kodėl </a:t>
            </a:r>
            <a:r>
              <a:rPr lang="lt-LT" sz="4000" dirty="0" err="1"/>
              <a:t>Olesiui</a:t>
            </a:r>
            <a:r>
              <a:rPr lang="lt-LT" sz="4000" dirty="0"/>
              <a:t> tai svarbu?</a:t>
            </a:r>
          </a:p>
          <a:p>
            <a:pPr marL="0" indent="0">
              <a:buNone/>
            </a:pPr>
            <a:endParaRPr lang="lt-LT" sz="4000" dirty="0"/>
          </a:p>
          <a:p>
            <a:pPr marL="0" indent="0">
              <a:buNone/>
            </a:pPr>
            <a:r>
              <a:rPr lang="lt-LT" sz="4000" dirty="0"/>
              <a:t>Dėmesys sutelkiamas į </a:t>
            </a:r>
            <a:r>
              <a:rPr lang="lt-LT" sz="4000" dirty="0" err="1"/>
              <a:t>Gundės</a:t>
            </a:r>
            <a:r>
              <a:rPr lang="lt-LT" sz="4000" dirty="0"/>
              <a:t> balsą, pati Gundė lyginama su rytmečio angelu, nusileidusiu iš dangaus. Ji turi gražų balsą. </a:t>
            </a:r>
          </a:p>
          <a:p>
            <a:pPr marL="514350" indent="-514350">
              <a:buAutoNum type="arabicPeriod"/>
            </a:pPr>
            <a:endParaRPr lang="lt-LT" dirty="0"/>
          </a:p>
          <a:p>
            <a:pPr marL="0" indent="0">
              <a:buNone/>
            </a:pPr>
            <a:endParaRPr lang="lt-LT" dirty="0"/>
          </a:p>
          <a:p>
            <a:pPr marL="514350" indent="-514350">
              <a:buAutoNum type="arabicPeriod"/>
            </a:pPr>
            <a:endParaRPr lang="lt-LT" dirty="0"/>
          </a:p>
          <a:p>
            <a:pPr marL="514350" indent="-514350">
              <a:buAutoNum type="arabicPeriod"/>
            </a:pPr>
            <a:endParaRPr lang="lt-LT" dirty="0"/>
          </a:p>
          <a:p>
            <a:pPr marL="514350" indent="-514350">
              <a:buAutoNum type="arabicPeriod"/>
            </a:pPr>
            <a:endParaRPr lang="lt-LT" dirty="0"/>
          </a:p>
        </p:txBody>
      </p:sp>
    </p:spTree>
    <p:extLst>
      <p:ext uri="{BB962C8B-B14F-4D97-AF65-F5344CB8AC3E}">
        <p14:creationId xmlns:p14="http://schemas.microsoft.com/office/powerpoint/2010/main" val="134401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98BDBE-750B-4791-88C0-67459EC82001}"/>
              </a:ext>
            </a:extLst>
          </p:cNvPr>
          <p:cNvSpPr>
            <a:spLocks noGrp="1"/>
          </p:cNvSpPr>
          <p:nvPr>
            <p:ph type="title"/>
          </p:nvPr>
        </p:nvSpPr>
        <p:spPr>
          <a:xfrm>
            <a:off x="838200" y="365125"/>
            <a:ext cx="10515600" cy="5267049"/>
          </a:xfrm>
        </p:spPr>
        <p:txBody>
          <a:bodyPr/>
          <a:lstStyle/>
          <a:p>
            <a:r>
              <a:rPr lang="lt-LT" dirty="0"/>
              <a:t>Ar galime teigti, kad Gundė drąsi, patriotiška?</a:t>
            </a:r>
            <a:br>
              <a:rPr lang="lt-LT" dirty="0"/>
            </a:br>
            <a:br>
              <a:rPr lang="lt-LT" dirty="0"/>
            </a:br>
            <a:r>
              <a:rPr lang="lt-LT" dirty="0"/>
              <a:t>Ji pasiūlo bažnyčioje giedoti lietuviškai. </a:t>
            </a:r>
          </a:p>
        </p:txBody>
      </p:sp>
    </p:spTree>
    <p:extLst>
      <p:ext uri="{BB962C8B-B14F-4D97-AF65-F5344CB8AC3E}">
        <p14:creationId xmlns:p14="http://schemas.microsoft.com/office/powerpoint/2010/main" val="1045206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B8B3105-AFEE-44EC-9F2A-BFE95F0DC9BB}"/>
              </a:ext>
            </a:extLst>
          </p:cNvPr>
          <p:cNvSpPr>
            <a:spLocks noGrp="1"/>
          </p:cNvSpPr>
          <p:nvPr>
            <p:ph type="title"/>
          </p:nvPr>
        </p:nvSpPr>
        <p:spPr>
          <a:xfrm>
            <a:off x="838200" y="365125"/>
            <a:ext cx="10515600" cy="5677866"/>
          </a:xfrm>
        </p:spPr>
        <p:txBody>
          <a:bodyPr/>
          <a:lstStyle/>
          <a:p>
            <a:r>
              <a:rPr lang="lt-LT" dirty="0"/>
              <a:t>Kurdamas </a:t>
            </a:r>
            <a:r>
              <a:rPr lang="lt-LT" dirty="0" err="1"/>
              <a:t>Gundės</a:t>
            </a:r>
            <a:r>
              <a:rPr lang="lt-LT" dirty="0"/>
              <a:t> portretą, Ignas Šeinius sieja jį su tam tikru istoriniu laikotarpiu, situacija? Koks tai istorinis laikotarpis?</a:t>
            </a:r>
            <a:br>
              <a:rPr lang="lt-LT" dirty="0"/>
            </a:br>
            <a:br>
              <a:rPr lang="lt-LT" dirty="0"/>
            </a:br>
            <a:r>
              <a:rPr lang="lt-LT" dirty="0"/>
              <a:t>Paklausykime trumpo pristatymo. </a:t>
            </a:r>
            <a:br>
              <a:rPr lang="lt-LT" dirty="0"/>
            </a:br>
            <a:br>
              <a:rPr lang="lt-LT" dirty="0"/>
            </a:br>
            <a:endParaRPr lang="lt-LT" dirty="0"/>
          </a:p>
        </p:txBody>
      </p:sp>
    </p:spTree>
    <p:extLst>
      <p:ext uri="{BB962C8B-B14F-4D97-AF65-F5344CB8AC3E}">
        <p14:creationId xmlns:p14="http://schemas.microsoft.com/office/powerpoint/2010/main" val="3791600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22CE2A3-FFFC-4B75-9263-861A7CB57E08}"/>
              </a:ext>
            </a:extLst>
          </p:cNvPr>
          <p:cNvSpPr>
            <a:spLocks noGrp="1"/>
          </p:cNvSpPr>
          <p:nvPr>
            <p:ph type="title"/>
          </p:nvPr>
        </p:nvSpPr>
        <p:spPr>
          <a:xfrm>
            <a:off x="838200" y="365125"/>
            <a:ext cx="10515600" cy="5571849"/>
          </a:xfrm>
        </p:spPr>
        <p:txBody>
          <a:bodyPr>
            <a:normAutofit fontScale="90000"/>
          </a:bodyPr>
          <a:lstStyle/>
          <a:p>
            <a:r>
              <a:rPr lang="lt-LT" dirty="0"/>
              <a:t>Literatūrinis portretas visada skiriamas paryškinti viso kūrinio idėjai, sustiprinti </a:t>
            </a:r>
            <a:r>
              <a:rPr lang="lt-LT" dirty="0" err="1"/>
              <a:t>pagrindin</a:t>
            </a:r>
            <a:r>
              <a:rPr lang="en-US" dirty="0" err="1"/>
              <a:t>ei</a:t>
            </a:r>
            <a:r>
              <a:rPr lang="lt-LT" dirty="0"/>
              <a:t> </a:t>
            </a:r>
            <a:r>
              <a:rPr lang="lt-LT" dirty="0" err="1"/>
              <a:t>tem</a:t>
            </a:r>
            <a:r>
              <a:rPr lang="en-US" dirty="0"/>
              <a:t>ai</a:t>
            </a:r>
            <a:r>
              <a:rPr lang="lt-LT" dirty="0"/>
              <a:t>. </a:t>
            </a:r>
            <a:br>
              <a:rPr lang="lt-LT" dirty="0"/>
            </a:br>
            <a:br>
              <a:rPr lang="lt-LT" dirty="0"/>
            </a:br>
            <a:r>
              <a:rPr lang="lt-LT" dirty="0"/>
              <a:t>Pagrindinė tema – tai Kuprelio ir </a:t>
            </a:r>
            <a:r>
              <a:rPr lang="lt-LT" dirty="0" err="1"/>
              <a:t>Gundės</a:t>
            </a:r>
            <a:r>
              <a:rPr lang="lt-LT" dirty="0"/>
              <a:t> meilės istorija, meilė kaip kūrybos pagrindas. Vadinasi, svarbi ne tiek pati Gundė, kiek </a:t>
            </a:r>
            <a:r>
              <a:rPr lang="lt-LT" dirty="0" err="1"/>
              <a:t>Olesis</a:t>
            </a:r>
            <a:r>
              <a:rPr lang="lt-LT" dirty="0"/>
              <a:t>, kuris pamilo Gundę.</a:t>
            </a:r>
            <a:br>
              <a:rPr lang="lt-LT" dirty="0"/>
            </a:br>
            <a:br>
              <a:rPr lang="lt-LT" dirty="0"/>
            </a:br>
            <a:endParaRPr lang="lt-LT" dirty="0"/>
          </a:p>
        </p:txBody>
      </p:sp>
    </p:spTree>
    <p:extLst>
      <p:ext uri="{BB962C8B-B14F-4D97-AF65-F5344CB8AC3E}">
        <p14:creationId xmlns:p14="http://schemas.microsoft.com/office/powerpoint/2010/main" val="56016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E76A46-2827-4665-BF3D-1BDE726D4356}"/>
              </a:ext>
            </a:extLst>
          </p:cNvPr>
          <p:cNvSpPr>
            <a:spLocks noGrp="1"/>
          </p:cNvSpPr>
          <p:nvPr>
            <p:ph type="title"/>
          </p:nvPr>
        </p:nvSpPr>
        <p:spPr>
          <a:xfrm>
            <a:off x="838200" y="365125"/>
            <a:ext cx="10515600" cy="5810388"/>
          </a:xfrm>
        </p:spPr>
        <p:txBody>
          <a:bodyPr>
            <a:normAutofit/>
          </a:bodyPr>
          <a:lstStyle/>
          <a:p>
            <a:r>
              <a:rPr lang="lt-LT" dirty="0"/>
              <a:t>Kokį įspūdį Gundė sukelia jaunajam vargonininkui?</a:t>
            </a:r>
            <a:br>
              <a:rPr lang="lt-LT" dirty="0"/>
            </a:br>
            <a:br>
              <a:rPr lang="lt-LT" dirty="0"/>
            </a:br>
            <a:r>
              <a:rPr lang="lt-LT" dirty="0"/>
              <a:t>Paklausykime romano ištraukos ( iš anksto pasiruošus skaitoma romano ištrauka“ </a:t>
            </a:r>
            <a:br>
              <a:rPr lang="lt-LT" dirty="0"/>
            </a:br>
            <a:br>
              <a:rPr lang="lt-LT" dirty="0"/>
            </a:br>
            <a:endParaRPr lang="lt-LT" dirty="0"/>
          </a:p>
        </p:txBody>
      </p:sp>
    </p:spTree>
    <p:extLst>
      <p:ext uri="{BB962C8B-B14F-4D97-AF65-F5344CB8AC3E}">
        <p14:creationId xmlns:p14="http://schemas.microsoft.com/office/powerpoint/2010/main" val="309744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B53FB08-C672-49A0-AF32-C31FBF79A2A3}"/>
              </a:ext>
            </a:extLst>
          </p:cNvPr>
          <p:cNvSpPr>
            <a:spLocks noGrp="1"/>
          </p:cNvSpPr>
          <p:nvPr>
            <p:ph type="title"/>
          </p:nvPr>
        </p:nvSpPr>
        <p:spPr>
          <a:xfrm>
            <a:off x="838200" y="-1352550"/>
            <a:ext cx="10515600" cy="7103993"/>
          </a:xfrm>
        </p:spPr>
        <p:txBody>
          <a:bodyPr>
            <a:normAutofit/>
          </a:bodyPr>
          <a:lstStyle/>
          <a:p>
            <a:br>
              <a:rPr lang="lt-LT" dirty="0"/>
            </a:br>
            <a:r>
              <a:rPr lang="lt-LT" dirty="0" err="1"/>
              <a:t>Olesis</a:t>
            </a:r>
            <a:r>
              <a:rPr lang="lt-LT" dirty="0"/>
              <a:t> pamilsta Gundę, tampa linksmas, laimingas, drąsus, jaučiasi savimi pasitikintis ir galingas, iškalbingas. </a:t>
            </a:r>
            <a:br>
              <a:rPr lang="lt-LT" dirty="0"/>
            </a:br>
            <a:br>
              <a:rPr lang="lt-LT" dirty="0"/>
            </a:br>
            <a:r>
              <a:rPr lang="lt-LT" dirty="0" err="1"/>
              <a:t>Olesis</a:t>
            </a:r>
            <a:r>
              <a:rPr lang="lt-LT" dirty="0"/>
              <a:t> pražysta, išsiskleidžia, paauga. </a:t>
            </a:r>
            <a:br>
              <a:rPr lang="lt-LT" dirty="0"/>
            </a:br>
            <a:endParaRPr lang="lt-LT" dirty="0"/>
          </a:p>
        </p:txBody>
      </p:sp>
    </p:spTree>
    <p:extLst>
      <p:ext uri="{BB962C8B-B14F-4D97-AF65-F5344CB8AC3E}">
        <p14:creationId xmlns:p14="http://schemas.microsoft.com/office/powerpoint/2010/main" val="349743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2A2987C-E6AD-4CEF-921F-C24ACC8482DF}"/>
              </a:ext>
            </a:extLst>
          </p:cNvPr>
          <p:cNvSpPr>
            <a:spLocks noGrp="1"/>
          </p:cNvSpPr>
          <p:nvPr>
            <p:ph type="title"/>
          </p:nvPr>
        </p:nvSpPr>
        <p:spPr>
          <a:xfrm>
            <a:off x="838200" y="365125"/>
            <a:ext cx="10515600" cy="6009171"/>
          </a:xfrm>
        </p:spPr>
        <p:txBody>
          <a:bodyPr/>
          <a:lstStyle/>
          <a:p>
            <a:r>
              <a:rPr lang="lt-LT" dirty="0"/>
              <a:t>Gundė </a:t>
            </a:r>
            <a:r>
              <a:rPr lang="lt-LT" dirty="0" err="1"/>
              <a:t>Olesiui</a:t>
            </a:r>
            <a:r>
              <a:rPr lang="lt-LT" dirty="0"/>
              <a:t> siejasi su lietuvių kalba, kurios jis gerai nemokėjo, nes augo pas vokietį. Jis apskritai nežinojo, kuri jo kalba gimtoji. Galbūt todėl jis atkreipia dėmesį į </a:t>
            </a:r>
            <a:r>
              <a:rPr lang="lt-LT" dirty="0" err="1"/>
              <a:t>Gundės</a:t>
            </a:r>
            <a:r>
              <a:rPr lang="lt-LT" dirty="0"/>
              <a:t> kalbą.</a:t>
            </a:r>
            <a:br>
              <a:rPr lang="lt-LT" dirty="0"/>
            </a:br>
            <a:br>
              <a:rPr lang="lt-LT" dirty="0"/>
            </a:br>
            <a:r>
              <a:rPr lang="lt-LT" dirty="0"/>
              <a:t>Paklausykime romano ištraukos (skaitoma iš anksto pasiruošus romano ištrauka).  </a:t>
            </a:r>
            <a:br>
              <a:rPr lang="lt-LT" dirty="0"/>
            </a:br>
            <a:br>
              <a:rPr lang="lt-LT" dirty="0"/>
            </a:br>
            <a:endParaRPr lang="lt-LT" dirty="0"/>
          </a:p>
        </p:txBody>
      </p:sp>
    </p:spTree>
    <p:extLst>
      <p:ext uri="{BB962C8B-B14F-4D97-AF65-F5344CB8AC3E}">
        <p14:creationId xmlns:p14="http://schemas.microsoft.com/office/powerpoint/2010/main" val="980813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6FE4A2-8B21-4889-A65B-282F9595967D}"/>
              </a:ext>
            </a:extLst>
          </p:cNvPr>
          <p:cNvSpPr>
            <a:spLocks noGrp="1"/>
          </p:cNvSpPr>
          <p:nvPr>
            <p:ph type="title"/>
          </p:nvPr>
        </p:nvSpPr>
        <p:spPr>
          <a:xfrm>
            <a:off x="838200" y="365125"/>
            <a:ext cx="10515600" cy="5028510"/>
          </a:xfrm>
        </p:spPr>
        <p:txBody>
          <a:bodyPr/>
          <a:lstStyle/>
          <a:p>
            <a:r>
              <a:rPr lang="lt-LT" dirty="0"/>
              <a:t>Kas tarsi gaubia </a:t>
            </a:r>
            <a:r>
              <a:rPr lang="lt-LT" dirty="0" err="1"/>
              <a:t>Olesio</a:t>
            </a:r>
            <a:r>
              <a:rPr lang="lt-LT" dirty="0"/>
              <a:t> ir</a:t>
            </a:r>
            <a:r>
              <a:rPr lang="en-US" dirty="0"/>
              <a:t> </a:t>
            </a:r>
            <a:r>
              <a:rPr lang="en-US" dirty="0" err="1"/>
              <a:t>Gund</a:t>
            </a:r>
            <a:r>
              <a:rPr lang="lt-LT" dirty="0"/>
              <a:t>ės meilę?</a:t>
            </a:r>
            <a:br>
              <a:rPr lang="lt-LT" dirty="0"/>
            </a:br>
            <a:br>
              <a:rPr lang="lt-LT" dirty="0"/>
            </a:br>
            <a:endParaRPr lang="lt-LT" dirty="0"/>
          </a:p>
        </p:txBody>
      </p:sp>
    </p:spTree>
    <p:extLst>
      <p:ext uri="{BB962C8B-B14F-4D97-AF65-F5344CB8AC3E}">
        <p14:creationId xmlns:p14="http://schemas.microsoft.com/office/powerpoint/2010/main" val="4202006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AC44272-2D12-428A-A2DF-413DAA6DE9A2}"/>
              </a:ext>
            </a:extLst>
          </p:cNvPr>
          <p:cNvSpPr>
            <a:spLocks noGrp="1"/>
          </p:cNvSpPr>
          <p:nvPr>
            <p:ph type="title"/>
          </p:nvPr>
        </p:nvSpPr>
        <p:spPr>
          <a:xfrm>
            <a:off x="838200" y="365125"/>
            <a:ext cx="10515600" cy="5431241"/>
          </a:xfrm>
        </p:spPr>
        <p:txBody>
          <a:bodyPr>
            <a:normAutofit/>
          </a:bodyPr>
          <a:lstStyle/>
          <a:p>
            <a:r>
              <a:rPr lang="lt-LT" dirty="0"/>
              <a:t>Lietuviška kalba;</a:t>
            </a:r>
            <a:br>
              <a:rPr lang="lt-LT" dirty="0"/>
            </a:br>
            <a:r>
              <a:rPr lang="lt-LT" dirty="0"/>
              <a:t>Garsai:</a:t>
            </a:r>
            <a:br>
              <a:rPr lang="lt-LT" dirty="0"/>
            </a:br>
            <a:r>
              <a:rPr lang="lt-LT" dirty="0"/>
              <a:t>vargonų muzika;</a:t>
            </a:r>
            <a:br>
              <a:rPr lang="lt-LT" dirty="0"/>
            </a:br>
            <a:r>
              <a:rPr lang="lt-LT" dirty="0"/>
              <a:t>Bethoveno ,,Devintoji sonata“;</a:t>
            </a:r>
            <a:br>
              <a:rPr lang="lt-LT" dirty="0"/>
            </a:br>
            <a:r>
              <a:rPr lang="lt-LT" dirty="0"/>
              <a:t>giesmės.</a:t>
            </a:r>
            <a:br>
              <a:rPr lang="lt-LT" dirty="0"/>
            </a:br>
            <a:endParaRPr lang="lt-LT" dirty="0"/>
          </a:p>
        </p:txBody>
      </p:sp>
    </p:spTree>
    <p:extLst>
      <p:ext uri="{BB962C8B-B14F-4D97-AF65-F5344CB8AC3E}">
        <p14:creationId xmlns:p14="http://schemas.microsoft.com/office/powerpoint/2010/main" val="3790162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2D05A78-B811-4BBE-BF23-DE6402EC6AD1}"/>
              </a:ext>
            </a:extLst>
          </p:cNvPr>
          <p:cNvSpPr>
            <a:spLocks noGrp="1"/>
          </p:cNvSpPr>
          <p:nvPr>
            <p:ph type="title"/>
          </p:nvPr>
        </p:nvSpPr>
        <p:spPr>
          <a:xfrm>
            <a:off x="838200" y="365125"/>
            <a:ext cx="10515600" cy="6207125"/>
          </a:xfrm>
        </p:spPr>
        <p:txBody>
          <a:bodyPr/>
          <a:lstStyle/>
          <a:p>
            <a:r>
              <a:rPr lang="lt-LT" dirty="0"/>
              <a:t>Taigi meilė praturtina žmogaus vidinį pasaulį, įkvepia kūrybai, sustiprina, sutaurina, skatina visas savo jėgas paskirti kitiems. </a:t>
            </a:r>
          </a:p>
        </p:txBody>
      </p:sp>
    </p:spTree>
    <p:extLst>
      <p:ext uri="{BB962C8B-B14F-4D97-AF65-F5344CB8AC3E}">
        <p14:creationId xmlns:p14="http://schemas.microsoft.com/office/powerpoint/2010/main" val="563155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8A0B0F-0B94-44CE-86AA-CC19ADFC68AD}"/>
              </a:ext>
            </a:extLst>
          </p:cNvPr>
          <p:cNvSpPr>
            <a:spLocks noGrp="1"/>
          </p:cNvSpPr>
          <p:nvPr>
            <p:ph type="title"/>
          </p:nvPr>
        </p:nvSpPr>
        <p:spPr>
          <a:xfrm>
            <a:off x="838200" y="365125"/>
            <a:ext cx="10515600" cy="4911725"/>
          </a:xfrm>
        </p:spPr>
        <p:txBody>
          <a:bodyPr/>
          <a:lstStyle/>
          <a:p>
            <a:r>
              <a:rPr lang="lt-LT" dirty="0"/>
              <a:t>Liko paskutinė užduotis. Kodėl tokia spalva ir fonas  spalvą pasirinkta šioms skaidrėms?</a:t>
            </a:r>
            <a:br>
              <a:rPr lang="lt-LT" dirty="0"/>
            </a:br>
            <a:br>
              <a:rPr lang="lt-LT" dirty="0"/>
            </a:br>
            <a:endParaRPr lang="lt-LT" dirty="0"/>
          </a:p>
        </p:txBody>
      </p:sp>
    </p:spTree>
    <p:extLst>
      <p:ext uri="{BB962C8B-B14F-4D97-AF65-F5344CB8AC3E}">
        <p14:creationId xmlns:p14="http://schemas.microsoft.com/office/powerpoint/2010/main" val="4059808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5BC9CF-81B1-46A3-AB93-AA1FFE0F2B7F}"/>
              </a:ext>
            </a:extLst>
          </p:cNvPr>
          <p:cNvSpPr>
            <a:spLocks noGrp="1"/>
          </p:cNvSpPr>
          <p:nvPr>
            <p:ph type="title"/>
          </p:nvPr>
        </p:nvSpPr>
        <p:spPr>
          <a:xfrm>
            <a:off x="838200" y="365125"/>
            <a:ext cx="10515600" cy="4225925"/>
          </a:xfrm>
        </p:spPr>
        <p:txBody>
          <a:bodyPr>
            <a:normAutofit/>
          </a:bodyPr>
          <a:lstStyle/>
          <a:p>
            <a:r>
              <a:rPr lang="lt-LT" dirty="0"/>
              <a:t>Prašau išsakyti savo emocijas. Į pokalbių svetainę parašykite, kas Jums naujo ir gražaus buvo šioje pamokoje. Kokia Jūsų nuotaika? </a:t>
            </a:r>
          </a:p>
        </p:txBody>
      </p:sp>
    </p:spTree>
    <p:extLst>
      <p:ext uri="{BB962C8B-B14F-4D97-AF65-F5344CB8AC3E}">
        <p14:creationId xmlns:p14="http://schemas.microsoft.com/office/powerpoint/2010/main" val="2656123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21C6692-F516-4991-8123-1ED9FAFAC7C2}"/>
              </a:ext>
            </a:extLst>
          </p:cNvPr>
          <p:cNvSpPr>
            <a:spLocks noGrp="1"/>
          </p:cNvSpPr>
          <p:nvPr>
            <p:ph type="title"/>
          </p:nvPr>
        </p:nvSpPr>
        <p:spPr>
          <a:xfrm>
            <a:off x="838200" y="365125"/>
            <a:ext cx="10515600" cy="6035675"/>
          </a:xfrm>
        </p:spPr>
        <p:txBody>
          <a:bodyPr/>
          <a:lstStyle/>
          <a:p>
            <a:r>
              <a:rPr lang="lt-LT" dirty="0"/>
              <a:t>Namuose:</a:t>
            </a:r>
            <a:br>
              <a:rPr lang="lt-LT" dirty="0"/>
            </a:br>
            <a:r>
              <a:rPr lang="lt-LT" dirty="0"/>
              <a:t>perskaityti </a:t>
            </a:r>
            <a:r>
              <a:rPr lang="lt-LT" dirty="0" err="1"/>
              <a:t>I.Šeiniaus</a:t>
            </a:r>
            <a:r>
              <a:rPr lang="lt-LT" dirty="0"/>
              <a:t> ,,Kuprelio“ pabaigą.</a:t>
            </a:r>
            <a:br>
              <a:rPr lang="lt-LT" dirty="0"/>
            </a:br>
            <a:br>
              <a:rPr lang="lt-LT" dirty="0"/>
            </a:br>
            <a:r>
              <a:rPr lang="lt-LT" dirty="0"/>
              <a:t>1. Kaip baigiasi </a:t>
            </a:r>
            <a:r>
              <a:rPr lang="lt-LT" dirty="0" err="1"/>
              <a:t>Olesio</a:t>
            </a:r>
            <a:r>
              <a:rPr lang="lt-LT" dirty="0"/>
              <a:t> ir </a:t>
            </a:r>
            <a:r>
              <a:rPr lang="lt-LT" dirty="0" err="1"/>
              <a:t>Gundės</a:t>
            </a:r>
            <a:r>
              <a:rPr lang="lt-LT" dirty="0"/>
              <a:t> meilė?</a:t>
            </a:r>
            <a:br>
              <a:rPr lang="lt-LT" dirty="0"/>
            </a:br>
            <a:r>
              <a:rPr lang="lt-LT" dirty="0"/>
              <a:t>2. Kaip ji paveikia </a:t>
            </a:r>
            <a:r>
              <a:rPr lang="lt-LT" dirty="0" err="1"/>
              <a:t>Olesį</a:t>
            </a:r>
            <a:r>
              <a:rPr lang="lt-LT" dirty="0"/>
              <a:t>?</a:t>
            </a:r>
            <a:br>
              <a:rPr lang="lt-LT" dirty="0"/>
            </a:br>
            <a:r>
              <a:rPr lang="lt-LT" dirty="0"/>
              <a:t>3. Koks </a:t>
            </a:r>
            <a:r>
              <a:rPr lang="lt-LT" dirty="0" err="1"/>
              <a:t>Olesio</a:t>
            </a:r>
            <a:r>
              <a:rPr lang="lt-LT" dirty="0"/>
              <a:t> likimas?</a:t>
            </a:r>
          </a:p>
        </p:txBody>
      </p:sp>
    </p:spTree>
    <p:extLst>
      <p:ext uri="{BB962C8B-B14F-4D97-AF65-F5344CB8AC3E}">
        <p14:creationId xmlns:p14="http://schemas.microsoft.com/office/powerpoint/2010/main" val="122849268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271</TotalTime>
  <Words>701</Words>
  <Application>Microsoft Office PowerPoint</Application>
  <PresentationFormat>Plačiaekranė</PresentationFormat>
  <Paragraphs>35</Paragraphs>
  <Slides>21</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21</vt:i4>
      </vt:variant>
    </vt:vector>
  </HeadingPairs>
  <TitlesOfParts>
    <vt:vector size="25" baseType="lpstr">
      <vt:lpstr>Arial</vt:lpstr>
      <vt:lpstr>Calibri</vt:lpstr>
      <vt:lpstr>Calibri Light</vt:lpstr>
      <vt:lpstr>„Office“ tema</vt:lpstr>
      <vt:lpstr>Gundės paveikslas I.Šeiniaus romane ,,Kuprelis“.</vt:lpstr>
      <vt:lpstr>Tikslai: išanalizuoti literatūrinį portretą ir išsiaiškinti, kodėl autorius tokį portretą sukuria.  Uždaviniai: apibūdinti Gundę, išsiaiškinti, kokiais būdais kuriamas jos paveikslas ir patiems sukurti skaidrių pateiktį.   88-93 ps.    </vt:lpstr>
      <vt:lpstr>Prisiminkime:  romane pasakotojas kinta: a)Ignasėlis; b)Olesis. </vt:lpstr>
      <vt:lpstr>Pasakotoju tampa Kuprelis, kuris prisimena įvykius a) jaunystėje b)Skardžių miestelyje. </vt:lpstr>
      <vt:lpstr>Apibūdinkite kuprelį Olesį: a) našlaitis; b)gyvena ir mokosi pas vokietį, vėliau mokosi vargonininkauti; c) turi gražų balsą, muzikalus, turi klausą; d)su dviem kuprom.</vt:lpstr>
      <vt:lpstr>Ar kuprelis Olesis sulaukdavo merginų dėmesio?   Merginoms Olesis nepatiko, todėl jis stokojo dėmesio.  </vt:lpstr>
      <vt:lpstr>Viskas pasikeičia, kai Olesis sutinka Gundę (Kunigundą). Jis net sugalvoja suburti bažnytinį chorą tikėdamasis, kad Gundė ateis.  Kuprelio širdis atgijo, jis pats skrajojo kaip ant sparnų.  Laukdamas Gundės ateinant jis labai jaudinosi: a)nekantrauja; b)niekas neskanu, nesinori net valgyti; c)širdis stoja, viskas viduje virė; d)Gundei atėjus net visas nutirpsta.  Gundei atėjus giedra visiems pasidaro. </vt:lpstr>
      <vt:lpstr>„PowerPoint“ pateiktis</vt:lpstr>
      <vt:lpstr>Gudės (Kunigundos) portretas (paveikslas).</vt:lpstr>
      <vt:lpstr>Ar galime teigti, kad Gundė drąsi, patriotiška?  Ji pasiūlo bažnyčioje giedoti lietuviškai. </vt:lpstr>
      <vt:lpstr>Kurdamas Gundės portretą, Ignas Šeinius sieja jį su tam tikru istoriniu laikotarpiu, situacija? Koks tai istorinis laikotarpis?  Paklausykime trumpo pristatymo.   </vt:lpstr>
      <vt:lpstr>Literatūrinis portretas visada skiriamas paryškinti viso kūrinio idėjai, sustiprinti pagrindinei temai.   Pagrindinė tema – tai Kuprelio ir Gundės meilės istorija, meilė kaip kūrybos pagrindas. Vadinasi, svarbi ne tiek pati Gundė, kiek Olesis, kuris pamilo Gundę.  </vt:lpstr>
      <vt:lpstr>Kokį įspūdį Gundė sukelia jaunajam vargonininkui?  Paklausykime romano ištraukos ( iš anksto pasiruošus skaitoma romano ištrauka“   </vt:lpstr>
      <vt:lpstr> Olesis pamilsta Gundę, tampa linksmas, laimingas, drąsus, jaučiasi savimi pasitikintis ir galingas, iškalbingas.   Olesis pražysta, išsiskleidžia, paauga.  </vt:lpstr>
      <vt:lpstr>Gundė Olesiui siejasi su lietuvių kalba, kurios jis gerai nemokėjo, nes augo pas vokietį. Jis apskritai nežinojo, kuri jo kalba gimtoji. Galbūt todėl jis atkreipia dėmesį į Gundės kalbą.  Paklausykime romano ištraukos (skaitoma iš anksto pasiruošus romano ištrauka).    </vt:lpstr>
      <vt:lpstr>Kas tarsi gaubia Olesio ir Gundės meilę?  </vt:lpstr>
      <vt:lpstr>Lietuviška kalba; Garsai: vargonų muzika; Bethoveno ,,Devintoji sonata“; giesmės. </vt:lpstr>
      <vt:lpstr>Taigi meilė praturtina žmogaus vidinį pasaulį, įkvepia kūrybai, sustiprina, sutaurina, skatina visas savo jėgas paskirti kitiems. </vt:lpstr>
      <vt:lpstr>Liko paskutinė užduotis. Kodėl tokia spalva ir fonas  spalvą pasirinkta šioms skaidrėms?  </vt:lpstr>
      <vt:lpstr>Prašau išsakyti savo emocijas. Į pokalbių svetainę parašykite, kas Jums naujo ir gražaus buvo šioje pamokoje. Kokia Jūsų nuotaika? </vt:lpstr>
      <vt:lpstr>Namuose: perskaityti I.Šeiniaus ,,Kuprelio“ pabaigą.  1. Kaip baigiasi Olesio ir Gundės meilė? 2. Kaip ji paveikia Olesį? 3. Koks Olesio likimas?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Gundės paveikslas I.Šeiniaus romane ,,Kuprelis“.</dc:title>
  <dc:creator>rt</dc:creator>
  <cp:lastModifiedBy>Danutė Aniulienė</cp:lastModifiedBy>
  <cp:revision>17</cp:revision>
  <dcterms:created xsi:type="dcterms:W3CDTF">2020-12-10T15:17:42Z</dcterms:created>
  <dcterms:modified xsi:type="dcterms:W3CDTF">2021-01-23T18:52:08Z</dcterms:modified>
</cp:coreProperties>
</file>