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4" r:id="rId1"/>
    <p:sldMasterId id="2147483792" r:id="rId2"/>
  </p:sldMasterIdLst>
  <p:notesMasterIdLst>
    <p:notesMasterId r:id="rId29"/>
  </p:notesMasterIdLst>
  <p:sldIdLst>
    <p:sldId id="256" r:id="rId3"/>
    <p:sldId id="257" r:id="rId4"/>
    <p:sldId id="258" r:id="rId5"/>
    <p:sldId id="260" r:id="rId6"/>
    <p:sldId id="259" r:id="rId7"/>
    <p:sldId id="261" r:id="rId8"/>
    <p:sldId id="263" r:id="rId9"/>
    <p:sldId id="279" r:id="rId10"/>
    <p:sldId id="283" r:id="rId11"/>
    <p:sldId id="262" r:id="rId12"/>
    <p:sldId id="267" r:id="rId13"/>
    <p:sldId id="273" r:id="rId14"/>
    <p:sldId id="265" r:id="rId15"/>
    <p:sldId id="264" r:id="rId16"/>
    <p:sldId id="269" r:id="rId17"/>
    <p:sldId id="270" r:id="rId18"/>
    <p:sldId id="281" r:id="rId19"/>
    <p:sldId id="282" r:id="rId20"/>
    <p:sldId id="274" r:id="rId21"/>
    <p:sldId id="280" r:id="rId22"/>
    <p:sldId id="277" r:id="rId23"/>
    <p:sldId id="268" r:id="rId24"/>
    <p:sldId id="278" r:id="rId25"/>
    <p:sldId id="271" r:id="rId26"/>
    <p:sldId id="272" r:id="rId27"/>
    <p:sldId id="276"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93593" autoAdjust="0"/>
  </p:normalViewPr>
  <p:slideViewPr>
    <p:cSldViewPr snapToGrid="0">
      <p:cViewPr varScale="1">
        <p:scale>
          <a:sx n="42" d="100"/>
          <a:sy n="42" d="100"/>
        </p:scale>
        <p:origin x="67" y="8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BB37BF-F952-48E1-B99D-4FA55D469D37}" type="doc">
      <dgm:prSet loTypeId="urn:microsoft.com/office/officeart/2008/layout/LinedList" loCatId="list" qsTypeId="urn:microsoft.com/office/officeart/2005/8/quickstyle/simple1" qsCatId="simple" csTypeId="urn:microsoft.com/office/officeart/2005/8/colors/accent3_2" csCatId="accent3"/>
      <dgm:spPr/>
      <dgm:t>
        <a:bodyPr/>
        <a:lstStyle/>
        <a:p>
          <a:endParaRPr lang="en-US"/>
        </a:p>
      </dgm:t>
    </dgm:pt>
    <dgm:pt modelId="{E22D5074-2F29-4EE5-9E8F-D13F37FA56C1}">
      <dgm:prSet/>
      <dgm:spPr/>
      <dgm:t>
        <a:bodyPr/>
        <a:lstStyle/>
        <a:p>
          <a:r>
            <a:rPr lang="lt-LT" dirty="0"/>
            <a:t>XIX amžiaus mokslininkai taip rašė apie Donelaitį: </a:t>
          </a:r>
          <a:endParaRPr lang="en-US" dirty="0"/>
        </a:p>
      </dgm:t>
    </dgm:pt>
    <dgm:pt modelId="{77B66D11-0787-45F5-B2E9-CFB2F2DFE80F}" type="parTrans" cxnId="{F76EC8B6-C42B-46B7-969C-C523D8A0CB81}">
      <dgm:prSet/>
      <dgm:spPr/>
      <dgm:t>
        <a:bodyPr/>
        <a:lstStyle/>
        <a:p>
          <a:endParaRPr lang="en-US"/>
        </a:p>
      </dgm:t>
    </dgm:pt>
    <dgm:pt modelId="{6EADFD30-3125-4B17-9736-E40E60453E64}" type="sibTrans" cxnId="{F76EC8B6-C42B-46B7-969C-C523D8A0CB81}">
      <dgm:prSet/>
      <dgm:spPr/>
      <dgm:t>
        <a:bodyPr/>
        <a:lstStyle/>
        <a:p>
          <a:endParaRPr lang="en-US"/>
        </a:p>
      </dgm:t>
    </dgm:pt>
    <dgm:pt modelId="{B2539375-180C-449D-A9D4-F16A53DBABD6}">
      <dgm:prSet/>
      <dgm:spPr/>
      <dgm:t>
        <a:bodyPr/>
        <a:lstStyle/>
        <a:p>
          <a:r>
            <a:rPr lang="lt-LT" i="1"/>
            <a:t>„lietuviškasis Lukrecijus, Vergilijus ir, jei norite, Homeras“ </a:t>
          </a:r>
          <a:r>
            <a:rPr lang="lt-LT"/>
            <a:t>(Leipcigas, 1871)</a:t>
          </a:r>
          <a:endParaRPr lang="en-US"/>
        </a:p>
      </dgm:t>
    </dgm:pt>
    <dgm:pt modelId="{38CEED0E-FA28-42B5-94F3-20133F54B128}" type="parTrans" cxnId="{767DE22B-8394-4ECA-9BBB-A0810FBA6A54}">
      <dgm:prSet/>
      <dgm:spPr/>
      <dgm:t>
        <a:bodyPr/>
        <a:lstStyle/>
        <a:p>
          <a:endParaRPr lang="en-US"/>
        </a:p>
      </dgm:t>
    </dgm:pt>
    <dgm:pt modelId="{D747C474-BBED-4450-955B-6CCBF2373494}" type="sibTrans" cxnId="{767DE22B-8394-4ECA-9BBB-A0810FBA6A54}">
      <dgm:prSet/>
      <dgm:spPr/>
      <dgm:t>
        <a:bodyPr/>
        <a:lstStyle/>
        <a:p>
          <a:endParaRPr lang="en-US"/>
        </a:p>
      </dgm:t>
    </dgm:pt>
    <dgm:pt modelId="{F721A79F-2A02-46C9-A98F-A5C971F5FA5F}">
      <dgm:prSet/>
      <dgm:spPr/>
      <dgm:t>
        <a:bodyPr/>
        <a:lstStyle/>
        <a:p>
          <a:r>
            <a:rPr lang="lt-LT" i="1"/>
            <a:t>„kaip pagrindinis literatūrinis senos ir įdomios kalbos reprezentantas, jis nusipelno […] dėmesio. Lietuvių kalbos studijos pernelyg svarbios, kad jas ignoruotų filologai “ </a:t>
          </a:r>
          <a:r>
            <a:rPr lang="lt-LT"/>
            <a:t>(Londono savaitraštis „The Saturday Review“, 1869)</a:t>
          </a:r>
          <a:endParaRPr lang="en-US"/>
        </a:p>
      </dgm:t>
    </dgm:pt>
    <dgm:pt modelId="{BA5C8EBA-C716-4E42-957A-35D217EA1CCC}" type="parTrans" cxnId="{20A3C2E1-6FE4-474E-A739-1E83A2A744D0}">
      <dgm:prSet/>
      <dgm:spPr/>
      <dgm:t>
        <a:bodyPr/>
        <a:lstStyle/>
        <a:p>
          <a:endParaRPr lang="en-US"/>
        </a:p>
      </dgm:t>
    </dgm:pt>
    <dgm:pt modelId="{120B6879-425C-4979-A6D3-E39BE98C0889}" type="sibTrans" cxnId="{20A3C2E1-6FE4-474E-A739-1E83A2A744D0}">
      <dgm:prSet/>
      <dgm:spPr/>
      <dgm:t>
        <a:bodyPr/>
        <a:lstStyle/>
        <a:p>
          <a:endParaRPr lang="en-US"/>
        </a:p>
      </dgm:t>
    </dgm:pt>
    <dgm:pt modelId="{208BFC02-EE74-4C56-9BC8-D0E72A23D1BC}">
      <dgm:prSet/>
      <dgm:spPr/>
      <dgm:t>
        <a:bodyPr/>
        <a:lstStyle/>
        <a:p>
          <a:r>
            <a:rPr lang="lt-LT"/>
            <a:t>Poemą „Metai“ vadino šedevru, </a:t>
          </a:r>
          <a:r>
            <a:rPr lang="lt-LT" i="1"/>
            <a:t>„amžinu lietuvių kalbos paminklu“</a:t>
          </a:r>
          <a:r>
            <a:rPr lang="lt-LT"/>
            <a:t> (Veimaras, 1820), </a:t>
          </a:r>
          <a:endParaRPr lang="en-US"/>
        </a:p>
      </dgm:t>
    </dgm:pt>
    <dgm:pt modelId="{C6AF4BAE-4A19-4AD4-B124-311BBB4DF110}" type="parTrans" cxnId="{4FC086FE-E9D0-44CC-B72E-74851AE985A5}">
      <dgm:prSet/>
      <dgm:spPr/>
      <dgm:t>
        <a:bodyPr/>
        <a:lstStyle/>
        <a:p>
          <a:endParaRPr lang="en-US"/>
        </a:p>
      </dgm:t>
    </dgm:pt>
    <dgm:pt modelId="{176D18FA-A887-4E83-A854-98A4CF686482}" type="sibTrans" cxnId="{4FC086FE-E9D0-44CC-B72E-74851AE985A5}">
      <dgm:prSet/>
      <dgm:spPr/>
      <dgm:t>
        <a:bodyPr/>
        <a:lstStyle/>
        <a:p>
          <a:endParaRPr lang="en-US"/>
        </a:p>
      </dgm:t>
    </dgm:pt>
    <dgm:pt modelId="{109085D0-5889-4FDA-87B7-8E20B559D4AD}">
      <dgm:prSet/>
      <dgm:spPr/>
      <dgm:t>
        <a:bodyPr/>
        <a:lstStyle/>
        <a:p>
          <a:r>
            <a:rPr lang="lt-LT"/>
            <a:t>Sakė, jog ji </a:t>
          </a:r>
          <a:r>
            <a:rPr lang="lt-LT" i="1"/>
            <a:t>„formos tobulumu galėtų varžytis su graikų, romėnų ir indų veikalais“ </a:t>
          </a:r>
          <a:r>
            <a:rPr lang="lt-LT"/>
            <a:t>(Praha, 1857)</a:t>
          </a:r>
          <a:endParaRPr lang="en-US"/>
        </a:p>
      </dgm:t>
    </dgm:pt>
    <dgm:pt modelId="{3B707FA5-B953-4E87-89C9-1519957C1396}" type="parTrans" cxnId="{6A58C3D4-D185-42D5-853A-7B46EB513FE0}">
      <dgm:prSet/>
      <dgm:spPr/>
      <dgm:t>
        <a:bodyPr/>
        <a:lstStyle/>
        <a:p>
          <a:endParaRPr lang="en-US"/>
        </a:p>
      </dgm:t>
    </dgm:pt>
    <dgm:pt modelId="{B21BF6ED-D12E-4AB0-B157-F9FB017EB80F}" type="sibTrans" cxnId="{6A58C3D4-D185-42D5-853A-7B46EB513FE0}">
      <dgm:prSet/>
      <dgm:spPr/>
      <dgm:t>
        <a:bodyPr/>
        <a:lstStyle/>
        <a:p>
          <a:endParaRPr lang="en-US"/>
        </a:p>
      </dgm:t>
    </dgm:pt>
    <dgm:pt modelId="{01D34A41-BB8A-4474-9EFC-7A33418B93D0}" type="pres">
      <dgm:prSet presAssocID="{60BB37BF-F952-48E1-B99D-4FA55D469D37}" presName="vert0" presStyleCnt="0">
        <dgm:presLayoutVars>
          <dgm:dir/>
          <dgm:animOne val="branch"/>
          <dgm:animLvl val="lvl"/>
        </dgm:presLayoutVars>
      </dgm:prSet>
      <dgm:spPr/>
    </dgm:pt>
    <dgm:pt modelId="{F8E40616-2B73-4052-B039-EAE9611E73F9}" type="pres">
      <dgm:prSet presAssocID="{E22D5074-2F29-4EE5-9E8F-D13F37FA56C1}" presName="thickLine" presStyleLbl="alignNode1" presStyleIdx="0" presStyleCnt="1"/>
      <dgm:spPr/>
    </dgm:pt>
    <dgm:pt modelId="{7210369C-0A4E-4DAF-96C7-DA228145DDE1}" type="pres">
      <dgm:prSet presAssocID="{E22D5074-2F29-4EE5-9E8F-D13F37FA56C1}" presName="horz1" presStyleCnt="0"/>
      <dgm:spPr/>
    </dgm:pt>
    <dgm:pt modelId="{9BD66AE6-2329-45FA-B29D-C55EF967FDD3}" type="pres">
      <dgm:prSet presAssocID="{E22D5074-2F29-4EE5-9E8F-D13F37FA56C1}" presName="tx1" presStyleLbl="revTx" presStyleIdx="0" presStyleCnt="5"/>
      <dgm:spPr/>
    </dgm:pt>
    <dgm:pt modelId="{90BB19CD-8CC7-428F-A788-664302224DB8}" type="pres">
      <dgm:prSet presAssocID="{E22D5074-2F29-4EE5-9E8F-D13F37FA56C1}" presName="vert1" presStyleCnt="0"/>
      <dgm:spPr/>
    </dgm:pt>
    <dgm:pt modelId="{612A1627-4818-4C82-8254-73AF34ED6CE8}" type="pres">
      <dgm:prSet presAssocID="{B2539375-180C-449D-A9D4-F16A53DBABD6}" presName="vertSpace2a" presStyleCnt="0"/>
      <dgm:spPr/>
    </dgm:pt>
    <dgm:pt modelId="{2C78C755-9A98-468F-8F1C-6FD0D2AEB36C}" type="pres">
      <dgm:prSet presAssocID="{B2539375-180C-449D-A9D4-F16A53DBABD6}" presName="horz2" presStyleCnt="0"/>
      <dgm:spPr/>
    </dgm:pt>
    <dgm:pt modelId="{FC4611EE-F93E-4790-A8C0-B055845C4939}" type="pres">
      <dgm:prSet presAssocID="{B2539375-180C-449D-A9D4-F16A53DBABD6}" presName="horzSpace2" presStyleCnt="0"/>
      <dgm:spPr/>
    </dgm:pt>
    <dgm:pt modelId="{29F3999F-D139-46F8-B79A-C1FCB6CD5284}" type="pres">
      <dgm:prSet presAssocID="{B2539375-180C-449D-A9D4-F16A53DBABD6}" presName="tx2" presStyleLbl="revTx" presStyleIdx="1" presStyleCnt="5"/>
      <dgm:spPr/>
    </dgm:pt>
    <dgm:pt modelId="{5F001C13-1A8C-4B6A-A220-38D415274858}" type="pres">
      <dgm:prSet presAssocID="{B2539375-180C-449D-A9D4-F16A53DBABD6}" presName="vert2" presStyleCnt="0"/>
      <dgm:spPr/>
    </dgm:pt>
    <dgm:pt modelId="{9DA999C0-7B4D-428E-83EA-5BEBD4C3203C}" type="pres">
      <dgm:prSet presAssocID="{B2539375-180C-449D-A9D4-F16A53DBABD6}" presName="thinLine2b" presStyleLbl="callout" presStyleIdx="0" presStyleCnt="4"/>
      <dgm:spPr/>
    </dgm:pt>
    <dgm:pt modelId="{60293EF5-29B4-4454-A885-9B4041D95081}" type="pres">
      <dgm:prSet presAssocID="{B2539375-180C-449D-A9D4-F16A53DBABD6}" presName="vertSpace2b" presStyleCnt="0"/>
      <dgm:spPr/>
    </dgm:pt>
    <dgm:pt modelId="{6727360A-815F-4858-92DF-8FAF3209D6E3}" type="pres">
      <dgm:prSet presAssocID="{F721A79F-2A02-46C9-A98F-A5C971F5FA5F}" presName="horz2" presStyleCnt="0"/>
      <dgm:spPr/>
    </dgm:pt>
    <dgm:pt modelId="{1A140339-AE70-4BE8-9214-A576DA629E60}" type="pres">
      <dgm:prSet presAssocID="{F721A79F-2A02-46C9-A98F-A5C971F5FA5F}" presName="horzSpace2" presStyleCnt="0"/>
      <dgm:spPr/>
    </dgm:pt>
    <dgm:pt modelId="{F125FCE6-C2E3-48D4-8B8D-6A48905CF17E}" type="pres">
      <dgm:prSet presAssocID="{F721A79F-2A02-46C9-A98F-A5C971F5FA5F}" presName="tx2" presStyleLbl="revTx" presStyleIdx="2" presStyleCnt="5"/>
      <dgm:spPr/>
    </dgm:pt>
    <dgm:pt modelId="{752B3D5A-A961-414F-BE4E-601CDE88D176}" type="pres">
      <dgm:prSet presAssocID="{F721A79F-2A02-46C9-A98F-A5C971F5FA5F}" presName="vert2" presStyleCnt="0"/>
      <dgm:spPr/>
    </dgm:pt>
    <dgm:pt modelId="{8516F99D-BF47-4D4D-826A-5BE3D6443117}" type="pres">
      <dgm:prSet presAssocID="{F721A79F-2A02-46C9-A98F-A5C971F5FA5F}" presName="thinLine2b" presStyleLbl="callout" presStyleIdx="1" presStyleCnt="4"/>
      <dgm:spPr/>
    </dgm:pt>
    <dgm:pt modelId="{E14F4518-79C0-468A-AE30-A0EE3FB9E84B}" type="pres">
      <dgm:prSet presAssocID="{F721A79F-2A02-46C9-A98F-A5C971F5FA5F}" presName="vertSpace2b" presStyleCnt="0"/>
      <dgm:spPr/>
    </dgm:pt>
    <dgm:pt modelId="{9559AF1D-F71C-4D0D-8638-96255C56C3EC}" type="pres">
      <dgm:prSet presAssocID="{208BFC02-EE74-4C56-9BC8-D0E72A23D1BC}" presName="horz2" presStyleCnt="0"/>
      <dgm:spPr/>
    </dgm:pt>
    <dgm:pt modelId="{A8C591A7-443F-4F52-B531-45FF23A66D47}" type="pres">
      <dgm:prSet presAssocID="{208BFC02-EE74-4C56-9BC8-D0E72A23D1BC}" presName="horzSpace2" presStyleCnt="0"/>
      <dgm:spPr/>
    </dgm:pt>
    <dgm:pt modelId="{AFECF21D-2222-4DFC-82CE-84DAF6C92D74}" type="pres">
      <dgm:prSet presAssocID="{208BFC02-EE74-4C56-9BC8-D0E72A23D1BC}" presName="tx2" presStyleLbl="revTx" presStyleIdx="3" presStyleCnt="5"/>
      <dgm:spPr/>
    </dgm:pt>
    <dgm:pt modelId="{903DBECF-C73F-41DE-8BD3-4EB0080B666D}" type="pres">
      <dgm:prSet presAssocID="{208BFC02-EE74-4C56-9BC8-D0E72A23D1BC}" presName="vert2" presStyleCnt="0"/>
      <dgm:spPr/>
    </dgm:pt>
    <dgm:pt modelId="{E15A5B1E-4274-4DDC-B6E1-2811B68DEE93}" type="pres">
      <dgm:prSet presAssocID="{208BFC02-EE74-4C56-9BC8-D0E72A23D1BC}" presName="thinLine2b" presStyleLbl="callout" presStyleIdx="2" presStyleCnt="4"/>
      <dgm:spPr/>
    </dgm:pt>
    <dgm:pt modelId="{3F97AD61-C821-44F9-BA01-C0927A6387ED}" type="pres">
      <dgm:prSet presAssocID="{208BFC02-EE74-4C56-9BC8-D0E72A23D1BC}" presName="vertSpace2b" presStyleCnt="0"/>
      <dgm:spPr/>
    </dgm:pt>
    <dgm:pt modelId="{1E8B6BC7-4FC9-4781-BFCD-B165D6F26EBB}" type="pres">
      <dgm:prSet presAssocID="{109085D0-5889-4FDA-87B7-8E20B559D4AD}" presName="horz2" presStyleCnt="0"/>
      <dgm:spPr/>
    </dgm:pt>
    <dgm:pt modelId="{7CAC8BF4-9359-493F-A9B6-F484E3947F6D}" type="pres">
      <dgm:prSet presAssocID="{109085D0-5889-4FDA-87B7-8E20B559D4AD}" presName="horzSpace2" presStyleCnt="0"/>
      <dgm:spPr/>
    </dgm:pt>
    <dgm:pt modelId="{76B6D4BC-4F83-4907-98A8-B52898009138}" type="pres">
      <dgm:prSet presAssocID="{109085D0-5889-4FDA-87B7-8E20B559D4AD}" presName="tx2" presStyleLbl="revTx" presStyleIdx="4" presStyleCnt="5"/>
      <dgm:spPr/>
    </dgm:pt>
    <dgm:pt modelId="{8299BB9F-5348-42CD-B77B-7E546E2A5A2E}" type="pres">
      <dgm:prSet presAssocID="{109085D0-5889-4FDA-87B7-8E20B559D4AD}" presName="vert2" presStyleCnt="0"/>
      <dgm:spPr/>
    </dgm:pt>
    <dgm:pt modelId="{B140E9EA-72C7-4CC4-BDAD-CA6BAA98A145}" type="pres">
      <dgm:prSet presAssocID="{109085D0-5889-4FDA-87B7-8E20B559D4AD}" presName="thinLine2b" presStyleLbl="callout" presStyleIdx="3" presStyleCnt="4"/>
      <dgm:spPr/>
    </dgm:pt>
    <dgm:pt modelId="{3019704D-DCD3-42AA-87BE-E83A1780CBE1}" type="pres">
      <dgm:prSet presAssocID="{109085D0-5889-4FDA-87B7-8E20B559D4AD}" presName="vertSpace2b" presStyleCnt="0"/>
      <dgm:spPr/>
    </dgm:pt>
  </dgm:ptLst>
  <dgm:cxnLst>
    <dgm:cxn modelId="{767DE22B-8394-4ECA-9BBB-A0810FBA6A54}" srcId="{E22D5074-2F29-4EE5-9E8F-D13F37FA56C1}" destId="{B2539375-180C-449D-A9D4-F16A53DBABD6}" srcOrd="0" destOrd="0" parTransId="{38CEED0E-FA28-42B5-94F3-20133F54B128}" sibTransId="{D747C474-BBED-4450-955B-6CCBF2373494}"/>
    <dgm:cxn modelId="{53A13F2C-DADC-43FD-9DD9-D7371EA635A5}" type="presOf" srcId="{208BFC02-EE74-4C56-9BC8-D0E72A23D1BC}" destId="{AFECF21D-2222-4DFC-82CE-84DAF6C92D74}" srcOrd="0" destOrd="0" presId="urn:microsoft.com/office/officeart/2008/layout/LinedList"/>
    <dgm:cxn modelId="{E1D4DD53-5574-4711-8E2E-60BAF9967226}" type="presOf" srcId="{E22D5074-2F29-4EE5-9E8F-D13F37FA56C1}" destId="{9BD66AE6-2329-45FA-B29D-C55EF967FDD3}" srcOrd="0" destOrd="0" presId="urn:microsoft.com/office/officeart/2008/layout/LinedList"/>
    <dgm:cxn modelId="{75288784-4560-48D2-806F-6EC46604D07B}" type="presOf" srcId="{60BB37BF-F952-48E1-B99D-4FA55D469D37}" destId="{01D34A41-BB8A-4474-9EFC-7A33418B93D0}" srcOrd="0" destOrd="0" presId="urn:microsoft.com/office/officeart/2008/layout/LinedList"/>
    <dgm:cxn modelId="{18CC028E-3BA7-49FD-9745-5FF74A474073}" type="presOf" srcId="{F721A79F-2A02-46C9-A98F-A5C971F5FA5F}" destId="{F125FCE6-C2E3-48D4-8B8D-6A48905CF17E}" srcOrd="0" destOrd="0" presId="urn:microsoft.com/office/officeart/2008/layout/LinedList"/>
    <dgm:cxn modelId="{C9B606AC-87E6-4B3E-91D4-2D1F2AF53303}" type="presOf" srcId="{B2539375-180C-449D-A9D4-F16A53DBABD6}" destId="{29F3999F-D139-46F8-B79A-C1FCB6CD5284}" srcOrd="0" destOrd="0" presId="urn:microsoft.com/office/officeart/2008/layout/LinedList"/>
    <dgm:cxn modelId="{F76EC8B6-C42B-46B7-969C-C523D8A0CB81}" srcId="{60BB37BF-F952-48E1-B99D-4FA55D469D37}" destId="{E22D5074-2F29-4EE5-9E8F-D13F37FA56C1}" srcOrd="0" destOrd="0" parTransId="{77B66D11-0787-45F5-B2E9-CFB2F2DFE80F}" sibTransId="{6EADFD30-3125-4B17-9736-E40E60453E64}"/>
    <dgm:cxn modelId="{A52084C0-9B10-4DE6-BDBF-7CD5AD27BC2F}" type="presOf" srcId="{109085D0-5889-4FDA-87B7-8E20B559D4AD}" destId="{76B6D4BC-4F83-4907-98A8-B52898009138}" srcOrd="0" destOrd="0" presId="urn:microsoft.com/office/officeart/2008/layout/LinedList"/>
    <dgm:cxn modelId="{6A58C3D4-D185-42D5-853A-7B46EB513FE0}" srcId="{E22D5074-2F29-4EE5-9E8F-D13F37FA56C1}" destId="{109085D0-5889-4FDA-87B7-8E20B559D4AD}" srcOrd="3" destOrd="0" parTransId="{3B707FA5-B953-4E87-89C9-1519957C1396}" sibTransId="{B21BF6ED-D12E-4AB0-B157-F9FB017EB80F}"/>
    <dgm:cxn modelId="{20A3C2E1-6FE4-474E-A739-1E83A2A744D0}" srcId="{E22D5074-2F29-4EE5-9E8F-D13F37FA56C1}" destId="{F721A79F-2A02-46C9-A98F-A5C971F5FA5F}" srcOrd="1" destOrd="0" parTransId="{BA5C8EBA-C716-4E42-957A-35D217EA1CCC}" sibTransId="{120B6879-425C-4979-A6D3-E39BE98C0889}"/>
    <dgm:cxn modelId="{4FC086FE-E9D0-44CC-B72E-74851AE985A5}" srcId="{E22D5074-2F29-4EE5-9E8F-D13F37FA56C1}" destId="{208BFC02-EE74-4C56-9BC8-D0E72A23D1BC}" srcOrd="2" destOrd="0" parTransId="{C6AF4BAE-4A19-4AD4-B124-311BBB4DF110}" sibTransId="{176D18FA-A887-4E83-A854-98A4CF686482}"/>
    <dgm:cxn modelId="{27B19565-3B0F-4449-BB7B-AC4FA31DAA81}" type="presParOf" srcId="{01D34A41-BB8A-4474-9EFC-7A33418B93D0}" destId="{F8E40616-2B73-4052-B039-EAE9611E73F9}" srcOrd="0" destOrd="0" presId="urn:microsoft.com/office/officeart/2008/layout/LinedList"/>
    <dgm:cxn modelId="{A9B9EEEC-862B-4F38-A93A-641B70E6163C}" type="presParOf" srcId="{01D34A41-BB8A-4474-9EFC-7A33418B93D0}" destId="{7210369C-0A4E-4DAF-96C7-DA228145DDE1}" srcOrd="1" destOrd="0" presId="urn:microsoft.com/office/officeart/2008/layout/LinedList"/>
    <dgm:cxn modelId="{B642A000-DDC8-4D07-9F7B-C3FA37F628AC}" type="presParOf" srcId="{7210369C-0A4E-4DAF-96C7-DA228145DDE1}" destId="{9BD66AE6-2329-45FA-B29D-C55EF967FDD3}" srcOrd="0" destOrd="0" presId="urn:microsoft.com/office/officeart/2008/layout/LinedList"/>
    <dgm:cxn modelId="{AEB7CA29-F942-4365-A0FE-51F6C21E1D5F}" type="presParOf" srcId="{7210369C-0A4E-4DAF-96C7-DA228145DDE1}" destId="{90BB19CD-8CC7-428F-A788-664302224DB8}" srcOrd="1" destOrd="0" presId="urn:microsoft.com/office/officeart/2008/layout/LinedList"/>
    <dgm:cxn modelId="{972C269F-0402-45E8-A25E-B479AEF1EE67}" type="presParOf" srcId="{90BB19CD-8CC7-428F-A788-664302224DB8}" destId="{612A1627-4818-4C82-8254-73AF34ED6CE8}" srcOrd="0" destOrd="0" presId="urn:microsoft.com/office/officeart/2008/layout/LinedList"/>
    <dgm:cxn modelId="{2D49C635-DAE8-40A1-99FD-3EDAD3B865F3}" type="presParOf" srcId="{90BB19CD-8CC7-428F-A788-664302224DB8}" destId="{2C78C755-9A98-468F-8F1C-6FD0D2AEB36C}" srcOrd="1" destOrd="0" presId="urn:microsoft.com/office/officeart/2008/layout/LinedList"/>
    <dgm:cxn modelId="{5B23E314-30E1-4953-9225-5DA84767942B}" type="presParOf" srcId="{2C78C755-9A98-468F-8F1C-6FD0D2AEB36C}" destId="{FC4611EE-F93E-4790-A8C0-B055845C4939}" srcOrd="0" destOrd="0" presId="urn:microsoft.com/office/officeart/2008/layout/LinedList"/>
    <dgm:cxn modelId="{F71A8362-1F6A-49E2-9EA9-73D2ABE65552}" type="presParOf" srcId="{2C78C755-9A98-468F-8F1C-6FD0D2AEB36C}" destId="{29F3999F-D139-46F8-B79A-C1FCB6CD5284}" srcOrd="1" destOrd="0" presId="urn:microsoft.com/office/officeart/2008/layout/LinedList"/>
    <dgm:cxn modelId="{948C6A64-A515-47FA-AE83-FCF353B23172}" type="presParOf" srcId="{2C78C755-9A98-468F-8F1C-6FD0D2AEB36C}" destId="{5F001C13-1A8C-4B6A-A220-38D415274858}" srcOrd="2" destOrd="0" presId="urn:microsoft.com/office/officeart/2008/layout/LinedList"/>
    <dgm:cxn modelId="{6731853F-C3E5-4E98-B90D-D817C7050B87}" type="presParOf" srcId="{90BB19CD-8CC7-428F-A788-664302224DB8}" destId="{9DA999C0-7B4D-428E-83EA-5BEBD4C3203C}" srcOrd="2" destOrd="0" presId="urn:microsoft.com/office/officeart/2008/layout/LinedList"/>
    <dgm:cxn modelId="{E966C62D-211C-47C1-AAFA-20D4C1A708DA}" type="presParOf" srcId="{90BB19CD-8CC7-428F-A788-664302224DB8}" destId="{60293EF5-29B4-4454-A885-9B4041D95081}" srcOrd="3" destOrd="0" presId="urn:microsoft.com/office/officeart/2008/layout/LinedList"/>
    <dgm:cxn modelId="{92E67778-99F1-4C85-80BF-A1D3D2B14AC9}" type="presParOf" srcId="{90BB19CD-8CC7-428F-A788-664302224DB8}" destId="{6727360A-815F-4858-92DF-8FAF3209D6E3}" srcOrd="4" destOrd="0" presId="urn:microsoft.com/office/officeart/2008/layout/LinedList"/>
    <dgm:cxn modelId="{CA9B61DC-133F-4972-B6E7-FF8DE26B76E2}" type="presParOf" srcId="{6727360A-815F-4858-92DF-8FAF3209D6E3}" destId="{1A140339-AE70-4BE8-9214-A576DA629E60}" srcOrd="0" destOrd="0" presId="urn:microsoft.com/office/officeart/2008/layout/LinedList"/>
    <dgm:cxn modelId="{8F565554-1003-43FB-940E-DA969F09F4A0}" type="presParOf" srcId="{6727360A-815F-4858-92DF-8FAF3209D6E3}" destId="{F125FCE6-C2E3-48D4-8B8D-6A48905CF17E}" srcOrd="1" destOrd="0" presId="urn:microsoft.com/office/officeart/2008/layout/LinedList"/>
    <dgm:cxn modelId="{168DD1C8-3504-4FAF-9F5B-0E16E71D79C5}" type="presParOf" srcId="{6727360A-815F-4858-92DF-8FAF3209D6E3}" destId="{752B3D5A-A961-414F-BE4E-601CDE88D176}" srcOrd="2" destOrd="0" presId="urn:microsoft.com/office/officeart/2008/layout/LinedList"/>
    <dgm:cxn modelId="{7FD4750A-6EBC-4774-B955-D1F8ED8A2C5C}" type="presParOf" srcId="{90BB19CD-8CC7-428F-A788-664302224DB8}" destId="{8516F99D-BF47-4D4D-826A-5BE3D6443117}" srcOrd="5" destOrd="0" presId="urn:microsoft.com/office/officeart/2008/layout/LinedList"/>
    <dgm:cxn modelId="{BA606794-7638-4163-857E-2A3563666A97}" type="presParOf" srcId="{90BB19CD-8CC7-428F-A788-664302224DB8}" destId="{E14F4518-79C0-468A-AE30-A0EE3FB9E84B}" srcOrd="6" destOrd="0" presId="urn:microsoft.com/office/officeart/2008/layout/LinedList"/>
    <dgm:cxn modelId="{FD4AB57C-C6D7-4547-BF52-65350149B5A8}" type="presParOf" srcId="{90BB19CD-8CC7-428F-A788-664302224DB8}" destId="{9559AF1D-F71C-4D0D-8638-96255C56C3EC}" srcOrd="7" destOrd="0" presId="urn:microsoft.com/office/officeart/2008/layout/LinedList"/>
    <dgm:cxn modelId="{EAE41E30-7900-432F-A574-6C9DC5B7B8F3}" type="presParOf" srcId="{9559AF1D-F71C-4D0D-8638-96255C56C3EC}" destId="{A8C591A7-443F-4F52-B531-45FF23A66D47}" srcOrd="0" destOrd="0" presId="urn:microsoft.com/office/officeart/2008/layout/LinedList"/>
    <dgm:cxn modelId="{2229CFB6-68DE-4A72-94A1-F2BCE61BF3CB}" type="presParOf" srcId="{9559AF1D-F71C-4D0D-8638-96255C56C3EC}" destId="{AFECF21D-2222-4DFC-82CE-84DAF6C92D74}" srcOrd="1" destOrd="0" presId="urn:microsoft.com/office/officeart/2008/layout/LinedList"/>
    <dgm:cxn modelId="{99578F4F-A50E-43FB-A007-9E050FB35609}" type="presParOf" srcId="{9559AF1D-F71C-4D0D-8638-96255C56C3EC}" destId="{903DBECF-C73F-41DE-8BD3-4EB0080B666D}" srcOrd="2" destOrd="0" presId="urn:microsoft.com/office/officeart/2008/layout/LinedList"/>
    <dgm:cxn modelId="{D94F13EA-6B91-4BE5-88D2-6728DE19D2BE}" type="presParOf" srcId="{90BB19CD-8CC7-428F-A788-664302224DB8}" destId="{E15A5B1E-4274-4DDC-B6E1-2811B68DEE93}" srcOrd="8" destOrd="0" presId="urn:microsoft.com/office/officeart/2008/layout/LinedList"/>
    <dgm:cxn modelId="{1A870C30-8720-48F9-BA82-2D471411B46C}" type="presParOf" srcId="{90BB19CD-8CC7-428F-A788-664302224DB8}" destId="{3F97AD61-C821-44F9-BA01-C0927A6387ED}" srcOrd="9" destOrd="0" presId="urn:microsoft.com/office/officeart/2008/layout/LinedList"/>
    <dgm:cxn modelId="{B3027DD3-22CD-426D-84F5-39DF24B9D9FD}" type="presParOf" srcId="{90BB19CD-8CC7-428F-A788-664302224DB8}" destId="{1E8B6BC7-4FC9-4781-BFCD-B165D6F26EBB}" srcOrd="10" destOrd="0" presId="urn:microsoft.com/office/officeart/2008/layout/LinedList"/>
    <dgm:cxn modelId="{3F648301-151A-4B56-BACA-66042F3DC7D8}" type="presParOf" srcId="{1E8B6BC7-4FC9-4781-BFCD-B165D6F26EBB}" destId="{7CAC8BF4-9359-493F-A9B6-F484E3947F6D}" srcOrd="0" destOrd="0" presId="urn:microsoft.com/office/officeart/2008/layout/LinedList"/>
    <dgm:cxn modelId="{BF40E98B-C5A2-4F99-BB6F-498B886512F2}" type="presParOf" srcId="{1E8B6BC7-4FC9-4781-BFCD-B165D6F26EBB}" destId="{76B6D4BC-4F83-4907-98A8-B52898009138}" srcOrd="1" destOrd="0" presId="urn:microsoft.com/office/officeart/2008/layout/LinedList"/>
    <dgm:cxn modelId="{443C2C9A-3026-46FE-9AF3-03F92BB8903A}" type="presParOf" srcId="{1E8B6BC7-4FC9-4781-BFCD-B165D6F26EBB}" destId="{8299BB9F-5348-42CD-B77B-7E546E2A5A2E}" srcOrd="2" destOrd="0" presId="urn:microsoft.com/office/officeart/2008/layout/LinedList"/>
    <dgm:cxn modelId="{B3D2A4EF-BFBB-4063-8127-88B0D8B54706}" type="presParOf" srcId="{90BB19CD-8CC7-428F-A788-664302224DB8}" destId="{B140E9EA-72C7-4CC4-BDAD-CA6BAA98A145}" srcOrd="11" destOrd="0" presId="urn:microsoft.com/office/officeart/2008/layout/LinedList"/>
    <dgm:cxn modelId="{1B92CB7D-5852-4D86-815F-FE5A515C64D3}" type="presParOf" srcId="{90BB19CD-8CC7-428F-A788-664302224DB8}" destId="{3019704D-DCD3-42AA-87BE-E83A1780CBE1}" srcOrd="12"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E40616-2B73-4052-B039-EAE9611E73F9}">
      <dsp:nvSpPr>
        <dsp:cNvPr id="0" name=""/>
        <dsp:cNvSpPr/>
      </dsp:nvSpPr>
      <dsp:spPr>
        <a:xfrm>
          <a:off x="0" y="0"/>
          <a:ext cx="962222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D66AE6-2329-45FA-B29D-C55EF967FDD3}">
      <dsp:nvSpPr>
        <dsp:cNvPr id="0" name=""/>
        <dsp:cNvSpPr/>
      </dsp:nvSpPr>
      <dsp:spPr>
        <a:xfrm>
          <a:off x="0" y="0"/>
          <a:ext cx="1924444" cy="457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lt-LT" sz="2400" kern="1200" dirty="0"/>
            <a:t>XIX amžiaus mokslininkai taip rašė apie Donelaitį: </a:t>
          </a:r>
          <a:endParaRPr lang="en-US" sz="2400" kern="1200" dirty="0"/>
        </a:p>
      </dsp:txBody>
      <dsp:txXfrm>
        <a:off x="0" y="0"/>
        <a:ext cx="1924444" cy="4572000"/>
      </dsp:txXfrm>
    </dsp:sp>
    <dsp:sp modelId="{29F3999F-D139-46F8-B79A-C1FCB6CD5284}">
      <dsp:nvSpPr>
        <dsp:cNvPr id="0" name=""/>
        <dsp:cNvSpPr/>
      </dsp:nvSpPr>
      <dsp:spPr>
        <a:xfrm>
          <a:off x="2068777" y="53745"/>
          <a:ext cx="7553444" cy="1074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lt-LT" sz="1700" i="1" kern="1200"/>
            <a:t>„lietuviškasis Lukrecijus, Vergilijus ir, jei norite, Homeras“ </a:t>
          </a:r>
          <a:r>
            <a:rPr lang="lt-LT" sz="1700" kern="1200"/>
            <a:t>(Leipcigas, 1871)</a:t>
          </a:r>
          <a:endParaRPr lang="en-US" sz="1700" kern="1200"/>
        </a:p>
      </dsp:txBody>
      <dsp:txXfrm>
        <a:off x="2068777" y="53745"/>
        <a:ext cx="7553444" cy="1074911"/>
      </dsp:txXfrm>
    </dsp:sp>
    <dsp:sp modelId="{9DA999C0-7B4D-428E-83EA-5BEBD4C3203C}">
      <dsp:nvSpPr>
        <dsp:cNvPr id="0" name=""/>
        <dsp:cNvSpPr/>
      </dsp:nvSpPr>
      <dsp:spPr>
        <a:xfrm>
          <a:off x="1924444" y="1128656"/>
          <a:ext cx="7697777"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25FCE6-C2E3-48D4-8B8D-6A48905CF17E}">
      <dsp:nvSpPr>
        <dsp:cNvPr id="0" name=""/>
        <dsp:cNvSpPr/>
      </dsp:nvSpPr>
      <dsp:spPr>
        <a:xfrm>
          <a:off x="2068777" y="1182402"/>
          <a:ext cx="7553444" cy="1074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lt-LT" sz="1700" i="1" kern="1200"/>
            <a:t>„kaip pagrindinis literatūrinis senos ir įdomios kalbos reprezentantas, jis nusipelno […] dėmesio. Lietuvių kalbos studijos pernelyg svarbios, kad jas ignoruotų filologai “ </a:t>
          </a:r>
          <a:r>
            <a:rPr lang="lt-LT" sz="1700" kern="1200"/>
            <a:t>(Londono savaitraštis „The Saturday Review“, 1869)</a:t>
          </a:r>
          <a:endParaRPr lang="en-US" sz="1700" kern="1200"/>
        </a:p>
      </dsp:txBody>
      <dsp:txXfrm>
        <a:off x="2068777" y="1182402"/>
        <a:ext cx="7553444" cy="1074911"/>
      </dsp:txXfrm>
    </dsp:sp>
    <dsp:sp modelId="{8516F99D-BF47-4D4D-826A-5BE3D6443117}">
      <dsp:nvSpPr>
        <dsp:cNvPr id="0" name=""/>
        <dsp:cNvSpPr/>
      </dsp:nvSpPr>
      <dsp:spPr>
        <a:xfrm>
          <a:off x="1924444" y="2257313"/>
          <a:ext cx="7697777"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ECF21D-2222-4DFC-82CE-84DAF6C92D74}">
      <dsp:nvSpPr>
        <dsp:cNvPr id="0" name=""/>
        <dsp:cNvSpPr/>
      </dsp:nvSpPr>
      <dsp:spPr>
        <a:xfrm>
          <a:off x="2068777" y="2311058"/>
          <a:ext cx="7553444" cy="1074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lt-LT" sz="1700" kern="1200"/>
            <a:t>Poemą „Metai“ vadino šedevru, </a:t>
          </a:r>
          <a:r>
            <a:rPr lang="lt-LT" sz="1700" i="1" kern="1200"/>
            <a:t>„amžinu lietuvių kalbos paminklu“</a:t>
          </a:r>
          <a:r>
            <a:rPr lang="lt-LT" sz="1700" kern="1200"/>
            <a:t> (Veimaras, 1820), </a:t>
          </a:r>
          <a:endParaRPr lang="en-US" sz="1700" kern="1200"/>
        </a:p>
      </dsp:txBody>
      <dsp:txXfrm>
        <a:off x="2068777" y="2311058"/>
        <a:ext cx="7553444" cy="1074911"/>
      </dsp:txXfrm>
    </dsp:sp>
    <dsp:sp modelId="{E15A5B1E-4274-4DDC-B6E1-2811B68DEE93}">
      <dsp:nvSpPr>
        <dsp:cNvPr id="0" name=""/>
        <dsp:cNvSpPr/>
      </dsp:nvSpPr>
      <dsp:spPr>
        <a:xfrm>
          <a:off x="1924444" y="3385970"/>
          <a:ext cx="7697777"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B6D4BC-4F83-4907-98A8-B52898009138}">
      <dsp:nvSpPr>
        <dsp:cNvPr id="0" name=""/>
        <dsp:cNvSpPr/>
      </dsp:nvSpPr>
      <dsp:spPr>
        <a:xfrm>
          <a:off x="2068777" y="3439715"/>
          <a:ext cx="7553444" cy="1074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lt-LT" sz="1700" kern="1200"/>
            <a:t>Sakė, jog ji </a:t>
          </a:r>
          <a:r>
            <a:rPr lang="lt-LT" sz="1700" i="1" kern="1200"/>
            <a:t>„formos tobulumu galėtų varžytis su graikų, romėnų ir indų veikalais“ </a:t>
          </a:r>
          <a:r>
            <a:rPr lang="lt-LT" sz="1700" kern="1200"/>
            <a:t>(Praha, 1857)</a:t>
          </a:r>
          <a:endParaRPr lang="en-US" sz="1700" kern="1200"/>
        </a:p>
      </dsp:txBody>
      <dsp:txXfrm>
        <a:off x="2068777" y="3439715"/>
        <a:ext cx="7553444" cy="1074911"/>
      </dsp:txXfrm>
    </dsp:sp>
    <dsp:sp modelId="{B140E9EA-72C7-4CC4-BDAD-CA6BAA98A145}">
      <dsp:nvSpPr>
        <dsp:cNvPr id="0" name=""/>
        <dsp:cNvSpPr/>
      </dsp:nvSpPr>
      <dsp:spPr>
        <a:xfrm>
          <a:off x="1924444" y="4514626"/>
          <a:ext cx="7697777"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56D707-0EDA-4B50-B428-148C620AF19A}" type="datetimeFigureOut">
              <a:rPr lang="lt-LT" smtClean="0"/>
              <a:t>2020-12-16</a:t>
            </a:fld>
            <a:endParaRPr lang="lt-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6F0118-6E90-4457-B30F-287DC4F53DEE}" type="slidenum">
              <a:rPr lang="lt-LT" smtClean="0"/>
              <a:t>‹#›</a:t>
            </a:fld>
            <a:endParaRPr lang="lt-LT"/>
          </a:p>
        </p:txBody>
      </p:sp>
    </p:spTree>
    <p:extLst>
      <p:ext uri="{BB962C8B-B14F-4D97-AF65-F5344CB8AC3E}">
        <p14:creationId xmlns:p14="http://schemas.microsoft.com/office/powerpoint/2010/main" val="3849493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Šeimoje buvo 8 vaikai,</a:t>
            </a:r>
          </a:p>
        </p:txBody>
      </p:sp>
      <p:sp>
        <p:nvSpPr>
          <p:cNvPr id="4" name="Slide Number Placeholder 3"/>
          <p:cNvSpPr>
            <a:spLocks noGrp="1"/>
          </p:cNvSpPr>
          <p:nvPr>
            <p:ph type="sldNum" sz="quarter" idx="5"/>
          </p:nvPr>
        </p:nvSpPr>
        <p:spPr/>
        <p:txBody>
          <a:bodyPr/>
          <a:lstStyle/>
          <a:p>
            <a:fld id="{956F0118-6E90-4457-B30F-287DC4F53DEE}" type="slidenum">
              <a:rPr lang="lt-LT" smtClean="0"/>
              <a:t>5</a:t>
            </a:fld>
            <a:endParaRPr lang="lt-LT"/>
          </a:p>
        </p:txBody>
      </p:sp>
    </p:spTree>
    <p:extLst>
      <p:ext uri="{BB962C8B-B14F-4D97-AF65-F5344CB8AC3E}">
        <p14:creationId xmlns:p14="http://schemas.microsoft.com/office/powerpoint/2010/main" val="3506186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graikų, hebrajų ir prancūzų</a:t>
            </a:r>
          </a:p>
          <a:p>
            <a:r>
              <a:rPr lang="lt-LT" dirty="0"/>
              <a:t>Vergilijaus </a:t>
            </a:r>
            <a:r>
              <a:rPr lang="lt-LT" dirty="0" err="1"/>
              <a:t>Eneidą</a:t>
            </a:r>
            <a:r>
              <a:rPr lang="lt-LT" dirty="0"/>
              <a:t> lotyniškai galėjo cituoti iš atminties</a:t>
            </a:r>
          </a:p>
        </p:txBody>
      </p:sp>
      <p:sp>
        <p:nvSpPr>
          <p:cNvPr id="4" name="Slide Number Placeholder 3"/>
          <p:cNvSpPr>
            <a:spLocks noGrp="1"/>
          </p:cNvSpPr>
          <p:nvPr>
            <p:ph type="sldNum" sz="quarter" idx="5"/>
          </p:nvPr>
        </p:nvSpPr>
        <p:spPr/>
        <p:txBody>
          <a:bodyPr/>
          <a:lstStyle/>
          <a:p>
            <a:fld id="{956F0118-6E90-4457-B30F-287DC4F53DEE}" type="slidenum">
              <a:rPr lang="lt-LT" smtClean="0"/>
              <a:t>6</a:t>
            </a:fld>
            <a:endParaRPr lang="lt-LT"/>
          </a:p>
        </p:txBody>
      </p:sp>
    </p:spTree>
    <p:extLst>
      <p:ext uri="{BB962C8B-B14F-4D97-AF65-F5344CB8AC3E}">
        <p14:creationId xmlns:p14="http://schemas.microsoft.com/office/powerpoint/2010/main" val="1315907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a:t>Hegzametru rašė ir Vergilijus bei Homeras.</a:t>
            </a:r>
          </a:p>
        </p:txBody>
      </p:sp>
      <p:sp>
        <p:nvSpPr>
          <p:cNvPr id="4" name="Skaidrės numerio vietos rezervavimo ženklas 3"/>
          <p:cNvSpPr>
            <a:spLocks noGrp="1"/>
          </p:cNvSpPr>
          <p:nvPr>
            <p:ph type="sldNum" sz="quarter" idx="5"/>
          </p:nvPr>
        </p:nvSpPr>
        <p:spPr/>
        <p:txBody>
          <a:bodyPr/>
          <a:lstStyle/>
          <a:p>
            <a:fld id="{956F0118-6E90-4457-B30F-287DC4F53DEE}" type="slidenum">
              <a:rPr lang="lt-LT" smtClean="0"/>
              <a:t>14</a:t>
            </a:fld>
            <a:endParaRPr lang="lt-LT"/>
          </a:p>
        </p:txBody>
      </p:sp>
    </p:spTree>
    <p:extLst>
      <p:ext uri="{BB962C8B-B14F-4D97-AF65-F5344CB8AC3E}">
        <p14:creationId xmlns:p14="http://schemas.microsoft.com/office/powerpoint/2010/main" val="1162137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a:t>– autografus, kitos dvi poeto ranka rašytos dalys – „Rudenio gėrybės“ ir „Žiemos rūpesčiai“ – žuvo per 1812 m. karą.</a:t>
            </a:r>
          </a:p>
          <a:p>
            <a:endParaRPr lang="lt-LT" dirty="0"/>
          </a:p>
        </p:txBody>
      </p:sp>
      <p:sp>
        <p:nvSpPr>
          <p:cNvPr id="4" name="Skaidrės numerio vietos rezervavimo ženklas 3"/>
          <p:cNvSpPr>
            <a:spLocks noGrp="1"/>
          </p:cNvSpPr>
          <p:nvPr>
            <p:ph type="sldNum" sz="quarter" idx="5"/>
          </p:nvPr>
        </p:nvSpPr>
        <p:spPr/>
        <p:txBody>
          <a:bodyPr/>
          <a:lstStyle/>
          <a:p>
            <a:fld id="{956F0118-6E90-4457-B30F-287DC4F53DEE}" type="slidenum">
              <a:rPr lang="lt-LT" smtClean="0"/>
              <a:t>15</a:t>
            </a:fld>
            <a:endParaRPr lang="lt-LT"/>
          </a:p>
        </p:txBody>
      </p:sp>
    </p:spTree>
    <p:extLst>
      <p:ext uri="{BB962C8B-B14F-4D97-AF65-F5344CB8AC3E}">
        <p14:creationId xmlns:p14="http://schemas.microsoft.com/office/powerpoint/2010/main" val="2973783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a:t>Kita vertus, profesorius iškėlė mintį, jog Donelaičiui pasisekė, kad knyga išėjo pavėlavusi, galbūt valstiečiai nebūtų poemos tinkamai įvertinę, tuo tarpu Europos „mokytasis pasaulis“ ja žavėjosi.</a:t>
            </a:r>
          </a:p>
        </p:txBody>
      </p:sp>
      <p:sp>
        <p:nvSpPr>
          <p:cNvPr id="4" name="Skaidrės numerio vietos rezervavimo ženklas 3"/>
          <p:cNvSpPr>
            <a:spLocks noGrp="1"/>
          </p:cNvSpPr>
          <p:nvPr>
            <p:ph type="sldNum" sz="quarter" idx="5"/>
          </p:nvPr>
        </p:nvSpPr>
        <p:spPr/>
        <p:txBody>
          <a:bodyPr/>
          <a:lstStyle/>
          <a:p>
            <a:fld id="{956F0118-6E90-4457-B30F-287DC4F53DEE}" type="slidenum">
              <a:rPr lang="lt-LT" smtClean="0"/>
              <a:t>16</a:t>
            </a:fld>
            <a:endParaRPr lang="lt-LT"/>
          </a:p>
        </p:txBody>
      </p:sp>
    </p:spTree>
    <p:extLst>
      <p:ext uri="{BB962C8B-B14F-4D97-AF65-F5344CB8AC3E}">
        <p14:creationId xmlns:p14="http://schemas.microsoft.com/office/powerpoint/2010/main" val="2915406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b="0" i="0" dirty="0">
                <a:solidFill>
                  <a:srgbClr val="000000"/>
                </a:solidFill>
                <a:effectLst/>
                <a:latin typeface="TiemposText"/>
              </a:rPr>
              <a:t>1724 metais išleistas Frydricho </a:t>
            </a:r>
            <a:r>
              <a:rPr lang="lt-LT" b="0" i="0" dirty="0" err="1">
                <a:solidFill>
                  <a:srgbClr val="000000"/>
                </a:solidFill>
                <a:effectLst/>
                <a:latin typeface="TiemposText"/>
              </a:rPr>
              <a:t>Vilhemo</a:t>
            </a:r>
            <a:r>
              <a:rPr lang="lt-LT" b="0" i="0" dirty="0">
                <a:solidFill>
                  <a:srgbClr val="000000"/>
                </a:solidFill>
                <a:effectLst/>
                <a:latin typeface="TiemposText"/>
              </a:rPr>
              <a:t> I įstatymas, kuriuo karalystėje uždraudžiamas vyžų avėjimas. Kaip sakė pranešėjas, tai buvo noras lietuvių bendruomenę, kuri iškrenta iš apšviestos tautos konteksto, civilizuoti. </a:t>
            </a:r>
            <a:endParaRPr lang="lt-LT" dirty="0"/>
          </a:p>
        </p:txBody>
      </p:sp>
      <p:sp>
        <p:nvSpPr>
          <p:cNvPr id="4" name="Skaidrės numerio vietos rezervavimo ženklas 3"/>
          <p:cNvSpPr>
            <a:spLocks noGrp="1"/>
          </p:cNvSpPr>
          <p:nvPr>
            <p:ph type="sldNum" sz="quarter" idx="5"/>
          </p:nvPr>
        </p:nvSpPr>
        <p:spPr/>
        <p:txBody>
          <a:bodyPr/>
          <a:lstStyle/>
          <a:p>
            <a:fld id="{956F0118-6E90-4457-B30F-287DC4F53DEE}" type="slidenum">
              <a:rPr lang="lt-LT" smtClean="0"/>
              <a:t>19</a:t>
            </a:fld>
            <a:endParaRPr lang="lt-LT"/>
          </a:p>
        </p:txBody>
      </p:sp>
    </p:spTree>
    <p:extLst>
      <p:ext uri="{BB962C8B-B14F-4D97-AF65-F5344CB8AC3E}">
        <p14:creationId xmlns:p14="http://schemas.microsoft.com/office/powerpoint/2010/main" val="210887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a:t>Žmogus pradeda darbus su saule, šventės taip pat eina pagal saulės padėtis</a:t>
            </a:r>
          </a:p>
        </p:txBody>
      </p:sp>
      <p:sp>
        <p:nvSpPr>
          <p:cNvPr id="4" name="Skaidrės numerio vietos rezervavimo ženklas 3"/>
          <p:cNvSpPr>
            <a:spLocks noGrp="1"/>
          </p:cNvSpPr>
          <p:nvPr>
            <p:ph type="sldNum" sz="quarter" idx="5"/>
          </p:nvPr>
        </p:nvSpPr>
        <p:spPr/>
        <p:txBody>
          <a:bodyPr/>
          <a:lstStyle/>
          <a:p>
            <a:fld id="{956F0118-6E90-4457-B30F-287DC4F53DEE}" type="slidenum">
              <a:rPr lang="lt-LT" smtClean="0"/>
              <a:t>20</a:t>
            </a:fld>
            <a:endParaRPr lang="lt-LT"/>
          </a:p>
        </p:txBody>
      </p:sp>
    </p:spTree>
    <p:extLst>
      <p:ext uri="{BB962C8B-B14F-4D97-AF65-F5344CB8AC3E}">
        <p14:creationId xmlns:p14="http://schemas.microsoft.com/office/powerpoint/2010/main" val="1256765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DD129-A8C2-419E-B641-6CC90F50732D}"/>
              </a:ext>
            </a:extLst>
          </p:cNvPr>
          <p:cNvSpPr>
            <a:spLocks noGrp="1"/>
          </p:cNvSpPr>
          <p:nvPr>
            <p:ph type="ctrTitle"/>
          </p:nvPr>
        </p:nvSpPr>
        <p:spPr>
          <a:xfrm>
            <a:off x="762000" y="1524000"/>
            <a:ext cx="10668000"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B33C04-8A23-4499-A6EF-1D190F0FB38E}"/>
              </a:ext>
            </a:extLst>
          </p:cNvPr>
          <p:cNvSpPr>
            <a:spLocks noGrp="1"/>
          </p:cNvSpPr>
          <p:nvPr>
            <p:ph type="subTitle" idx="1"/>
          </p:nvPr>
        </p:nvSpPr>
        <p:spPr>
          <a:xfrm>
            <a:off x="762000" y="4571999"/>
            <a:ext cx="10668000" cy="15240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FA99FB-5674-4BC5-949F-8D45EC167511}"/>
              </a:ext>
            </a:extLst>
          </p:cNvPr>
          <p:cNvSpPr>
            <a:spLocks noGrp="1"/>
          </p:cNvSpPr>
          <p:nvPr>
            <p:ph type="dt" sz="half" idx="10"/>
          </p:nvPr>
        </p:nvSpPr>
        <p:spPr/>
        <p:txBody>
          <a:bodyPr/>
          <a:lstStyle/>
          <a:p>
            <a:fld id="{76969C88-B244-455D-A017-012B25B1ACDD}" type="datetimeFigureOut">
              <a:rPr lang="en-US" smtClean="0"/>
              <a:t>12/16/2020</a:t>
            </a:fld>
            <a:endParaRPr lang="en-US"/>
          </a:p>
        </p:txBody>
      </p:sp>
      <p:sp>
        <p:nvSpPr>
          <p:cNvPr id="5" name="Footer Placeholder 4">
            <a:extLst>
              <a:ext uri="{FF2B5EF4-FFF2-40B4-BE49-F238E27FC236}">
                <a16:creationId xmlns:a16="http://schemas.microsoft.com/office/drawing/2014/main" id="{0763CF93-DD67-4FE2-8083-864693FE8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5E934-32B6-44B1-9622-67F30BDA3F3A}"/>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484901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5B09-FC60-445F-8A12-79869BEC60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219F7-87F2-409F-BB0B-8FE9270C98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C2BB8-59E0-4EB2-B3BE-59D8641EE133}"/>
              </a:ext>
            </a:extLst>
          </p:cNvPr>
          <p:cNvSpPr>
            <a:spLocks noGrp="1"/>
          </p:cNvSpPr>
          <p:nvPr>
            <p:ph type="dt" sz="half" idx="10"/>
          </p:nvPr>
        </p:nvSpPr>
        <p:spPr/>
        <p:txBody>
          <a:bodyPr/>
          <a:lstStyle/>
          <a:p>
            <a:fld id="{76969C88-B244-455D-A017-012B25B1ACDD}" type="datetimeFigureOut">
              <a:rPr lang="en-US" smtClean="0"/>
              <a:t>12/16/2020</a:t>
            </a:fld>
            <a:endParaRPr lang="en-US"/>
          </a:p>
        </p:txBody>
      </p:sp>
      <p:sp>
        <p:nvSpPr>
          <p:cNvPr id="5" name="Footer Placeholder 4">
            <a:extLst>
              <a:ext uri="{FF2B5EF4-FFF2-40B4-BE49-F238E27FC236}">
                <a16:creationId xmlns:a16="http://schemas.microsoft.com/office/drawing/2014/main" id="{2D56984E-C0DE-461B-8011-8FC31B0EE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FE7C03-68D3-445E-A5A2-8A935CFC97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795671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21F0D7-112D-48B1-B32B-170B1AA2B51E}"/>
              </a:ext>
            </a:extLst>
          </p:cNvPr>
          <p:cNvSpPr>
            <a:spLocks noGrp="1"/>
          </p:cNvSpPr>
          <p:nvPr>
            <p:ph type="title" orient="vert"/>
          </p:nvPr>
        </p:nvSpPr>
        <p:spPr>
          <a:xfrm>
            <a:off x="9143998" y="761999"/>
            <a:ext cx="2286000" cy="5334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27A7C1-8E5B-41DA-9802-F242D382B66B}"/>
              </a:ext>
            </a:extLst>
          </p:cNvPr>
          <p:cNvSpPr>
            <a:spLocks noGrp="1"/>
          </p:cNvSpPr>
          <p:nvPr>
            <p:ph type="body" orient="vert" idx="1"/>
          </p:nvPr>
        </p:nvSpPr>
        <p:spPr>
          <a:xfrm>
            <a:off x="762001" y="761999"/>
            <a:ext cx="7619999" cy="5334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61CC7-F5B1-464A-8127-60645FB21081}"/>
              </a:ext>
            </a:extLst>
          </p:cNvPr>
          <p:cNvSpPr>
            <a:spLocks noGrp="1"/>
          </p:cNvSpPr>
          <p:nvPr>
            <p:ph type="dt" sz="half" idx="10"/>
          </p:nvPr>
        </p:nvSpPr>
        <p:spPr/>
        <p:txBody>
          <a:bodyPr/>
          <a:lstStyle/>
          <a:p>
            <a:fld id="{76969C88-B244-455D-A017-012B25B1ACDD}" type="datetimeFigureOut">
              <a:rPr lang="en-US" smtClean="0"/>
              <a:t>12/16/2020</a:t>
            </a:fld>
            <a:endParaRPr lang="en-US"/>
          </a:p>
        </p:txBody>
      </p:sp>
      <p:sp>
        <p:nvSpPr>
          <p:cNvPr id="5" name="Footer Placeholder 4">
            <a:extLst>
              <a:ext uri="{FF2B5EF4-FFF2-40B4-BE49-F238E27FC236}">
                <a16:creationId xmlns:a16="http://schemas.microsoft.com/office/drawing/2014/main" id="{53B94302-B381-4F37-A9FF-5CC551917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07151-541F-4104-B989-83A9DCA6E61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786259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12/16/2020</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182941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12/16/2020</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483374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12/16/2020</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704166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12/16/2020</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0079368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12/16/2020</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1128492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12/16/2020</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4818611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12/16/2020</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057408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12/16/2020</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637588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AF011-A499-4054-89BF-A4800A68F60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66FB6E8-D956-45B5-9B4A-9D31DF466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DB9DB-9E62-4292-915C-1DD4134740DB}"/>
              </a:ext>
            </a:extLst>
          </p:cNvPr>
          <p:cNvSpPr>
            <a:spLocks noGrp="1"/>
          </p:cNvSpPr>
          <p:nvPr>
            <p:ph type="dt" sz="half" idx="10"/>
          </p:nvPr>
        </p:nvSpPr>
        <p:spPr/>
        <p:txBody>
          <a:bodyPr/>
          <a:lstStyle/>
          <a:p>
            <a:fld id="{76969C88-B244-455D-A017-012B25B1ACDD}" type="datetimeFigureOut">
              <a:rPr lang="en-US" smtClean="0"/>
              <a:t>12/16/2020</a:t>
            </a:fld>
            <a:endParaRPr lang="en-US"/>
          </a:p>
        </p:txBody>
      </p:sp>
      <p:sp>
        <p:nvSpPr>
          <p:cNvPr id="5" name="Footer Placeholder 4">
            <a:extLst>
              <a:ext uri="{FF2B5EF4-FFF2-40B4-BE49-F238E27FC236}">
                <a16:creationId xmlns:a16="http://schemas.microsoft.com/office/drawing/2014/main" id="{2BD462F1-BC30-4172-8353-363123A1D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92EE8A-96DF-4D7D-B434-778324756D04}"/>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3772375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12/16/2020</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329811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12/16/2020</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8342141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12/16/2020</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166145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12/16/2020</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091579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453A-F2B4-4EDB-B8FA-150267BC1A9A}"/>
              </a:ext>
            </a:extLst>
          </p:cNvPr>
          <p:cNvSpPr>
            <a:spLocks noGrp="1"/>
          </p:cNvSpPr>
          <p:nvPr>
            <p:ph type="title"/>
          </p:nvPr>
        </p:nvSpPr>
        <p:spPr>
          <a:xfrm>
            <a:off x="762000" y="1524000"/>
            <a:ext cx="10668000" cy="3038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C46C51-ADF1-48FC-A4D9-38C369E78304}"/>
              </a:ext>
            </a:extLst>
          </p:cNvPr>
          <p:cNvSpPr>
            <a:spLocks noGrp="1"/>
          </p:cNvSpPr>
          <p:nvPr>
            <p:ph type="body" idx="1"/>
          </p:nvPr>
        </p:nvSpPr>
        <p:spPr>
          <a:xfrm>
            <a:off x="762000" y="4589463"/>
            <a:ext cx="10668000" cy="15065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C43B56-4DC7-490B-AEFD-55ED1ECFF82E}"/>
              </a:ext>
            </a:extLst>
          </p:cNvPr>
          <p:cNvSpPr>
            <a:spLocks noGrp="1"/>
          </p:cNvSpPr>
          <p:nvPr>
            <p:ph type="dt" sz="half" idx="10"/>
          </p:nvPr>
        </p:nvSpPr>
        <p:spPr/>
        <p:txBody>
          <a:bodyPr/>
          <a:lstStyle/>
          <a:p>
            <a:fld id="{76969C88-B244-455D-A017-012B25B1ACDD}" type="datetimeFigureOut">
              <a:rPr lang="en-US" smtClean="0"/>
              <a:t>12/16/2020</a:t>
            </a:fld>
            <a:endParaRPr lang="en-US"/>
          </a:p>
        </p:txBody>
      </p:sp>
      <p:sp>
        <p:nvSpPr>
          <p:cNvPr id="5" name="Footer Placeholder 4">
            <a:extLst>
              <a:ext uri="{FF2B5EF4-FFF2-40B4-BE49-F238E27FC236}">
                <a16:creationId xmlns:a16="http://schemas.microsoft.com/office/drawing/2014/main" id="{454738F8-C4B2-41D8-B627-A6DDB24B2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43D49-23F8-4C4B-9C30-EDC030EE6F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8223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556D-6916-42E6-8820-8A0D328A5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2747A5-C962-477F-89AA-A32385D57996}"/>
              </a:ext>
            </a:extLst>
          </p:cNvPr>
          <p:cNvSpPr>
            <a:spLocks noGrp="1"/>
          </p:cNvSpPr>
          <p:nvPr>
            <p:ph sz="half" idx="1"/>
          </p:nvPr>
        </p:nvSpPr>
        <p:spPr>
          <a:xfrm>
            <a:off x="762000" y="2285999"/>
            <a:ext cx="5151119"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D08312-30FC-44D8-B2A9-B5CAAD9F066F}"/>
              </a:ext>
            </a:extLst>
          </p:cNvPr>
          <p:cNvSpPr>
            <a:spLocks noGrp="1"/>
          </p:cNvSpPr>
          <p:nvPr>
            <p:ph sz="half" idx="2"/>
          </p:nvPr>
        </p:nvSpPr>
        <p:spPr>
          <a:xfrm>
            <a:off x="6278879" y="2285999"/>
            <a:ext cx="5151121"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ED84EB-AF90-4F19-A376-0FE5E50F9EA5}"/>
              </a:ext>
            </a:extLst>
          </p:cNvPr>
          <p:cNvSpPr>
            <a:spLocks noGrp="1"/>
          </p:cNvSpPr>
          <p:nvPr>
            <p:ph type="dt" sz="half" idx="10"/>
          </p:nvPr>
        </p:nvSpPr>
        <p:spPr/>
        <p:txBody>
          <a:bodyPr/>
          <a:lstStyle/>
          <a:p>
            <a:fld id="{76969C88-B244-455D-A017-012B25B1ACDD}" type="datetimeFigureOut">
              <a:rPr lang="en-US" smtClean="0"/>
              <a:t>12/16/2020</a:t>
            </a:fld>
            <a:endParaRPr lang="en-US"/>
          </a:p>
        </p:txBody>
      </p:sp>
      <p:sp>
        <p:nvSpPr>
          <p:cNvPr id="6" name="Footer Placeholder 5">
            <a:extLst>
              <a:ext uri="{FF2B5EF4-FFF2-40B4-BE49-F238E27FC236}">
                <a16:creationId xmlns:a16="http://schemas.microsoft.com/office/drawing/2014/main" id="{7B838ED0-2789-41E4-A36E-83F92CA2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221A83-6D60-45F0-9173-5F6D2438BC3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082536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FFAE2-03F4-4A94-86C4-9305B237CA89}"/>
              </a:ext>
            </a:extLst>
          </p:cNvPr>
          <p:cNvSpPr>
            <a:spLocks noGrp="1"/>
          </p:cNvSpPr>
          <p:nvPr>
            <p:ph type="title"/>
          </p:nvPr>
        </p:nvSpPr>
        <p:spPr>
          <a:xfrm>
            <a:off x="762000" y="762000"/>
            <a:ext cx="10668000" cy="1524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BAC5A5-E184-46B6-8AB5-C8E132D3624B}"/>
              </a:ext>
            </a:extLst>
          </p:cNvPr>
          <p:cNvSpPr>
            <a:spLocks noGrp="1"/>
          </p:cNvSpPr>
          <p:nvPr>
            <p:ph type="body" idx="1"/>
          </p:nvPr>
        </p:nvSpPr>
        <p:spPr>
          <a:xfrm>
            <a:off x="762000" y="2285999"/>
            <a:ext cx="5151119"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DCFE87-5D80-45CB-9D13-DFC9AFCEC7F9}"/>
              </a:ext>
            </a:extLst>
          </p:cNvPr>
          <p:cNvSpPr>
            <a:spLocks noGrp="1"/>
          </p:cNvSpPr>
          <p:nvPr>
            <p:ph sz="half" idx="2"/>
          </p:nvPr>
        </p:nvSpPr>
        <p:spPr>
          <a:xfrm>
            <a:off x="762000" y="3048000"/>
            <a:ext cx="5151119"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AC1E5A-8423-4749-8EDA-E13425F69658}"/>
              </a:ext>
            </a:extLst>
          </p:cNvPr>
          <p:cNvSpPr>
            <a:spLocks noGrp="1"/>
          </p:cNvSpPr>
          <p:nvPr>
            <p:ph type="body" sz="quarter" idx="3"/>
          </p:nvPr>
        </p:nvSpPr>
        <p:spPr>
          <a:xfrm>
            <a:off x="6278878" y="2286000"/>
            <a:ext cx="5151122"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832AAA-4BB8-4A3D-9C79-516F82F8001D}"/>
              </a:ext>
            </a:extLst>
          </p:cNvPr>
          <p:cNvSpPr>
            <a:spLocks noGrp="1"/>
          </p:cNvSpPr>
          <p:nvPr>
            <p:ph sz="quarter" idx="4"/>
          </p:nvPr>
        </p:nvSpPr>
        <p:spPr>
          <a:xfrm>
            <a:off x="6278878" y="3048000"/>
            <a:ext cx="5151122"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BEC63-51D3-4C70-B804-BE9EF765AD21}"/>
              </a:ext>
            </a:extLst>
          </p:cNvPr>
          <p:cNvSpPr>
            <a:spLocks noGrp="1"/>
          </p:cNvSpPr>
          <p:nvPr>
            <p:ph type="dt" sz="half" idx="10"/>
          </p:nvPr>
        </p:nvSpPr>
        <p:spPr/>
        <p:txBody>
          <a:bodyPr/>
          <a:lstStyle/>
          <a:p>
            <a:fld id="{76969C88-B244-455D-A017-012B25B1ACDD}" type="datetimeFigureOut">
              <a:rPr lang="en-US" smtClean="0"/>
              <a:t>12/16/2020</a:t>
            </a:fld>
            <a:endParaRPr lang="en-US"/>
          </a:p>
        </p:txBody>
      </p:sp>
      <p:sp>
        <p:nvSpPr>
          <p:cNvPr id="8" name="Footer Placeholder 7">
            <a:extLst>
              <a:ext uri="{FF2B5EF4-FFF2-40B4-BE49-F238E27FC236}">
                <a16:creationId xmlns:a16="http://schemas.microsoft.com/office/drawing/2014/main" id="{735CA295-8563-402F-92C3-1F20C977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FA5918-109D-4342-84C0-9774A52C9E7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844989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2662-CBD1-4498-9B6E-2961F5EF1B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F739AE-8101-4C18-8CF3-911BDF3978A8}"/>
              </a:ext>
            </a:extLst>
          </p:cNvPr>
          <p:cNvSpPr>
            <a:spLocks noGrp="1"/>
          </p:cNvSpPr>
          <p:nvPr>
            <p:ph type="dt" sz="half" idx="10"/>
          </p:nvPr>
        </p:nvSpPr>
        <p:spPr/>
        <p:txBody>
          <a:bodyPr/>
          <a:lstStyle/>
          <a:p>
            <a:fld id="{76969C88-B244-455D-A017-012B25B1ACDD}" type="datetimeFigureOut">
              <a:rPr lang="en-US" smtClean="0"/>
              <a:t>12/16/2020</a:t>
            </a:fld>
            <a:endParaRPr lang="en-US"/>
          </a:p>
        </p:txBody>
      </p:sp>
      <p:sp>
        <p:nvSpPr>
          <p:cNvPr id="4" name="Footer Placeholder 3">
            <a:extLst>
              <a:ext uri="{FF2B5EF4-FFF2-40B4-BE49-F238E27FC236}">
                <a16:creationId xmlns:a16="http://schemas.microsoft.com/office/drawing/2014/main" id="{66EB1C88-D181-449C-9BE1-E85068C188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38A2C9-E93B-4F0A-A021-9E3AEBC3FA8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904467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0AE8D9-9B42-438E-ADA6-CCFE45788460}"/>
              </a:ext>
            </a:extLst>
          </p:cNvPr>
          <p:cNvSpPr>
            <a:spLocks noGrp="1"/>
          </p:cNvSpPr>
          <p:nvPr>
            <p:ph type="dt" sz="half" idx="10"/>
          </p:nvPr>
        </p:nvSpPr>
        <p:spPr/>
        <p:txBody>
          <a:bodyPr/>
          <a:lstStyle/>
          <a:p>
            <a:fld id="{76969C88-B244-455D-A017-012B25B1ACDD}" type="datetimeFigureOut">
              <a:rPr lang="en-US" smtClean="0"/>
              <a:t>12/16/2020</a:t>
            </a:fld>
            <a:endParaRPr lang="en-US"/>
          </a:p>
        </p:txBody>
      </p:sp>
      <p:sp>
        <p:nvSpPr>
          <p:cNvPr id="3" name="Footer Placeholder 2">
            <a:extLst>
              <a:ext uri="{FF2B5EF4-FFF2-40B4-BE49-F238E27FC236}">
                <a16:creationId xmlns:a16="http://schemas.microsoft.com/office/drawing/2014/main" id="{C4F792B9-A8AF-4E13-8A25-741E89691E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3A2CF6-DBC5-4491-B213-B3CD09D3130C}"/>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950464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27076-58C8-494C-B6B1-DC86F62DDC24}"/>
              </a:ext>
            </a:extLst>
          </p:cNvPr>
          <p:cNvSpPr>
            <a:spLocks noGrp="1"/>
          </p:cNvSpPr>
          <p:nvPr>
            <p:ph type="title"/>
          </p:nvPr>
        </p:nvSpPr>
        <p:spPr>
          <a:xfrm>
            <a:off x="762000" y="761998"/>
            <a:ext cx="3810000" cy="1524002"/>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F29E36-0340-452F-8D0A-1BC3F3A388CF}"/>
              </a:ext>
            </a:extLst>
          </p:cNvPr>
          <p:cNvSpPr>
            <a:spLocks noGrp="1"/>
          </p:cNvSpPr>
          <p:nvPr>
            <p:ph idx="1"/>
          </p:nvPr>
        </p:nvSpPr>
        <p:spPr>
          <a:xfrm>
            <a:off x="5334000" y="762001"/>
            <a:ext cx="6096000" cy="5334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051C2E-E587-45E8-BDB1-DFF2F2791BF6}"/>
              </a:ext>
            </a:extLst>
          </p:cNvPr>
          <p:cNvSpPr>
            <a:spLocks noGrp="1"/>
          </p:cNvSpPr>
          <p:nvPr>
            <p:ph type="body" sz="half" idx="2"/>
          </p:nvPr>
        </p:nvSpPr>
        <p:spPr>
          <a:xfrm>
            <a:off x="762000" y="2286000"/>
            <a:ext cx="3810000" cy="38100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21D993-DEDD-470E-B48B-CB053A55A119}"/>
              </a:ext>
            </a:extLst>
          </p:cNvPr>
          <p:cNvSpPr>
            <a:spLocks noGrp="1"/>
          </p:cNvSpPr>
          <p:nvPr>
            <p:ph type="dt" sz="half" idx="10"/>
          </p:nvPr>
        </p:nvSpPr>
        <p:spPr/>
        <p:txBody>
          <a:bodyPr/>
          <a:lstStyle/>
          <a:p>
            <a:fld id="{76969C88-B244-455D-A017-012B25B1ACDD}" type="datetimeFigureOut">
              <a:rPr lang="en-US" smtClean="0"/>
              <a:t>12/16/2020</a:t>
            </a:fld>
            <a:endParaRPr lang="en-US"/>
          </a:p>
        </p:txBody>
      </p:sp>
      <p:sp>
        <p:nvSpPr>
          <p:cNvPr id="6" name="Footer Placeholder 5">
            <a:extLst>
              <a:ext uri="{FF2B5EF4-FFF2-40B4-BE49-F238E27FC236}">
                <a16:creationId xmlns:a16="http://schemas.microsoft.com/office/drawing/2014/main" id="{67926C64-7401-4CA4-859F-74472AF869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108F41-F1F6-431C-9B45-8A447F188CB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361253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104FB-422C-4023-9381-EB12F1582D44}"/>
              </a:ext>
            </a:extLst>
          </p:cNvPr>
          <p:cNvSpPr>
            <a:spLocks noGrp="1"/>
          </p:cNvSpPr>
          <p:nvPr>
            <p:ph type="title"/>
          </p:nvPr>
        </p:nvSpPr>
        <p:spPr>
          <a:xfrm>
            <a:off x="762001" y="762000"/>
            <a:ext cx="3809999" cy="1524000"/>
          </a:xfrm>
        </p:spPr>
        <p:txBody>
          <a:bodyPr anchor="t" anchorCtr="0"/>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DBA3AA-DE44-4B1F-91D1-09F67B89B941}"/>
              </a:ext>
            </a:extLst>
          </p:cNvPr>
          <p:cNvSpPr>
            <a:spLocks noGrp="1"/>
          </p:cNvSpPr>
          <p:nvPr>
            <p:ph type="pic" idx="1"/>
          </p:nvPr>
        </p:nvSpPr>
        <p:spPr>
          <a:xfrm>
            <a:off x="5334000" y="762001"/>
            <a:ext cx="6021388" cy="5334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A27B131-5117-4106-80DB-2AB208C4C953}"/>
              </a:ext>
            </a:extLst>
          </p:cNvPr>
          <p:cNvSpPr>
            <a:spLocks noGrp="1"/>
          </p:cNvSpPr>
          <p:nvPr>
            <p:ph type="body" sz="half" idx="2"/>
          </p:nvPr>
        </p:nvSpPr>
        <p:spPr>
          <a:xfrm>
            <a:off x="762001" y="2286000"/>
            <a:ext cx="3809999" cy="381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13918A-7F23-4C72-8E80-591324A3046C}"/>
              </a:ext>
            </a:extLst>
          </p:cNvPr>
          <p:cNvSpPr>
            <a:spLocks noGrp="1"/>
          </p:cNvSpPr>
          <p:nvPr>
            <p:ph type="dt" sz="half" idx="10"/>
          </p:nvPr>
        </p:nvSpPr>
        <p:spPr/>
        <p:txBody>
          <a:bodyPr/>
          <a:lstStyle/>
          <a:p>
            <a:fld id="{76969C88-B244-455D-A017-012B25B1ACDD}" type="datetimeFigureOut">
              <a:rPr lang="en-US" smtClean="0"/>
              <a:t>12/16/2020</a:t>
            </a:fld>
            <a:endParaRPr lang="en-US"/>
          </a:p>
        </p:txBody>
      </p:sp>
      <p:sp>
        <p:nvSpPr>
          <p:cNvPr id="6" name="Footer Placeholder 5">
            <a:extLst>
              <a:ext uri="{FF2B5EF4-FFF2-40B4-BE49-F238E27FC236}">
                <a16:creationId xmlns:a16="http://schemas.microsoft.com/office/drawing/2014/main" id="{181071C8-76FE-4B83-8317-BD53C7C844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23681A-6F29-48FC-9409-319ED3E96635}"/>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888034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6EF5A53-0A64-4CA5-B9C7-1CB97CB5CF1C}"/>
              </a:ext>
            </a:extLst>
          </p:cNvPr>
          <p:cNvSpPr/>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id="{34ABFBEA-4EB0-4D02-A2C0-1733CD3D6F12}"/>
              </a:ext>
            </a:extLst>
          </p:cNvPr>
          <p:cNvSpPr/>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2" name="Freeform: Shape 11">
            <a:extLst>
              <a:ext uri="{FF2B5EF4-FFF2-40B4-BE49-F238E27FC236}">
                <a16:creationId xmlns:a16="http://schemas.microsoft.com/office/drawing/2014/main" id="{19E083F6-57F4-487B-A766-EA0462B1EED8}"/>
              </a:ext>
            </a:extLst>
          </p:cNvPr>
          <p:cNvSpPr/>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Placeholder 1">
            <a:extLst>
              <a:ext uri="{FF2B5EF4-FFF2-40B4-BE49-F238E27FC236}">
                <a16:creationId xmlns:a16="http://schemas.microsoft.com/office/drawing/2014/main" id="{A3A2F988-7148-4375-83D8-12EE5EBC7BE0}"/>
              </a:ext>
            </a:extLst>
          </p:cNvPr>
          <p:cNvSpPr>
            <a:spLocks noGrp="1"/>
          </p:cNvSpPr>
          <p:nvPr>
            <p:ph type="title"/>
          </p:nvPr>
        </p:nvSpPr>
        <p:spPr>
          <a:xfrm>
            <a:off x="762000" y="762000"/>
            <a:ext cx="10668000" cy="1524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896238-C5B3-4F3C-97FA-890E1A51A203}"/>
              </a:ext>
            </a:extLst>
          </p:cNvPr>
          <p:cNvSpPr>
            <a:spLocks noGrp="1"/>
          </p:cNvSpPr>
          <p:nvPr>
            <p:ph type="body" idx="1"/>
          </p:nvPr>
        </p:nvSpPr>
        <p:spPr>
          <a:xfrm>
            <a:off x="762000" y="2286000"/>
            <a:ext cx="10668000" cy="38180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D6E4474-0442-4E4B-9E5B-CA7B3951C1DA}"/>
              </a:ext>
            </a:extLst>
          </p:cNvPr>
          <p:cNvSpPr>
            <a:spLocks noGrp="1"/>
          </p:cNvSpPr>
          <p:nvPr>
            <p:ph type="dt" sz="half" idx="2"/>
          </p:nvPr>
        </p:nvSpPr>
        <p:spPr>
          <a:xfrm>
            <a:off x="9389165" y="194320"/>
            <a:ext cx="2040835"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76969C88-B244-455D-A017-012B25B1ACDD}" type="datetimeFigureOut">
              <a:rPr lang="en-US" smtClean="0"/>
              <a:pPr/>
              <a:t>12/16/2020</a:t>
            </a:fld>
            <a:endParaRPr lang="en-US"/>
          </a:p>
        </p:txBody>
      </p:sp>
      <p:sp>
        <p:nvSpPr>
          <p:cNvPr id="5" name="Footer Placeholder 4">
            <a:extLst>
              <a:ext uri="{FF2B5EF4-FFF2-40B4-BE49-F238E27FC236}">
                <a16:creationId xmlns:a16="http://schemas.microsoft.com/office/drawing/2014/main" id="{E0626A98-F887-40E1-B9BA-9D93DE90E022}"/>
              </a:ext>
            </a:extLst>
          </p:cNvPr>
          <p:cNvSpPr>
            <a:spLocks noGrp="1"/>
          </p:cNvSpPr>
          <p:nvPr>
            <p:ph type="ftr" sz="quarter" idx="3"/>
          </p:nvPr>
        </p:nvSpPr>
        <p:spPr>
          <a:xfrm>
            <a:off x="761999" y="6356350"/>
            <a:ext cx="6612835" cy="365125"/>
          </a:xfrm>
          <a:prstGeom prst="rect">
            <a:avLst/>
          </a:prstGeom>
        </p:spPr>
        <p:txBody>
          <a:bodyPr vert="horz" lIns="91440" tIns="45720" rIns="91440" bIns="45720" rtlCol="0" anchor="ctr"/>
          <a:lstStyle>
            <a:lvl1pPr algn="l">
              <a:defRPr sz="1200">
                <a:solidFill>
                  <a:schemeClr val="tx1">
                    <a:tint val="75000"/>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482C8119-73F6-4713-9AD3-3628DCDFB8F2}"/>
              </a:ext>
            </a:extLst>
          </p:cNvPr>
          <p:cNvSpPr>
            <a:spLocks noGrp="1"/>
          </p:cNvSpPr>
          <p:nvPr>
            <p:ph type="sldNum" sz="quarter" idx="4"/>
          </p:nvPr>
        </p:nvSpPr>
        <p:spPr>
          <a:xfrm>
            <a:off x="9906000" y="6356350"/>
            <a:ext cx="1524000"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07CE569E-9B7C-4CB9-AB80-C0841F922CFF}" type="slidenum">
              <a:rPr lang="en-US" smtClean="0"/>
              <a:pPr/>
              <a:t>‹#›</a:t>
            </a:fld>
            <a:endParaRPr lang="en-US"/>
          </a:p>
        </p:txBody>
      </p:sp>
    </p:spTree>
    <p:extLst>
      <p:ext uri="{BB962C8B-B14F-4D97-AF65-F5344CB8AC3E}">
        <p14:creationId xmlns:p14="http://schemas.microsoft.com/office/powerpoint/2010/main" val="2820725747"/>
      </p:ext>
    </p:extLst>
  </p:cSld>
  <p:clrMap bg1="dk1" tx1="lt1" bg2="dk2" tx2="lt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83" r:id="rId5"/>
    <p:sldLayoutId id="2147483884" r:id="rId6"/>
    <p:sldLayoutId id="2147483889" r:id="rId7"/>
    <p:sldLayoutId id="2147483885" r:id="rId8"/>
    <p:sldLayoutId id="2147483886" r:id="rId9"/>
    <p:sldLayoutId id="2147483887" r:id="rId10"/>
    <p:sldLayoutId id="21474838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12/16/2020</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423431403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85" r:id="rId6"/>
    <p:sldLayoutId id="2147483780" r:id="rId7"/>
    <p:sldLayoutId id="2147483781" r:id="rId8"/>
    <p:sldLayoutId id="2147483782" r:id="rId9"/>
    <p:sldLayoutId id="2147483783" r:id="rId10"/>
    <p:sldLayoutId id="2147483784" r:id="rId11"/>
    <p:sldLayoutId id="2147483786"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lietuviukalbairliteratura.lt/kristijonas-donelaitis-poema-metai/" TargetMode="External"/><Relationship Id="rId2" Type="http://schemas.openxmlformats.org/officeDocument/2006/relationships/hyperlink" Target="http://www.&#353;altiniai.info/index/details/965" TargetMode="External"/><Relationship Id="rId1" Type="http://schemas.openxmlformats.org/officeDocument/2006/relationships/slideLayout" Target="../slideLayouts/slideLayout2.xml"/><Relationship Id="rId6" Type="http://schemas.openxmlformats.org/officeDocument/2006/relationships/hyperlink" Target="http://www.llti.lt/failai/SLL34_internetui_10.pdf" TargetMode="External"/><Relationship Id="rId5" Type="http://schemas.openxmlformats.org/officeDocument/2006/relationships/hyperlink" Target="https://www.bernardinai.lt/2015-03-11-dalia-dilyte-balta-ir-juoda-nera-taip-sumise/" TargetMode="External"/><Relationship Id="rId4" Type="http://schemas.openxmlformats.org/officeDocument/2006/relationships/hyperlink" Target="https://www.bernardinai.lt/2014-02-13-kristijonas-donelaitis-politinis-autoriu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12B84D2A-53F2-4DCB-B3B7-955280BD4444}"/>
              </a:ext>
            </a:extLst>
          </p:cNvPr>
          <p:cNvSpPr>
            <a:spLocks noGrp="1"/>
          </p:cNvSpPr>
          <p:nvPr>
            <p:ph type="ctrTitle"/>
          </p:nvPr>
        </p:nvSpPr>
        <p:spPr>
          <a:xfrm>
            <a:off x="6858000" y="753765"/>
            <a:ext cx="4572000" cy="3056235"/>
          </a:xfrm>
        </p:spPr>
        <p:txBody>
          <a:bodyPr>
            <a:normAutofit/>
          </a:bodyPr>
          <a:lstStyle/>
          <a:p>
            <a:pPr algn="l"/>
            <a:r>
              <a:rPr lang="lt-LT" sz="4400"/>
              <a:t>Kristijonas Donelaitis</a:t>
            </a:r>
          </a:p>
        </p:txBody>
      </p:sp>
      <p:sp>
        <p:nvSpPr>
          <p:cNvPr id="3" name="Subtitle 2">
            <a:extLst>
              <a:ext uri="{FF2B5EF4-FFF2-40B4-BE49-F238E27FC236}">
                <a16:creationId xmlns:a16="http://schemas.microsoft.com/office/drawing/2014/main" id="{8D3394D4-F3B0-46F8-AB70-F7B2B133F912}"/>
              </a:ext>
            </a:extLst>
          </p:cNvPr>
          <p:cNvSpPr>
            <a:spLocks noGrp="1"/>
          </p:cNvSpPr>
          <p:nvPr>
            <p:ph type="subTitle" idx="1"/>
          </p:nvPr>
        </p:nvSpPr>
        <p:spPr>
          <a:xfrm>
            <a:off x="6857999" y="4571999"/>
            <a:ext cx="4571999" cy="1524000"/>
          </a:xfrm>
        </p:spPr>
        <p:txBody>
          <a:bodyPr>
            <a:normAutofit/>
          </a:bodyPr>
          <a:lstStyle/>
          <a:p>
            <a:pPr algn="l"/>
            <a:r>
              <a:rPr lang="lt-LT"/>
              <a:t>Gustė Bajarkevičiūtė IIIg.</a:t>
            </a:r>
          </a:p>
        </p:txBody>
      </p:sp>
      <p:pic>
        <p:nvPicPr>
          <p:cNvPr id="5" name="Picture 4" descr="Vasarą palydint | We love Lithuania">
            <a:extLst>
              <a:ext uri="{FF2B5EF4-FFF2-40B4-BE49-F238E27FC236}">
                <a16:creationId xmlns:a16="http://schemas.microsoft.com/office/drawing/2014/main" id="{FE1FD7E4-FF3C-4BFD-964A-208FF3F159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821" r="8770" b="-1"/>
          <a:stretch/>
        </p:blipFill>
        <p:spPr bwMode="auto">
          <a:xfrm>
            <a:off x="2" y="1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a:noFill/>
          <a:extLst>
            <a:ext uri="{909E8E84-426E-40DD-AFC4-6F175D3DCCD1}">
              <a14:hiddenFill xmlns:a14="http://schemas.microsoft.com/office/drawing/2010/main">
                <a:solidFill>
                  <a:srgbClr val="FFFFFF"/>
                </a:solidFill>
              </a14:hiddenFill>
            </a:ext>
          </a:extLst>
        </p:spPr>
      </p:pic>
      <p:sp>
        <p:nvSpPr>
          <p:cNvPr id="77" name="Freeform: Shape 76">
            <a:extLst>
              <a:ext uri="{FF2B5EF4-FFF2-40B4-BE49-F238E27FC236}">
                <a16:creationId xmlns:a16="http://schemas.microsoft.com/office/drawing/2014/main" id="{B47A9921-6509-49C2-BEBF-924F280660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Tree>
    <p:extLst>
      <p:ext uri="{BB962C8B-B14F-4D97-AF65-F5344CB8AC3E}">
        <p14:creationId xmlns:p14="http://schemas.microsoft.com/office/powerpoint/2010/main" val="311306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houghts on Pietism">
            <a:extLst>
              <a:ext uri="{FF2B5EF4-FFF2-40B4-BE49-F238E27FC236}">
                <a16:creationId xmlns:a16="http://schemas.microsoft.com/office/drawing/2014/main" id="{84ECCCD9-5449-4AD6-BEAF-D8AF2ED07D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145" r="-2" b="-2"/>
          <a:stretch/>
        </p:blipFill>
        <p:spPr bwMode="auto">
          <a:xfrm>
            <a:off x="-8" y="762006"/>
            <a:ext cx="5948805" cy="6095979"/>
          </a:xfrm>
          <a:custGeom>
            <a:avLst/>
            <a:gdLst/>
            <a:ahLst/>
            <a:cxnLst/>
            <a:rect l="l" t="t" r="r" b="b"/>
            <a:pathLst>
              <a:path w="5948805" h="6095979">
                <a:moveTo>
                  <a:pt x="1573832" y="765"/>
                </a:moveTo>
                <a:cubicBezTo>
                  <a:pt x="1940190" y="-10734"/>
                  <a:pt x="2329345" y="109280"/>
                  <a:pt x="2734663" y="238687"/>
                </a:cubicBezTo>
                <a:cubicBezTo>
                  <a:pt x="4118244" y="680647"/>
                  <a:pt x="5296697" y="1302752"/>
                  <a:pt x="5668316" y="3639516"/>
                </a:cubicBezTo>
                <a:cubicBezTo>
                  <a:pt x="5788298" y="4393559"/>
                  <a:pt x="5890546" y="5142244"/>
                  <a:pt x="5937022" y="5865869"/>
                </a:cubicBezTo>
                <a:lnTo>
                  <a:pt x="5948805" y="6095979"/>
                </a:lnTo>
                <a:lnTo>
                  <a:pt x="0" y="6095979"/>
                </a:lnTo>
                <a:lnTo>
                  <a:pt x="0" y="1621672"/>
                </a:lnTo>
                <a:lnTo>
                  <a:pt x="36310" y="1518814"/>
                </a:lnTo>
                <a:cubicBezTo>
                  <a:pt x="109805" y="1321982"/>
                  <a:pt x="192755" y="1133640"/>
                  <a:pt x="287891" y="956872"/>
                </a:cubicBezTo>
                <a:cubicBezTo>
                  <a:pt x="669453" y="247734"/>
                  <a:pt x="1102800" y="15549"/>
                  <a:pt x="1573832" y="765"/>
                </a:cubicBezTo>
                <a:close/>
              </a:path>
            </a:pathLst>
          </a:custGeom>
          <a:noFill/>
          <a:extLst>
            <a:ext uri="{909E8E84-426E-40DD-AFC4-6F175D3DCCD1}">
              <a14:hiddenFill xmlns:a14="http://schemas.microsoft.com/office/drawing/2010/main">
                <a:solidFill>
                  <a:srgbClr val="FFFFFF"/>
                </a:solidFill>
              </a14:hiddenFill>
            </a:ext>
          </a:extLst>
        </p:spPr>
      </p:pic>
      <p:sp>
        <p:nvSpPr>
          <p:cNvPr id="73" name="Freeform: Shape 72">
            <a:extLst>
              <a:ext uri="{FF2B5EF4-FFF2-40B4-BE49-F238E27FC236}">
                <a16:creationId xmlns:a16="http://schemas.microsoft.com/office/drawing/2014/main" id="{A3BFB3E6-2D9E-4A5C-826F-44A91F5977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23838" y="538152"/>
            <a:ext cx="6095989" cy="6543686"/>
          </a:xfrm>
          <a:custGeom>
            <a:avLst/>
            <a:gdLst>
              <a:gd name="connsiteX0" fmla="*/ 0 w 4033589"/>
              <a:gd name="connsiteY0" fmla="*/ 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8" fmla="*/ 0 w 4033589"/>
              <a:gd name="connsiteY8" fmla="*/ 0 h 6858000"/>
              <a:gd name="connsiteX0" fmla="*/ 0 w 4033589"/>
              <a:gd name="connsiteY0" fmla="*/ 685800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0 w 2154655"/>
              <a:gd name="connsiteY0" fmla="*/ 0 h 6858000"/>
              <a:gd name="connsiteX1" fmla="*/ 3379 w 2154655"/>
              <a:gd name="connsiteY1" fmla="*/ 2021 h 6858000"/>
              <a:gd name="connsiteX2" fmla="*/ 1596437 w 2154655"/>
              <a:gd name="connsiteY2" fmla="*/ 1517967 h 6858000"/>
              <a:gd name="connsiteX3" fmla="*/ 2097043 w 2154655"/>
              <a:gd name="connsiteY3" fmla="*/ 4379386 h 6858000"/>
              <a:gd name="connsiteX4" fmla="*/ 1433930 w 2154655"/>
              <a:gd name="connsiteY4" fmla="*/ 6852362 h 6858000"/>
              <a:gd name="connsiteX5" fmla="*/ 1431659 w 215465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655" h="6858000">
                <a:moveTo>
                  <a:pt x="0" y="0"/>
                </a:moveTo>
                <a:lnTo>
                  <a:pt x="3379" y="2021"/>
                </a:lnTo>
                <a:cubicBezTo>
                  <a:pt x="667061" y="423753"/>
                  <a:pt x="1239365" y="963389"/>
                  <a:pt x="1596437" y="1517967"/>
                </a:cubicBezTo>
                <a:cubicBezTo>
                  <a:pt x="2133142" y="2350886"/>
                  <a:pt x="2239839" y="3395752"/>
                  <a:pt x="2097043" y="4379386"/>
                </a:cubicBezTo>
                <a:cubicBezTo>
                  <a:pt x="2032295" y="4824358"/>
                  <a:pt x="1812506" y="5869368"/>
                  <a:pt x="1433930" y="6852362"/>
                </a:cubicBezTo>
                <a:lnTo>
                  <a:pt x="1431659" y="685800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sp>
        <p:nvSpPr>
          <p:cNvPr id="3" name="Content Placeholder 2">
            <a:extLst>
              <a:ext uri="{FF2B5EF4-FFF2-40B4-BE49-F238E27FC236}">
                <a16:creationId xmlns:a16="http://schemas.microsoft.com/office/drawing/2014/main" id="{68E112EC-EC4C-4BA7-9D24-CDE0AF12EC78}"/>
              </a:ext>
            </a:extLst>
          </p:cNvPr>
          <p:cNvSpPr>
            <a:spLocks noGrp="1"/>
          </p:cNvSpPr>
          <p:nvPr>
            <p:ph idx="1"/>
          </p:nvPr>
        </p:nvSpPr>
        <p:spPr>
          <a:xfrm>
            <a:off x="6543676" y="2682240"/>
            <a:ext cx="4886325" cy="3413761"/>
          </a:xfrm>
        </p:spPr>
        <p:txBody>
          <a:bodyPr>
            <a:normAutofit fontScale="85000" lnSpcReduction="20000"/>
          </a:bodyPr>
          <a:lstStyle/>
          <a:p>
            <a:pPr>
              <a:lnSpc>
                <a:spcPct val="115000"/>
              </a:lnSpc>
            </a:pPr>
            <a:r>
              <a:rPr lang="lt-LT" sz="1600" dirty="0"/>
              <a:t>Tarp Karaliaučiaus teologų liuteronų tuo metu plito pietistinis sąjūdis.</a:t>
            </a:r>
          </a:p>
          <a:p>
            <a:pPr>
              <a:lnSpc>
                <a:spcPct val="115000"/>
              </a:lnSpc>
            </a:pPr>
            <a:r>
              <a:rPr lang="lt-LT" sz="1600" dirty="0" err="1"/>
              <a:t>Pietistai</a:t>
            </a:r>
            <a:r>
              <a:rPr lang="lt-LT" sz="1600" dirty="0"/>
              <a:t> stengėsi stiprinti asmeninį žmogaus pamaldumą, jo jausminį ryšį su Dievu. </a:t>
            </a:r>
            <a:r>
              <a:rPr lang="lt-LT" sz="1600" dirty="0" err="1"/>
              <a:t>Pietizmo</a:t>
            </a:r>
            <a:r>
              <a:rPr lang="lt-LT" sz="1600" dirty="0"/>
              <a:t> išpažinėjai pasisakė prieš religijos formalizavimą ir pasaulietines pramogas, </a:t>
            </a:r>
            <a:r>
              <a:rPr lang="lt-LT" sz="1600" b="1" dirty="0"/>
              <a:t>skatino žmones gyventi kukliai, saikingai, darbščiai, pasitenkinti tuo, kas Dievo duota</a:t>
            </a:r>
            <a:r>
              <a:rPr lang="lt-LT" sz="1600" dirty="0"/>
              <a:t>. </a:t>
            </a:r>
          </a:p>
          <a:p>
            <a:pPr>
              <a:lnSpc>
                <a:spcPct val="115000"/>
              </a:lnSpc>
            </a:pPr>
            <a:r>
              <a:rPr lang="lt-LT" sz="1600" dirty="0"/>
              <a:t>Su </a:t>
            </a:r>
            <a:r>
              <a:rPr lang="lt-LT" sz="1600" dirty="0" err="1"/>
              <a:t>pietizmu</a:t>
            </a:r>
            <a:r>
              <a:rPr lang="lt-LT" sz="1600" dirty="0"/>
              <a:t> į viešumą skverbėsi ir </a:t>
            </a:r>
            <a:r>
              <a:rPr lang="lt-LT" sz="1600" b="1" dirty="0"/>
              <a:t>liaudies kalba</a:t>
            </a:r>
            <a:r>
              <a:rPr lang="lt-LT" sz="1600" dirty="0"/>
              <a:t>.</a:t>
            </a:r>
          </a:p>
          <a:p>
            <a:pPr>
              <a:lnSpc>
                <a:spcPct val="115000"/>
              </a:lnSpc>
            </a:pPr>
            <a:r>
              <a:rPr lang="lt-LT" sz="1600" dirty="0"/>
              <a:t>Jam būdinga barokinė pasaulėžiūra, </a:t>
            </a:r>
            <a:r>
              <a:rPr lang="lt-LT" sz="1600" dirty="0" err="1"/>
              <a:t>litertūriniai</a:t>
            </a:r>
            <a:r>
              <a:rPr lang="lt-LT" sz="1600" dirty="0"/>
              <a:t> bruožai (moralizuojantys monologai, kontrastai ir hiperbolės)</a:t>
            </a:r>
          </a:p>
          <a:p>
            <a:pPr>
              <a:lnSpc>
                <a:spcPct val="115000"/>
              </a:lnSpc>
            </a:pPr>
            <a:r>
              <a:rPr lang="lt-LT" sz="1600" dirty="0" err="1"/>
              <a:t>Pietizmas</a:t>
            </a:r>
            <a:r>
              <a:rPr lang="lt-LT" sz="1600" dirty="0"/>
              <a:t> mokslo metais paveikė ir Donelaitį.</a:t>
            </a:r>
          </a:p>
        </p:txBody>
      </p:sp>
      <p:sp>
        <p:nvSpPr>
          <p:cNvPr id="2" name="Title 1">
            <a:extLst>
              <a:ext uri="{FF2B5EF4-FFF2-40B4-BE49-F238E27FC236}">
                <a16:creationId xmlns:a16="http://schemas.microsoft.com/office/drawing/2014/main" id="{60197D76-DFDA-4811-87E9-DC89B2F12B77}"/>
              </a:ext>
            </a:extLst>
          </p:cNvPr>
          <p:cNvSpPr>
            <a:spLocks noGrp="1"/>
          </p:cNvSpPr>
          <p:nvPr>
            <p:ph type="title"/>
          </p:nvPr>
        </p:nvSpPr>
        <p:spPr>
          <a:xfrm>
            <a:off x="6858000" y="1523990"/>
            <a:ext cx="4572000" cy="1524010"/>
          </a:xfrm>
        </p:spPr>
        <p:txBody>
          <a:bodyPr anchor="t">
            <a:normAutofit/>
          </a:bodyPr>
          <a:lstStyle/>
          <a:p>
            <a:r>
              <a:rPr lang="lt-LT" sz="3200"/>
              <a:t>Pietizmas (lot. pietas – pamaldumas)</a:t>
            </a:r>
          </a:p>
        </p:txBody>
      </p:sp>
    </p:spTree>
    <p:extLst>
      <p:ext uri="{BB962C8B-B14F-4D97-AF65-F5344CB8AC3E}">
        <p14:creationId xmlns:p14="http://schemas.microsoft.com/office/powerpoint/2010/main" val="817724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75615F8-B807-416B-8DBB-536E4371A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Enlightenment and the Idea of Progress - Prussian History">
            <a:extLst>
              <a:ext uri="{FF2B5EF4-FFF2-40B4-BE49-F238E27FC236}">
                <a16:creationId xmlns:a16="http://schemas.microsoft.com/office/drawing/2014/main" id="{A012A273-E498-4E2D-898A-1C9B8712D7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20" t="23013" r="-183" b="16542"/>
          <a:stretch/>
        </p:blipFill>
        <p:spPr bwMode="auto">
          <a:xfrm>
            <a:off x="6107467" y="2"/>
            <a:ext cx="5820494" cy="2302951"/>
          </a:xfrm>
          <a:custGeom>
            <a:avLst/>
            <a:gdLst/>
            <a:ahLst/>
            <a:cxnLst/>
            <a:rect l="l" t="t" r="r" b="b"/>
            <a:pathLst>
              <a:path w="5820494" h="2302951">
                <a:moveTo>
                  <a:pt x="331087" y="0"/>
                </a:moveTo>
                <a:lnTo>
                  <a:pt x="5820494" y="0"/>
                </a:lnTo>
                <a:lnTo>
                  <a:pt x="5709900" y="213766"/>
                </a:lnTo>
                <a:cubicBezTo>
                  <a:pt x="5432869" y="711271"/>
                  <a:pt x="5095500" y="1152643"/>
                  <a:pt x="4932484" y="1340037"/>
                </a:cubicBezTo>
                <a:cubicBezTo>
                  <a:pt x="4535940" y="1795562"/>
                  <a:pt x="3997053" y="2167493"/>
                  <a:pt x="3361811" y="2268288"/>
                </a:cubicBezTo>
                <a:cubicBezTo>
                  <a:pt x="2395334" y="2421964"/>
                  <a:pt x="953447" y="2057186"/>
                  <a:pt x="286590" y="1322722"/>
                </a:cubicBezTo>
                <a:cubicBezTo>
                  <a:pt x="-136161" y="857205"/>
                  <a:pt x="-42091" y="443733"/>
                  <a:pt x="251826" y="87954"/>
                </a:cubicBez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Learn Liberty | Immanuel Kant: Philosopher of Freedom">
            <a:extLst>
              <a:ext uri="{FF2B5EF4-FFF2-40B4-BE49-F238E27FC236}">
                <a16:creationId xmlns:a16="http://schemas.microsoft.com/office/drawing/2014/main" id="{79994CFF-D21D-4F75-A04B-EC6896EBC6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83" t="-2" r="21165"/>
          <a:stretch/>
        </p:blipFill>
        <p:spPr bwMode="auto">
          <a:xfrm>
            <a:off x="7967686" y="3047997"/>
            <a:ext cx="4230048" cy="3809998"/>
          </a:xfrm>
          <a:custGeom>
            <a:avLst/>
            <a:gdLst/>
            <a:ahLst/>
            <a:cxnLst/>
            <a:rect l="l" t="t" r="r" b="b"/>
            <a:pathLst>
              <a:path w="4230048" h="3809998">
                <a:moveTo>
                  <a:pt x="2183095" y="18"/>
                </a:moveTo>
                <a:cubicBezTo>
                  <a:pt x="2652021" y="-4644"/>
                  <a:pt x="3095337" y="947177"/>
                  <a:pt x="3425027" y="1440807"/>
                </a:cubicBezTo>
                <a:cubicBezTo>
                  <a:pt x="3436611" y="1458213"/>
                  <a:pt x="3455517" y="1484324"/>
                  <a:pt x="3480109" y="1517585"/>
                </a:cubicBezTo>
                <a:cubicBezTo>
                  <a:pt x="3749371" y="1882737"/>
                  <a:pt x="4144039" y="2208821"/>
                  <a:pt x="4221130" y="2801399"/>
                </a:cubicBezTo>
                <a:lnTo>
                  <a:pt x="4230048" y="2899971"/>
                </a:lnTo>
                <a:lnTo>
                  <a:pt x="4230048" y="3224557"/>
                </a:lnTo>
                <a:lnTo>
                  <a:pt x="4230047" y="3224568"/>
                </a:lnTo>
                <a:lnTo>
                  <a:pt x="4230047" y="3809998"/>
                </a:lnTo>
                <a:lnTo>
                  <a:pt x="4077743" y="3809998"/>
                </a:lnTo>
                <a:lnTo>
                  <a:pt x="892220" y="3809998"/>
                </a:lnTo>
                <a:lnTo>
                  <a:pt x="840654" y="3790763"/>
                </a:lnTo>
                <a:cubicBezTo>
                  <a:pt x="487978" y="3656636"/>
                  <a:pt x="58498" y="3454097"/>
                  <a:pt x="5750" y="2913921"/>
                </a:cubicBezTo>
                <a:cubicBezTo>
                  <a:pt x="-64577" y="2192439"/>
                  <a:pt x="527932" y="1403503"/>
                  <a:pt x="819614" y="1008105"/>
                </a:cubicBezTo>
                <a:cubicBezTo>
                  <a:pt x="1190771" y="504837"/>
                  <a:pt x="1667013" y="5308"/>
                  <a:pt x="2183095" y="18"/>
                </a:cubicBezTo>
                <a:close/>
              </a:path>
            </a:pathLst>
          </a:custGeom>
          <a:noFill/>
          <a:extLst>
            <a:ext uri="{909E8E84-426E-40DD-AFC4-6F175D3DCCD1}">
              <a14:hiddenFill xmlns:a14="http://schemas.microsoft.com/office/drawing/2010/main">
                <a:solidFill>
                  <a:srgbClr val="FFFFFF"/>
                </a:solidFill>
              </a14:hiddenFill>
            </a:ext>
          </a:extLst>
        </p:spPr>
      </p:pic>
      <p:sp>
        <p:nvSpPr>
          <p:cNvPr id="75" name="Freeform: Shape 74">
            <a:extLst>
              <a:ext uri="{FF2B5EF4-FFF2-40B4-BE49-F238E27FC236}">
                <a16:creationId xmlns:a16="http://schemas.microsoft.com/office/drawing/2014/main" id="{B4E82C7F-8602-4A38-A43F-2CC20AB9D8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85154" flipH="1">
            <a:off x="7260230" y="-2526873"/>
            <a:ext cx="3738966" cy="6206270"/>
          </a:xfrm>
          <a:custGeom>
            <a:avLst/>
            <a:gdLst>
              <a:gd name="connsiteX0" fmla="*/ 0 w 4033589"/>
              <a:gd name="connsiteY0" fmla="*/ 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8" fmla="*/ 0 w 4033589"/>
              <a:gd name="connsiteY8" fmla="*/ 0 h 6858000"/>
              <a:gd name="connsiteX0" fmla="*/ 0 w 4033589"/>
              <a:gd name="connsiteY0" fmla="*/ 685800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0 w 2154655"/>
              <a:gd name="connsiteY0" fmla="*/ 0 h 6858000"/>
              <a:gd name="connsiteX1" fmla="*/ 3379 w 2154655"/>
              <a:gd name="connsiteY1" fmla="*/ 2021 h 6858000"/>
              <a:gd name="connsiteX2" fmla="*/ 1596437 w 2154655"/>
              <a:gd name="connsiteY2" fmla="*/ 1517967 h 6858000"/>
              <a:gd name="connsiteX3" fmla="*/ 2097043 w 2154655"/>
              <a:gd name="connsiteY3" fmla="*/ 4379386 h 6858000"/>
              <a:gd name="connsiteX4" fmla="*/ 1433930 w 2154655"/>
              <a:gd name="connsiteY4" fmla="*/ 6852362 h 6858000"/>
              <a:gd name="connsiteX5" fmla="*/ 1431659 w 215465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655" h="6858000">
                <a:moveTo>
                  <a:pt x="0" y="0"/>
                </a:moveTo>
                <a:lnTo>
                  <a:pt x="3379" y="2021"/>
                </a:lnTo>
                <a:cubicBezTo>
                  <a:pt x="667061" y="423753"/>
                  <a:pt x="1239365" y="963389"/>
                  <a:pt x="1596437" y="1517967"/>
                </a:cubicBezTo>
                <a:cubicBezTo>
                  <a:pt x="2133142" y="2350886"/>
                  <a:pt x="2239839" y="3395752"/>
                  <a:pt x="2097043" y="4379386"/>
                </a:cubicBezTo>
                <a:cubicBezTo>
                  <a:pt x="2032295" y="4824358"/>
                  <a:pt x="1812506" y="5869368"/>
                  <a:pt x="1433930" y="6852362"/>
                </a:cubicBezTo>
                <a:lnTo>
                  <a:pt x="1431659" y="685800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sp>
        <p:nvSpPr>
          <p:cNvPr id="3" name="Turinio vietos rezervavimo ženklas 2">
            <a:extLst>
              <a:ext uri="{FF2B5EF4-FFF2-40B4-BE49-F238E27FC236}">
                <a16:creationId xmlns:a16="http://schemas.microsoft.com/office/drawing/2014/main" id="{753A7D85-3D71-4FB1-B8D0-DDEA922A65D0}"/>
              </a:ext>
            </a:extLst>
          </p:cNvPr>
          <p:cNvSpPr>
            <a:spLocks noGrp="1"/>
          </p:cNvSpPr>
          <p:nvPr>
            <p:ph idx="1"/>
          </p:nvPr>
        </p:nvSpPr>
        <p:spPr>
          <a:xfrm>
            <a:off x="762000" y="2879834"/>
            <a:ext cx="6132786" cy="3436883"/>
          </a:xfrm>
        </p:spPr>
        <p:txBody>
          <a:bodyPr>
            <a:normAutofit fontScale="92500" lnSpcReduction="20000"/>
          </a:bodyPr>
          <a:lstStyle/>
          <a:p>
            <a:pPr>
              <a:lnSpc>
                <a:spcPct val="115000"/>
              </a:lnSpc>
            </a:pPr>
            <a:r>
              <a:rPr lang="lt-LT" sz="1600" dirty="0"/>
              <a:t>Prasidėjo XVII a. pabaigoje Anglijoje, XVIII a. apėmė visą Europą ir Šiaurės Ameriką. Apšvieta iš esmės nulėmė modernios visuomenės susikūrimą, jos pasaulio ir gyvenimo supratimą.</a:t>
            </a:r>
          </a:p>
          <a:p>
            <a:pPr>
              <a:lnSpc>
                <a:spcPct val="115000"/>
              </a:lnSpc>
            </a:pPr>
            <a:r>
              <a:rPr lang="lt-LT" sz="1600" dirty="0"/>
              <a:t>Imanuelis Kantas: „Švietimas yra žmogaus išvadavimas iš nesavarankiškumo, dėl kurio pats žmogus kaltas. Nesavarankiškumas yra nesugebėjimas naudotis savo protu kitų nevadovaujamam.“</a:t>
            </a:r>
          </a:p>
          <a:p>
            <a:pPr>
              <a:lnSpc>
                <a:spcPct val="115000"/>
              </a:lnSpc>
            </a:pPr>
            <a:r>
              <a:rPr lang="lt-LT" sz="1600" b="1" dirty="0"/>
              <a:t>Švietimo epocha aukščiausia vertybe laikė žmogaus savarankiškumą, skelbė, kad visi atsako už savo mąstymą ir likimą. Visiems duotas protas, kuriuo reikia išmokti naudotis nieko nevadovaujamam</a:t>
            </a:r>
            <a:r>
              <a:rPr lang="lt-LT" sz="1600" dirty="0"/>
              <a:t>.</a:t>
            </a:r>
          </a:p>
          <a:p>
            <a:pPr>
              <a:lnSpc>
                <a:spcPct val="115000"/>
              </a:lnSpc>
            </a:pPr>
            <a:r>
              <a:rPr lang="lt-LT" sz="1600" dirty="0"/>
              <a:t>K. Donelaitis: „Ak, bent Proto imkitės! Ir bandykit, o ne vis abejokit.“</a:t>
            </a:r>
          </a:p>
        </p:txBody>
      </p:sp>
      <p:sp>
        <p:nvSpPr>
          <p:cNvPr id="2" name="Pavadinimas 1">
            <a:extLst>
              <a:ext uri="{FF2B5EF4-FFF2-40B4-BE49-F238E27FC236}">
                <a16:creationId xmlns:a16="http://schemas.microsoft.com/office/drawing/2014/main" id="{EE2ADFA7-2444-415A-827C-7D60FCA2D3F6}"/>
              </a:ext>
            </a:extLst>
          </p:cNvPr>
          <p:cNvSpPr>
            <a:spLocks noGrp="1"/>
          </p:cNvSpPr>
          <p:nvPr>
            <p:ph type="title"/>
          </p:nvPr>
        </p:nvSpPr>
        <p:spPr>
          <a:xfrm>
            <a:off x="762000" y="1523997"/>
            <a:ext cx="5334000" cy="1524000"/>
          </a:xfrm>
        </p:spPr>
        <p:txBody>
          <a:bodyPr>
            <a:normAutofit/>
          </a:bodyPr>
          <a:lstStyle/>
          <a:p>
            <a:r>
              <a:rPr lang="lt-LT" sz="3200"/>
              <a:t>Apšvietos laikotarpis – „žinojimas yra jėga“</a:t>
            </a:r>
          </a:p>
        </p:txBody>
      </p:sp>
    </p:spTree>
    <p:extLst>
      <p:ext uri="{BB962C8B-B14F-4D97-AF65-F5344CB8AC3E}">
        <p14:creationId xmlns:p14="http://schemas.microsoft.com/office/powerpoint/2010/main" val="2817603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rūsijos lietuvių muzikalumas ir kalba - Klaipėdos miesto savivaldybės  etnokultūros centras">
            <a:extLst>
              <a:ext uri="{FF2B5EF4-FFF2-40B4-BE49-F238E27FC236}">
                <a16:creationId xmlns:a16="http://schemas.microsoft.com/office/drawing/2014/main" id="{39CB910A-2212-4A24-B105-1FAB156809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569" r="-2" b="-2"/>
          <a:stretch/>
        </p:blipFill>
        <p:spPr bwMode="auto">
          <a:xfrm>
            <a:off x="6613174" y="10"/>
            <a:ext cx="5578824" cy="6028246"/>
          </a:xfrm>
          <a:custGeom>
            <a:avLst/>
            <a:gdLst/>
            <a:ahLst/>
            <a:cxnLst/>
            <a:rect l="l" t="t" r="r" b="b"/>
            <a:pathLst>
              <a:path w="5578824" h="6028256">
                <a:moveTo>
                  <a:pt x="1681218" y="0"/>
                </a:moveTo>
                <a:lnTo>
                  <a:pt x="5578824" y="0"/>
                </a:lnTo>
                <a:lnTo>
                  <a:pt x="5578824" y="5760161"/>
                </a:lnTo>
                <a:lnTo>
                  <a:pt x="5441231" y="5804042"/>
                </a:lnTo>
                <a:cubicBezTo>
                  <a:pt x="5079089" y="5907589"/>
                  <a:pt x="4674877" y="5944442"/>
                  <a:pt x="4253224" y="5980388"/>
                </a:cubicBezTo>
                <a:cubicBezTo>
                  <a:pt x="2813852" y="6102970"/>
                  <a:pt x="1551586" y="6071494"/>
                  <a:pt x="837278" y="4877588"/>
                </a:cubicBezTo>
                <a:cubicBezTo>
                  <a:pt x="529862" y="4363935"/>
                  <a:pt x="255162" y="3847185"/>
                  <a:pt x="109626" y="3329255"/>
                </a:cubicBezTo>
                <a:cubicBezTo>
                  <a:pt x="-35907" y="2811325"/>
                  <a:pt x="-52277" y="2292214"/>
                  <a:pt x="156962" y="1773839"/>
                </a:cubicBezTo>
                <a:cubicBezTo>
                  <a:pt x="296494" y="1428108"/>
                  <a:pt x="536161" y="1082881"/>
                  <a:pt x="904890" y="738354"/>
                </a:cubicBezTo>
                <a:cubicBezTo>
                  <a:pt x="1036690" y="615181"/>
                  <a:pt x="1169968" y="488910"/>
                  <a:pt x="1304592" y="360545"/>
                </a:cubicBezTo>
                <a:close/>
              </a:path>
            </a:pathLst>
          </a:custGeom>
          <a:noFill/>
          <a:extLst>
            <a:ext uri="{909E8E84-426E-40DD-AFC4-6F175D3DCCD1}">
              <a14:hiddenFill xmlns:a14="http://schemas.microsoft.com/office/drawing/2010/main">
                <a:solidFill>
                  <a:srgbClr val="FFFFFF"/>
                </a:solidFill>
              </a14:hiddenFill>
            </a:ext>
          </a:extLst>
        </p:spPr>
      </p:pic>
      <p:sp>
        <p:nvSpPr>
          <p:cNvPr id="73" name="Freeform: Shape 72">
            <a:extLst>
              <a:ext uri="{FF2B5EF4-FFF2-40B4-BE49-F238E27FC236}">
                <a16:creationId xmlns:a16="http://schemas.microsoft.com/office/drawing/2014/main" id="{3362A0EA-3E81-4464-94B8-70BE5870E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87883"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3" name="Turinio vietos rezervavimo ženklas 2">
            <a:extLst>
              <a:ext uri="{FF2B5EF4-FFF2-40B4-BE49-F238E27FC236}">
                <a16:creationId xmlns:a16="http://schemas.microsoft.com/office/drawing/2014/main" id="{09D84384-B6BA-4C9C-90BC-2EADA89FCDE6}"/>
              </a:ext>
            </a:extLst>
          </p:cNvPr>
          <p:cNvSpPr>
            <a:spLocks noGrp="1"/>
          </p:cNvSpPr>
          <p:nvPr>
            <p:ph idx="1"/>
          </p:nvPr>
        </p:nvSpPr>
        <p:spPr>
          <a:xfrm>
            <a:off x="762000" y="2286000"/>
            <a:ext cx="5334000" cy="3810001"/>
          </a:xfrm>
        </p:spPr>
        <p:txBody>
          <a:bodyPr>
            <a:normAutofit/>
          </a:bodyPr>
          <a:lstStyle/>
          <a:p>
            <a:pPr>
              <a:lnSpc>
                <a:spcPct val="115000"/>
              </a:lnSpc>
            </a:pPr>
            <a:r>
              <a:rPr lang="lt-LT" sz="2000"/>
              <a:t>Karaliaučiaus universitete dėstoma lietuvių kalba, rūpinamasi religinių raštų leidimu.</a:t>
            </a:r>
          </a:p>
          <a:p>
            <a:pPr>
              <a:lnSpc>
                <a:spcPct val="115000"/>
              </a:lnSpc>
            </a:pPr>
            <a:r>
              <a:rPr lang="lt-LT" sz="2000"/>
              <a:t>Tačiau į Prūsiją keliasi laisvieji ūkininkai, lietuviai tampa baudžiauninkais. Prūsijos karalius Frydrichas Vilhelmas lietuvius vadino vergų tauta, kurią reikia „civilizuoti“ - germanizuoti.</a:t>
            </a:r>
          </a:p>
          <a:p>
            <a:pPr>
              <a:lnSpc>
                <a:spcPct val="115000"/>
              </a:lnSpc>
            </a:pPr>
            <a:r>
              <a:rPr lang="lt-LT" sz="2000"/>
              <a:t>Sakoma, kad lietuviai iškrenta iš apšvietos tautos konteksto.</a:t>
            </a:r>
          </a:p>
        </p:txBody>
      </p:sp>
      <p:sp>
        <p:nvSpPr>
          <p:cNvPr id="2" name="Pavadinimas 1">
            <a:extLst>
              <a:ext uri="{FF2B5EF4-FFF2-40B4-BE49-F238E27FC236}">
                <a16:creationId xmlns:a16="http://schemas.microsoft.com/office/drawing/2014/main" id="{4AE052DC-EA10-443D-A329-9863ADA22F0B}"/>
              </a:ext>
            </a:extLst>
          </p:cNvPr>
          <p:cNvSpPr>
            <a:spLocks noGrp="1"/>
          </p:cNvSpPr>
          <p:nvPr>
            <p:ph type="title"/>
          </p:nvPr>
        </p:nvSpPr>
        <p:spPr>
          <a:xfrm>
            <a:off x="762000" y="762000"/>
            <a:ext cx="5334000" cy="1524000"/>
          </a:xfrm>
        </p:spPr>
        <p:txBody>
          <a:bodyPr>
            <a:normAutofit/>
          </a:bodyPr>
          <a:lstStyle/>
          <a:p>
            <a:r>
              <a:rPr lang="lt-LT" sz="3200"/>
              <a:t>Lietuviai Prūsijoje</a:t>
            </a:r>
          </a:p>
        </p:txBody>
      </p:sp>
    </p:spTree>
    <p:extLst>
      <p:ext uri="{BB962C8B-B14F-4D97-AF65-F5344CB8AC3E}">
        <p14:creationId xmlns:p14="http://schemas.microsoft.com/office/powerpoint/2010/main" val="1616926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4" name="Freeform: Shape 23">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26" name="Freeform: Shape 25">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28" name="Rectangle 27">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0" name="Freeform: Shape 29">
            <a:extLst>
              <a:ext uri="{FF2B5EF4-FFF2-40B4-BE49-F238E27FC236}">
                <a16:creationId xmlns:a16="http://schemas.microsoft.com/office/drawing/2014/main" id="{5832FD91-6E45-4C1D-B22F-1CC8B92A23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custGeom>
            <a:avLst/>
            <a:gdLst>
              <a:gd name="connsiteX0" fmla="*/ 0 w 6096000"/>
              <a:gd name="connsiteY0" fmla="*/ 0 h 6858000"/>
              <a:gd name="connsiteX1" fmla="*/ 2758239 w 6096000"/>
              <a:gd name="connsiteY1" fmla="*/ 0 h 6858000"/>
              <a:gd name="connsiteX2" fmla="*/ 2916747 w 6096000"/>
              <a:gd name="connsiteY2" fmla="*/ 218181 h 6858000"/>
              <a:gd name="connsiteX3" fmla="*/ 4839749 w 6096000"/>
              <a:gd name="connsiteY3" fmla="*/ 2631787 h 6858000"/>
              <a:gd name="connsiteX4" fmla="*/ 6095001 w 6096000"/>
              <a:gd name="connsiteY4" fmla="*/ 5672947 h 6858000"/>
              <a:gd name="connsiteX5" fmla="*/ 5792922 w 6096000"/>
              <a:gd name="connsiteY5" fmla="*/ 6612444 h 6858000"/>
              <a:gd name="connsiteX6" fmla="*/ 5671607 w 6096000"/>
              <a:gd name="connsiteY6" fmla="*/ 6771753 h 6858000"/>
              <a:gd name="connsiteX7" fmla="*/ 5591643 w 6096000"/>
              <a:gd name="connsiteY7" fmla="*/ 6858000 h 6858000"/>
              <a:gd name="connsiteX8" fmla="*/ 0 w 60960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6858000">
                <a:moveTo>
                  <a:pt x="0" y="0"/>
                </a:moveTo>
                <a:lnTo>
                  <a:pt x="2758239" y="0"/>
                </a:lnTo>
                <a:lnTo>
                  <a:pt x="2916747" y="218181"/>
                </a:lnTo>
                <a:cubicBezTo>
                  <a:pt x="3525935" y="1023180"/>
                  <a:pt x="4281133" y="1818277"/>
                  <a:pt x="4839749" y="2631787"/>
                </a:cubicBezTo>
                <a:cubicBezTo>
                  <a:pt x="5571203" y="3696928"/>
                  <a:pt x="6122704" y="4799581"/>
                  <a:pt x="6095001" y="5672947"/>
                </a:cubicBezTo>
                <a:cubicBezTo>
                  <a:pt x="6083564" y="6040467"/>
                  <a:pt x="5972980" y="6348559"/>
                  <a:pt x="5792922" y="6612444"/>
                </a:cubicBezTo>
                <a:cubicBezTo>
                  <a:pt x="5755410" y="6667420"/>
                  <a:pt x="5714882" y="6720477"/>
                  <a:pt x="5671607" y="6771753"/>
                </a:cubicBezTo>
                <a:lnTo>
                  <a:pt x="5591643" y="6858000"/>
                </a:lnTo>
                <a:lnTo>
                  <a:pt x="0" y="6858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55F5D1E8-E605-4EFC-8912-6E191F84F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7789134">
            <a:off x="2400596" y="454890"/>
            <a:ext cx="3969651" cy="5948221"/>
          </a:xfrm>
          <a:custGeom>
            <a:avLst/>
            <a:gdLst>
              <a:gd name="connsiteX0" fmla="*/ 4594048 w 9861488"/>
              <a:gd name="connsiteY0" fmla="*/ 11458472 h 11458472"/>
              <a:gd name="connsiteX1" fmla="*/ 0 w 9861488"/>
              <a:gd name="connsiteY1" fmla="*/ 5948221 h 11458472"/>
              <a:gd name="connsiteX2" fmla="*/ 1863 w 9861488"/>
              <a:gd name="connsiteY2" fmla="*/ 5698862 h 11458472"/>
              <a:gd name="connsiteX3" fmla="*/ 320025 w 9861488"/>
              <a:gd name="connsiteY3" fmla="*/ 3799836 h 11458472"/>
              <a:gd name="connsiteX4" fmla="*/ 3430486 w 9861488"/>
              <a:gd name="connsiteY4" fmla="*/ 295907 h 11458472"/>
              <a:gd name="connsiteX5" fmla="*/ 3863859 w 9861488"/>
              <a:gd name="connsiteY5" fmla="*/ 55612 h 11458472"/>
              <a:gd name="connsiteX6" fmla="*/ 3969651 w 9861488"/>
              <a:gd name="connsiteY6" fmla="*/ 0 h 11458472"/>
              <a:gd name="connsiteX7" fmla="*/ 9861488 w 9861488"/>
              <a:gd name="connsiteY7" fmla="*/ 7066862 h 11458472"/>
              <a:gd name="connsiteX8" fmla="*/ 4594048 w 9861488"/>
              <a:gd name="connsiteY8" fmla="*/ 11458472 h 11458472"/>
              <a:gd name="connsiteX0" fmla="*/ 0 w 9861488"/>
              <a:gd name="connsiteY0" fmla="*/ 5948221 h 11549912"/>
              <a:gd name="connsiteX1" fmla="*/ 1863 w 9861488"/>
              <a:gd name="connsiteY1" fmla="*/ 5698862 h 11549912"/>
              <a:gd name="connsiteX2" fmla="*/ 320025 w 9861488"/>
              <a:gd name="connsiteY2" fmla="*/ 3799836 h 11549912"/>
              <a:gd name="connsiteX3" fmla="*/ 3430486 w 9861488"/>
              <a:gd name="connsiteY3" fmla="*/ 295907 h 11549912"/>
              <a:gd name="connsiteX4" fmla="*/ 3863859 w 9861488"/>
              <a:gd name="connsiteY4" fmla="*/ 55612 h 11549912"/>
              <a:gd name="connsiteX5" fmla="*/ 3969651 w 9861488"/>
              <a:gd name="connsiteY5" fmla="*/ 0 h 11549912"/>
              <a:gd name="connsiteX6" fmla="*/ 9861488 w 9861488"/>
              <a:gd name="connsiteY6" fmla="*/ 7066862 h 11549912"/>
              <a:gd name="connsiteX7" fmla="*/ 4685488 w 9861488"/>
              <a:gd name="connsiteY7" fmla="*/ 11549912 h 11549912"/>
              <a:gd name="connsiteX0" fmla="*/ 0 w 9861488"/>
              <a:gd name="connsiteY0" fmla="*/ 5948221 h 7066862"/>
              <a:gd name="connsiteX1" fmla="*/ 1863 w 9861488"/>
              <a:gd name="connsiteY1" fmla="*/ 5698862 h 7066862"/>
              <a:gd name="connsiteX2" fmla="*/ 320025 w 9861488"/>
              <a:gd name="connsiteY2" fmla="*/ 3799836 h 7066862"/>
              <a:gd name="connsiteX3" fmla="*/ 3430486 w 9861488"/>
              <a:gd name="connsiteY3" fmla="*/ 295907 h 7066862"/>
              <a:gd name="connsiteX4" fmla="*/ 3863859 w 9861488"/>
              <a:gd name="connsiteY4" fmla="*/ 55612 h 7066862"/>
              <a:gd name="connsiteX5" fmla="*/ 3969651 w 9861488"/>
              <a:gd name="connsiteY5" fmla="*/ 0 h 7066862"/>
              <a:gd name="connsiteX6" fmla="*/ 9861488 w 9861488"/>
              <a:gd name="connsiteY6" fmla="*/ 7066862 h 7066862"/>
              <a:gd name="connsiteX0" fmla="*/ 0 w 3969651"/>
              <a:gd name="connsiteY0" fmla="*/ 5948221 h 5948221"/>
              <a:gd name="connsiteX1" fmla="*/ 1863 w 3969651"/>
              <a:gd name="connsiteY1" fmla="*/ 5698862 h 5948221"/>
              <a:gd name="connsiteX2" fmla="*/ 320025 w 3969651"/>
              <a:gd name="connsiteY2" fmla="*/ 3799836 h 5948221"/>
              <a:gd name="connsiteX3" fmla="*/ 3430486 w 3969651"/>
              <a:gd name="connsiteY3" fmla="*/ 295907 h 5948221"/>
              <a:gd name="connsiteX4" fmla="*/ 3863859 w 3969651"/>
              <a:gd name="connsiteY4" fmla="*/ 55612 h 5948221"/>
              <a:gd name="connsiteX5" fmla="*/ 3969651 w 3969651"/>
              <a:gd name="connsiteY5" fmla="*/ 0 h 594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9651" h="5948221">
                <a:moveTo>
                  <a:pt x="0" y="5948221"/>
                </a:moveTo>
                <a:lnTo>
                  <a:pt x="1863" y="5698862"/>
                </a:lnTo>
                <a:cubicBezTo>
                  <a:pt x="27184" y="5017139"/>
                  <a:pt x="133214" y="4368297"/>
                  <a:pt x="320025" y="3799836"/>
                </a:cubicBezTo>
                <a:cubicBezTo>
                  <a:pt x="810579" y="2305232"/>
                  <a:pt x="2027133" y="1118138"/>
                  <a:pt x="3430486" y="295907"/>
                </a:cubicBezTo>
                <a:cubicBezTo>
                  <a:pt x="3545941" y="228312"/>
                  <a:pt x="3692079" y="146862"/>
                  <a:pt x="3863859" y="55612"/>
                </a:cubicBezTo>
                <a:lnTo>
                  <a:pt x="3969651" y="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Pavadinimas 1">
            <a:extLst>
              <a:ext uri="{FF2B5EF4-FFF2-40B4-BE49-F238E27FC236}">
                <a16:creationId xmlns:a16="http://schemas.microsoft.com/office/drawing/2014/main" id="{8FF722D0-D4D9-459D-98F1-47B6E649B001}"/>
              </a:ext>
            </a:extLst>
          </p:cNvPr>
          <p:cNvSpPr>
            <a:spLocks noGrp="1"/>
          </p:cNvSpPr>
          <p:nvPr>
            <p:ph type="title"/>
          </p:nvPr>
        </p:nvSpPr>
        <p:spPr>
          <a:xfrm>
            <a:off x="6858000" y="1524000"/>
            <a:ext cx="4572000" cy="2286000"/>
          </a:xfrm>
        </p:spPr>
        <p:txBody>
          <a:bodyPr vert="horz" lIns="91440" tIns="45720" rIns="91440" bIns="45720" rtlCol="0" anchor="b">
            <a:normAutofit/>
          </a:bodyPr>
          <a:lstStyle/>
          <a:p>
            <a:r>
              <a:rPr lang="en-US" kern="1200">
                <a:solidFill>
                  <a:schemeClr val="tx1"/>
                </a:solidFill>
                <a:latin typeface="+mj-lt"/>
                <a:ea typeface="+mj-ea"/>
                <a:cs typeface="+mj-cs"/>
              </a:rPr>
              <a:t>Poema „Metai“ </a:t>
            </a:r>
          </a:p>
        </p:txBody>
      </p:sp>
      <p:pic>
        <p:nvPicPr>
          <p:cNvPr id="8194" name="Picture 2" descr="Lietuviškųjų spaudinių iliustravimo istorija - Bernardinai.lt">
            <a:extLst>
              <a:ext uri="{FF2B5EF4-FFF2-40B4-BE49-F238E27FC236}">
                <a16:creationId xmlns:a16="http://schemas.microsoft.com/office/drawing/2014/main" id="{B6751660-B9EB-4774-9F90-A208D5A106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228"/>
            <a:ext cx="60737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721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57924AAF-D919-4929-9F34-5474B58424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04" t="3556" r="3978" b="4786"/>
          <a:stretch/>
        </p:blipFill>
        <p:spPr bwMode="auto">
          <a:xfrm>
            <a:off x="-8" y="761990"/>
            <a:ext cx="5948805" cy="6095995"/>
          </a:xfrm>
          <a:custGeom>
            <a:avLst/>
            <a:gdLst/>
            <a:ahLst/>
            <a:cxnLst/>
            <a:rect l="l" t="t" r="r" b="b"/>
            <a:pathLst>
              <a:path w="5948805" h="6095979">
                <a:moveTo>
                  <a:pt x="1573832" y="765"/>
                </a:moveTo>
                <a:cubicBezTo>
                  <a:pt x="1940190" y="-10734"/>
                  <a:pt x="2329345" y="109280"/>
                  <a:pt x="2734663" y="238687"/>
                </a:cubicBezTo>
                <a:cubicBezTo>
                  <a:pt x="4118244" y="680647"/>
                  <a:pt x="5296697" y="1302752"/>
                  <a:pt x="5668316" y="3639516"/>
                </a:cubicBezTo>
                <a:cubicBezTo>
                  <a:pt x="5788298" y="4393559"/>
                  <a:pt x="5890546" y="5142244"/>
                  <a:pt x="5937022" y="5865869"/>
                </a:cubicBezTo>
                <a:lnTo>
                  <a:pt x="5948805" y="6095979"/>
                </a:lnTo>
                <a:lnTo>
                  <a:pt x="0" y="6095979"/>
                </a:lnTo>
                <a:lnTo>
                  <a:pt x="0" y="1621672"/>
                </a:lnTo>
                <a:lnTo>
                  <a:pt x="36310" y="1518814"/>
                </a:lnTo>
                <a:cubicBezTo>
                  <a:pt x="109805" y="1321982"/>
                  <a:pt x="192755" y="1133640"/>
                  <a:pt x="287891" y="956872"/>
                </a:cubicBezTo>
                <a:cubicBezTo>
                  <a:pt x="669453" y="247734"/>
                  <a:pt x="1102800" y="15549"/>
                  <a:pt x="1573832" y="765"/>
                </a:cubicBezTo>
                <a:close/>
              </a:path>
            </a:pathLst>
          </a:custGeom>
          <a:noFill/>
          <a:extLst>
            <a:ext uri="{909E8E84-426E-40DD-AFC4-6F175D3DCCD1}">
              <a14:hiddenFill xmlns:a14="http://schemas.microsoft.com/office/drawing/2010/main">
                <a:solidFill>
                  <a:srgbClr val="FFFFFF"/>
                </a:solidFill>
              </a14:hiddenFill>
            </a:ext>
          </a:extLst>
        </p:spPr>
      </p:pic>
      <p:sp>
        <p:nvSpPr>
          <p:cNvPr id="73" name="Freeform: Shape 72">
            <a:extLst>
              <a:ext uri="{FF2B5EF4-FFF2-40B4-BE49-F238E27FC236}">
                <a16:creationId xmlns:a16="http://schemas.microsoft.com/office/drawing/2014/main" id="{A3BFB3E6-2D9E-4A5C-826F-44A91F5977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23838" y="538152"/>
            <a:ext cx="6095989" cy="6543686"/>
          </a:xfrm>
          <a:custGeom>
            <a:avLst/>
            <a:gdLst>
              <a:gd name="connsiteX0" fmla="*/ 0 w 4033589"/>
              <a:gd name="connsiteY0" fmla="*/ 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8" fmla="*/ 0 w 4033589"/>
              <a:gd name="connsiteY8" fmla="*/ 0 h 6858000"/>
              <a:gd name="connsiteX0" fmla="*/ 0 w 4033589"/>
              <a:gd name="connsiteY0" fmla="*/ 685800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0 w 2154655"/>
              <a:gd name="connsiteY0" fmla="*/ 0 h 6858000"/>
              <a:gd name="connsiteX1" fmla="*/ 3379 w 2154655"/>
              <a:gd name="connsiteY1" fmla="*/ 2021 h 6858000"/>
              <a:gd name="connsiteX2" fmla="*/ 1596437 w 2154655"/>
              <a:gd name="connsiteY2" fmla="*/ 1517967 h 6858000"/>
              <a:gd name="connsiteX3" fmla="*/ 2097043 w 2154655"/>
              <a:gd name="connsiteY3" fmla="*/ 4379386 h 6858000"/>
              <a:gd name="connsiteX4" fmla="*/ 1433930 w 2154655"/>
              <a:gd name="connsiteY4" fmla="*/ 6852362 h 6858000"/>
              <a:gd name="connsiteX5" fmla="*/ 1431659 w 215465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655" h="6858000">
                <a:moveTo>
                  <a:pt x="0" y="0"/>
                </a:moveTo>
                <a:lnTo>
                  <a:pt x="3379" y="2021"/>
                </a:lnTo>
                <a:cubicBezTo>
                  <a:pt x="667061" y="423753"/>
                  <a:pt x="1239365" y="963389"/>
                  <a:pt x="1596437" y="1517967"/>
                </a:cubicBezTo>
                <a:cubicBezTo>
                  <a:pt x="2133142" y="2350886"/>
                  <a:pt x="2239839" y="3395752"/>
                  <a:pt x="2097043" y="4379386"/>
                </a:cubicBezTo>
                <a:cubicBezTo>
                  <a:pt x="2032295" y="4824358"/>
                  <a:pt x="1812506" y="5869368"/>
                  <a:pt x="1433930" y="6852362"/>
                </a:cubicBezTo>
                <a:lnTo>
                  <a:pt x="1431659" y="685800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sp>
        <p:nvSpPr>
          <p:cNvPr id="3" name="Turinio vietos rezervavimo ženklas 2">
            <a:extLst>
              <a:ext uri="{FF2B5EF4-FFF2-40B4-BE49-F238E27FC236}">
                <a16:creationId xmlns:a16="http://schemas.microsoft.com/office/drawing/2014/main" id="{266AC9E9-DD4F-4A4C-84F6-F8158415D93A}"/>
              </a:ext>
            </a:extLst>
          </p:cNvPr>
          <p:cNvSpPr>
            <a:spLocks noGrp="1"/>
          </p:cNvSpPr>
          <p:nvPr>
            <p:ph idx="1"/>
          </p:nvPr>
        </p:nvSpPr>
        <p:spPr>
          <a:xfrm>
            <a:off x="6858001" y="3048000"/>
            <a:ext cx="4572000" cy="3048001"/>
          </a:xfrm>
        </p:spPr>
        <p:txBody>
          <a:bodyPr>
            <a:normAutofit/>
          </a:bodyPr>
          <a:lstStyle/>
          <a:p>
            <a:pPr marL="0" indent="0">
              <a:buNone/>
            </a:pPr>
            <a:r>
              <a:rPr lang="lt-LT" sz="2200" dirty="0"/>
              <a:t>Spėjama, kad šiandien turimą poemos tekstą Donelaitis greičiausiai bus parašęs per dešimtmetį – nuo 1765 iki 1775 m., nors sakoma, kad šį didįjį darbą, kaip Johanas Volfgangas Gėtė, kūrė visą gyvenimą.</a:t>
            </a:r>
          </a:p>
        </p:txBody>
      </p:sp>
      <p:sp>
        <p:nvSpPr>
          <p:cNvPr id="2" name="Pavadinimas 1">
            <a:extLst>
              <a:ext uri="{FF2B5EF4-FFF2-40B4-BE49-F238E27FC236}">
                <a16:creationId xmlns:a16="http://schemas.microsoft.com/office/drawing/2014/main" id="{E66770D0-DD27-4A5B-91DA-16C7BF2FBC6E}"/>
              </a:ext>
            </a:extLst>
          </p:cNvPr>
          <p:cNvSpPr>
            <a:spLocks noGrp="1"/>
          </p:cNvSpPr>
          <p:nvPr>
            <p:ph type="title"/>
          </p:nvPr>
        </p:nvSpPr>
        <p:spPr>
          <a:xfrm>
            <a:off x="6858000" y="1523990"/>
            <a:ext cx="4572000" cy="1524010"/>
          </a:xfrm>
        </p:spPr>
        <p:txBody>
          <a:bodyPr anchor="t">
            <a:normAutofit/>
          </a:bodyPr>
          <a:lstStyle/>
          <a:p>
            <a:r>
              <a:rPr lang="en-GB" sz="3200"/>
              <a:t>Apie k</a:t>
            </a:r>
            <a:r>
              <a:rPr lang="lt-LT" sz="3200"/>
              <a:t>ūrinį</a:t>
            </a:r>
          </a:p>
        </p:txBody>
      </p:sp>
    </p:spTree>
    <p:extLst>
      <p:ext uri="{BB962C8B-B14F-4D97-AF65-F5344CB8AC3E}">
        <p14:creationId xmlns:p14="http://schemas.microsoft.com/office/powerpoint/2010/main" val="3507068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161D66D-95AC-4D23-96B9-28FD8736C1E5}"/>
              </a:ext>
            </a:extLst>
          </p:cNvPr>
          <p:cNvSpPr>
            <a:spLocks noGrp="1"/>
          </p:cNvSpPr>
          <p:nvPr>
            <p:ph type="title"/>
          </p:nvPr>
        </p:nvSpPr>
        <p:spPr/>
        <p:txBody>
          <a:bodyPr/>
          <a:lstStyle/>
          <a:p>
            <a:r>
              <a:rPr lang="lt-LT" dirty="0"/>
              <a:t>Išleidimas</a:t>
            </a:r>
          </a:p>
        </p:txBody>
      </p:sp>
      <p:sp>
        <p:nvSpPr>
          <p:cNvPr id="3" name="Turinio vietos rezervavimo ženklas 2">
            <a:extLst>
              <a:ext uri="{FF2B5EF4-FFF2-40B4-BE49-F238E27FC236}">
                <a16:creationId xmlns:a16="http://schemas.microsoft.com/office/drawing/2014/main" id="{7510DF76-4AEA-4226-B27C-968BA119F3FC}"/>
              </a:ext>
            </a:extLst>
          </p:cNvPr>
          <p:cNvSpPr>
            <a:spLocks noGrp="1"/>
          </p:cNvSpPr>
          <p:nvPr>
            <p:ph idx="1"/>
          </p:nvPr>
        </p:nvSpPr>
        <p:spPr/>
        <p:txBody>
          <a:bodyPr>
            <a:normAutofit fontScale="85000" lnSpcReduction="20000"/>
          </a:bodyPr>
          <a:lstStyle/>
          <a:p>
            <a:r>
              <a:rPr lang="lt-LT" dirty="0"/>
              <a:t>Donelaičiui mirus, žmona perdavė vyro rankraščius šeimos bičiuliui Jordanui, kuris tuo metu buvo gretimo </a:t>
            </a:r>
            <a:r>
              <a:rPr lang="lt-LT" dirty="0" err="1"/>
              <a:t>Valtarkiemio</a:t>
            </a:r>
            <a:r>
              <a:rPr lang="lt-LT" dirty="0"/>
              <a:t> klebonas. Kitos kaimyninės parapijos klebonas </a:t>
            </a:r>
            <a:r>
              <a:rPr lang="lt-LT" dirty="0" err="1"/>
              <a:t>Holfeltas</a:t>
            </a:r>
            <a:r>
              <a:rPr lang="lt-LT" dirty="0"/>
              <a:t>, susižavėjęs Donelaičio kūryba, pasidarė jo pasakėčių ir Metų nuorašus. Šie nuorašai vėliau leido atkurti poemos visumą, nes Liudvikas Gediminas Rėza, ketinęs išleisti Donelaičio kūrybą, iš Jordano gavo tik dviejų Metų dalių – „Pavasario linksmybių“ ir „Vasaros darbų“.</a:t>
            </a:r>
          </a:p>
          <a:p>
            <a:r>
              <a:rPr lang="lt-LT" dirty="0"/>
              <a:t>1818m. Rėza jį išleido Karaliaučiuje. Jis pirmasis ir pavartojo pavadinimą „Metai“</a:t>
            </a:r>
          </a:p>
        </p:txBody>
      </p:sp>
    </p:spTree>
    <p:extLst>
      <p:ext uri="{BB962C8B-B14F-4D97-AF65-F5344CB8AC3E}">
        <p14:creationId xmlns:p14="http://schemas.microsoft.com/office/powerpoint/2010/main" val="817543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a:extLst>
              <a:ext uri="{FF2B5EF4-FFF2-40B4-BE49-F238E27FC236}">
                <a16:creationId xmlns:a16="http://schemas.microsoft.com/office/drawing/2014/main" id="{AFD3DE73-5822-4E4B-A81E-391478E8F059}"/>
              </a:ext>
            </a:extLst>
          </p:cNvPr>
          <p:cNvSpPr>
            <a:spLocks noGrp="1"/>
          </p:cNvSpPr>
          <p:nvPr>
            <p:ph type="title"/>
          </p:nvPr>
        </p:nvSpPr>
        <p:spPr>
          <a:xfrm>
            <a:off x="762000" y="1524000"/>
            <a:ext cx="3018325" cy="4572000"/>
          </a:xfrm>
        </p:spPr>
        <p:txBody>
          <a:bodyPr anchor="t">
            <a:normAutofit/>
          </a:bodyPr>
          <a:lstStyle/>
          <a:p>
            <a:r>
              <a:rPr lang="lt-LT" sz="3200" dirty="0"/>
              <a:t>Kodėl išleista taip vėlai?</a:t>
            </a:r>
          </a:p>
        </p:txBody>
      </p:sp>
      <p:sp>
        <p:nvSpPr>
          <p:cNvPr id="73" name="Freeform: Shape 72">
            <a:extLst>
              <a:ext uri="{FF2B5EF4-FFF2-40B4-BE49-F238E27FC236}">
                <a16:creationId xmlns:a16="http://schemas.microsoft.com/office/drawing/2014/main" id="{87733DA8-1BFC-4737-831B-54DCFE42D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76836" y="-776836"/>
            <a:ext cx="762001"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Avenir Next LT Pro" panose="020B0504020202020204" pitchFamily="34" charset="0"/>
            </a:endParaRPr>
          </a:p>
        </p:txBody>
      </p:sp>
      <p:pic>
        <p:nvPicPr>
          <p:cNvPr id="5122" name="Picture 2" descr="The Wars of Frederick the Great : The Battle of Zorndorf | Frederick the  great, War, War art">
            <a:extLst>
              <a:ext uri="{FF2B5EF4-FFF2-40B4-BE49-F238E27FC236}">
                <a16:creationId xmlns:a16="http://schemas.microsoft.com/office/drawing/2014/main" id="{342978F1-1417-4AB8-8FC8-35664D0063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852" t="2911" r="17603" b="1403"/>
          <a:stretch/>
        </p:blipFill>
        <p:spPr bwMode="auto">
          <a:xfrm>
            <a:off x="7859090" y="1040564"/>
            <a:ext cx="4337540" cy="5817436"/>
          </a:xfrm>
          <a:custGeom>
            <a:avLst/>
            <a:gdLst/>
            <a:ahLst/>
            <a:cxnLst/>
            <a:rect l="l" t="t" r="r" b="b"/>
            <a:pathLst>
              <a:path w="4337540" h="5817436">
                <a:moveTo>
                  <a:pt x="3175347" y="710"/>
                </a:moveTo>
                <a:cubicBezTo>
                  <a:pt x="3421493" y="-5064"/>
                  <a:pt x="3686120" y="24227"/>
                  <a:pt x="3972229" y="94304"/>
                </a:cubicBezTo>
                <a:lnTo>
                  <a:pt x="4337540" y="181400"/>
                </a:lnTo>
                <a:lnTo>
                  <a:pt x="4337540" y="5817436"/>
                </a:lnTo>
                <a:lnTo>
                  <a:pt x="1006557" y="5817436"/>
                </a:lnTo>
                <a:lnTo>
                  <a:pt x="866510" y="5609583"/>
                </a:lnTo>
                <a:cubicBezTo>
                  <a:pt x="140071" y="4515211"/>
                  <a:pt x="-376405" y="3480830"/>
                  <a:pt x="351747" y="2263621"/>
                </a:cubicBezTo>
                <a:cubicBezTo>
                  <a:pt x="664977" y="1739861"/>
                  <a:pt x="994988" y="1240809"/>
                  <a:pt x="1381666" y="845238"/>
                </a:cubicBezTo>
                <a:cubicBezTo>
                  <a:pt x="1768346" y="449669"/>
                  <a:pt x="2211693" y="157580"/>
                  <a:pt x="2751595" y="47742"/>
                </a:cubicBezTo>
                <a:cubicBezTo>
                  <a:pt x="2886624" y="20264"/>
                  <a:pt x="3027659" y="4175"/>
                  <a:pt x="3175347" y="710"/>
                </a:cubicBezTo>
                <a:close/>
              </a:path>
            </a:pathLst>
          </a:custGeom>
          <a:noFill/>
          <a:extLst>
            <a:ext uri="{909E8E84-426E-40DD-AFC4-6F175D3DCCD1}">
              <a14:hiddenFill xmlns:a14="http://schemas.microsoft.com/office/drawing/2010/main">
                <a:solidFill>
                  <a:srgbClr val="FFFFFF"/>
                </a:solidFill>
              </a14:hiddenFill>
            </a:ext>
          </a:extLst>
        </p:spPr>
      </p:pic>
      <p:sp>
        <p:nvSpPr>
          <p:cNvPr id="75" name="Freeform: Shape 74">
            <a:extLst>
              <a:ext uri="{FF2B5EF4-FFF2-40B4-BE49-F238E27FC236}">
                <a16:creationId xmlns:a16="http://schemas.microsoft.com/office/drawing/2014/main" id="{63165769-7A47-4E0F-825D-AF1179DF6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82642" flipH="1">
            <a:off x="7133961" y="946220"/>
            <a:ext cx="5867664" cy="5317986"/>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 name="connsiteX0" fmla="*/ 0 w 1085312"/>
              <a:gd name="connsiteY0" fmla="*/ 0 h 2441440"/>
              <a:gd name="connsiteX1" fmla="*/ 53089 w 1085312"/>
              <a:gd name="connsiteY1" fmla="*/ 4542 h 2441440"/>
              <a:gd name="connsiteX2" fmla="*/ 790077 w 1085312"/>
              <a:gd name="connsiteY2" fmla="*/ 872756 h 2441440"/>
              <a:gd name="connsiteX3" fmla="*/ 1085252 w 1085312"/>
              <a:gd name="connsiteY3" fmla="*/ 1943649 h 2441440"/>
              <a:gd name="connsiteX4" fmla="*/ 1064832 w 1085312"/>
              <a:gd name="connsiteY4" fmla="*/ 2198094 h 2441440"/>
              <a:gd name="connsiteX5" fmla="*/ 1043734 w 1085312"/>
              <a:gd name="connsiteY5" fmla="*/ 2315675 h 2441440"/>
              <a:gd name="connsiteX6" fmla="*/ 59456 w 1085312"/>
              <a:gd name="connsiteY6" fmla="*/ 2441440 h 2441440"/>
              <a:gd name="connsiteX0" fmla="*/ 0 w 1085312"/>
              <a:gd name="connsiteY0" fmla="*/ 0 h 2315675"/>
              <a:gd name="connsiteX1" fmla="*/ 53089 w 1085312"/>
              <a:gd name="connsiteY1" fmla="*/ 4542 h 2315675"/>
              <a:gd name="connsiteX2" fmla="*/ 790077 w 1085312"/>
              <a:gd name="connsiteY2" fmla="*/ 872756 h 2315675"/>
              <a:gd name="connsiteX3" fmla="*/ 1085252 w 1085312"/>
              <a:gd name="connsiteY3" fmla="*/ 1943649 h 2315675"/>
              <a:gd name="connsiteX4" fmla="*/ 1064832 w 1085312"/>
              <a:gd name="connsiteY4" fmla="*/ 2198094 h 2315675"/>
              <a:gd name="connsiteX5" fmla="*/ 1043734 w 1085312"/>
              <a:gd name="connsiteY5"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5312" h="2315675">
                <a:moveTo>
                  <a:pt x="0" y="0"/>
                </a:move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venir Next LT Pro Light"/>
            </a:endParaRPr>
          </a:p>
        </p:txBody>
      </p:sp>
      <p:sp>
        <p:nvSpPr>
          <p:cNvPr id="3" name="Turinio vietos rezervavimo ženklas 2">
            <a:extLst>
              <a:ext uri="{FF2B5EF4-FFF2-40B4-BE49-F238E27FC236}">
                <a16:creationId xmlns:a16="http://schemas.microsoft.com/office/drawing/2014/main" id="{B840AA49-9E2E-46B1-A417-0A4B1A862FFA}"/>
              </a:ext>
            </a:extLst>
          </p:cNvPr>
          <p:cNvSpPr>
            <a:spLocks noGrp="1"/>
          </p:cNvSpPr>
          <p:nvPr>
            <p:ph idx="1"/>
          </p:nvPr>
        </p:nvSpPr>
        <p:spPr>
          <a:xfrm>
            <a:off x="3839675" y="1442720"/>
            <a:ext cx="3254808" cy="4653281"/>
          </a:xfrm>
        </p:spPr>
        <p:txBody>
          <a:bodyPr>
            <a:normAutofit/>
          </a:bodyPr>
          <a:lstStyle/>
          <a:p>
            <a:pPr marL="0" indent="0">
              <a:lnSpc>
                <a:spcPct val="115000"/>
              </a:lnSpc>
              <a:buNone/>
            </a:pPr>
            <a:r>
              <a:rPr lang="lt-LT" sz="2000" dirty="0"/>
              <a:t>Griežta XVIII a. Prūsijos cenzūra, kuri nebūtų toleravusi socialinius bei tautinius reikalus aprašiusios, valdžios pareigūnus kritikuojančios poemos. Tai buvo pernelyg maištingas savo laikui tekstas.</a:t>
            </a:r>
          </a:p>
          <a:p>
            <a:pPr marL="0" indent="0">
              <a:lnSpc>
                <a:spcPct val="115000"/>
              </a:lnSpc>
              <a:buNone/>
            </a:pPr>
            <a:endParaRPr lang="lt-LT" sz="2000" dirty="0"/>
          </a:p>
        </p:txBody>
      </p:sp>
    </p:spTree>
    <p:extLst>
      <p:ext uri="{BB962C8B-B14F-4D97-AF65-F5344CB8AC3E}">
        <p14:creationId xmlns:p14="http://schemas.microsoft.com/office/powerpoint/2010/main" val="3381326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3689E67-7D91-450A-83F9-2D3B5885D0A4}"/>
              </a:ext>
            </a:extLst>
          </p:cNvPr>
          <p:cNvSpPr>
            <a:spLocks noGrp="1"/>
          </p:cNvSpPr>
          <p:nvPr>
            <p:ph type="title"/>
          </p:nvPr>
        </p:nvSpPr>
        <p:spPr>
          <a:xfrm>
            <a:off x="762000" y="320100"/>
            <a:ext cx="10668000" cy="1524000"/>
          </a:xfrm>
        </p:spPr>
        <p:txBody>
          <a:bodyPr/>
          <a:lstStyle/>
          <a:p>
            <a:r>
              <a:rPr lang="lt-LT" dirty="0"/>
              <a:t>Stilius</a:t>
            </a:r>
          </a:p>
        </p:txBody>
      </p:sp>
      <p:sp>
        <p:nvSpPr>
          <p:cNvPr id="3" name="Turinio vietos rezervavimo ženklas 2">
            <a:extLst>
              <a:ext uri="{FF2B5EF4-FFF2-40B4-BE49-F238E27FC236}">
                <a16:creationId xmlns:a16="http://schemas.microsoft.com/office/drawing/2014/main" id="{B2605450-48AF-4E67-A270-0F15F6356171}"/>
              </a:ext>
            </a:extLst>
          </p:cNvPr>
          <p:cNvSpPr>
            <a:spLocks noGrp="1"/>
          </p:cNvSpPr>
          <p:nvPr>
            <p:ph idx="1"/>
          </p:nvPr>
        </p:nvSpPr>
        <p:spPr>
          <a:xfrm>
            <a:off x="762001" y="1559906"/>
            <a:ext cx="5849006" cy="4094660"/>
          </a:xfrm>
        </p:spPr>
        <p:txBody>
          <a:bodyPr>
            <a:normAutofit fontScale="70000" lnSpcReduction="20000"/>
          </a:bodyPr>
          <a:lstStyle/>
          <a:p>
            <a:r>
              <a:rPr lang="lt-LT" dirty="0"/>
              <a:t>Naudodamas hegzametrą</a:t>
            </a:r>
            <a:r>
              <a:rPr lang="en-GB" dirty="0"/>
              <a:t>* </a:t>
            </a:r>
            <a:r>
              <a:rPr lang="lt-LT" dirty="0"/>
              <a:t>Donelaitis parodo, jog lietuvių kalba dėl ilgųjų ir trumpųjų balsių kaitos yra tokia pat kaip senosios graikų bei lotynų kalbos. </a:t>
            </a:r>
            <a:r>
              <a:rPr lang="lt-LT" b="1" dirty="0"/>
              <a:t>Hegzametru rašė ir Vergilijus bei Homeras.</a:t>
            </a:r>
          </a:p>
          <a:p>
            <a:r>
              <a:rPr lang="lt-LT" dirty="0"/>
              <a:t>Poeto Sigito Gedos pastebėjimu, lietuvių baudžiauninkai, mėždami mėšlą, šnekučiuojasi tartum Olimpo dievai.</a:t>
            </a:r>
          </a:p>
          <a:p>
            <a:r>
              <a:rPr lang="lt-LT" dirty="0"/>
              <a:t>Poemoje visi žodžiai konkretūs ir tik apie 5%  esama abstrakčių sąvokų.</a:t>
            </a:r>
          </a:p>
        </p:txBody>
      </p:sp>
      <p:sp>
        <p:nvSpPr>
          <p:cNvPr id="7" name="TextBox 6">
            <a:extLst>
              <a:ext uri="{FF2B5EF4-FFF2-40B4-BE49-F238E27FC236}">
                <a16:creationId xmlns:a16="http://schemas.microsoft.com/office/drawing/2014/main" id="{B04427BE-CB97-4EF5-B225-FE04DA4528F8}"/>
              </a:ext>
            </a:extLst>
          </p:cNvPr>
          <p:cNvSpPr txBox="1"/>
          <p:nvPr/>
        </p:nvSpPr>
        <p:spPr>
          <a:xfrm>
            <a:off x="952500" y="5953125"/>
            <a:ext cx="7239000" cy="584775"/>
          </a:xfrm>
          <a:prstGeom prst="rect">
            <a:avLst/>
          </a:prstGeom>
          <a:noFill/>
        </p:spPr>
        <p:txBody>
          <a:bodyPr wrap="square" rtlCol="0">
            <a:spAutoFit/>
          </a:bodyPr>
          <a:lstStyle/>
          <a:p>
            <a:r>
              <a:rPr lang="lt-LT" sz="1600" dirty="0">
                <a:solidFill>
                  <a:schemeClr val="tx1">
                    <a:alpha val="70000"/>
                  </a:schemeClr>
                </a:solidFill>
              </a:rPr>
              <a:t>Hegzametras – antikinės eilėdaros metras. Hegzametro eilutę sudaro 6 kirčiuoti skiemenys (pirmasis eilutės skiemuo visada kirčiuotas) </a:t>
            </a:r>
          </a:p>
        </p:txBody>
      </p:sp>
      <p:sp>
        <p:nvSpPr>
          <p:cNvPr id="14" name="Laisva forma: figūra 13">
            <a:extLst>
              <a:ext uri="{FF2B5EF4-FFF2-40B4-BE49-F238E27FC236}">
                <a16:creationId xmlns:a16="http://schemas.microsoft.com/office/drawing/2014/main" id="{F3FCA97B-F632-42CF-8268-D7A3945CA69A}"/>
              </a:ext>
            </a:extLst>
          </p:cNvPr>
          <p:cNvSpPr/>
          <p:nvPr/>
        </p:nvSpPr>
        <p:spPr>
          <a:xfrm rot="1271122">
            <a:off x="7188322" y="757397"/>
            <a:ext cx="6340674" cy="4954553"/>
          </a:xfrm>
          <a:custGeom>
            <a:avLst/>
            <a:gdLst>
              <a:gd name="connsiteX0" fmla="*/ 291991 w 4057379"/>
              <a:gd name="connsiteY0" fmla="*/ 690450 h 3025546"/>
              <a:gd name="connsiteX1" fmla="*/ 270971 w 4057379"/>
              <a:gd name="connsiteY1" fmla="*/ 2813540 h 3025546"/>
              <a:gd name="connsiteX2" fmla="*/ 3129785 w 4057379"/>
              <a:gd name="connsiteY2" fmla="*/ 2750478 h 3025546"/>
              <a:gd name="connsiteX3" fmla="*/ 4002143 w 4057379"/>
              <a:gd name="connsiteY3" fmla="*/ 1047802 h 3025546"/>
              <a:gd name="connsiteX4" fmla="*/ 1805481 w 4057379"/>
              <a:gd name="connsiteY4" fmla="*/ 7278 h 3025546"/>
              <a:gd name="connsiteX5" fmla="*/ 291991 w 4057379"/>
              <a:gd name="connsiteY5" fmla="*/ 690450 h 302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7379" h="3025546">
                <a:moveTo>
                  <a:pt x="291991" y="690450"/>
                </a:moveTo>
                <a:cubicBezTo>
                  <a:pt x="36239" y="1158160"/>
                  <a:pt x="-201995" y="2470202"/>
                  <a:pt x="270971" y="2813540"/>
                </a:cubicBezTo>
                <a:cubicBezTo>
                  <a:pt x="743937" y="3156878"/>
                  <a:pt x="2507923" y="3044768"/>
                  <a:pt x="3129785" y="2750478"/>
                </a:cubicBezTo>
                <a:cubicBezTo>
                  <a:pt x="3751647" y="2456188"/>
                  <a:pt x="4222860" y="1505002"/>
                  <a:pt x="4002143" y="1047802"/>
                </a:cubicBezTo>
                <a:cubicBezTo>
                  <a:pt x="3781426" y="590602"/>
                  <a:pt x="2423840" y="63333"/>
                  <a:pt x="1805481" y="7278"/>
                </a:cubicBezTo>
                <a:cubicBezTo>
                  <a:pt x="1187122" y="-48777"/>
                  <a:pt x="547743" y="222740"/>
                  <a:pt x="291991" y="69045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lt-LT" dirty="0"/>
          </a:p>
        </p:txBody>
      </p:sp>
      <p:sp>
        <p:nvSpPr>
          <p:cNvPr id="16" name="TextBox 15">
            <a:extLst>
              <a:ext uri="{FF2B5EF4-FFF2-40B4-BE49-F238E27FC236}">
                <a16:creationId xmlns:a16="http://schemas.microsoft.com/office/drawing/2014/main" id="{0EDAAD9E-0047-4C6D-A5D9-C68BE77A31A1}"/>
              </a:ext>
            </a:extLst>
          </p:cNvPr>
          <p:cNvSpPr txBox="1"/>
          <p:nvPr/>
        </p:nvSpPr>
        <p:spPr>
          <a:xfrm>
            <a:off x="7181525" y="2924831"/>
            <a:ext cx="5010475" cy="1200329"/>
          </a:xfrm>
          <a:prstGeom prst="rect">
            <a:avLst/>
          </a:prstGeom>
          <a:noFill/>
        </p:spPr>
        <p:txBody>
          <a:bodyPr wrap="square" rtlCol="0">
            <a:spAutoFit/>
          </a:bodyPr>
          <a:lstStyle/>
          <a:p>
            <a:r>
              <a:rPr lang="lt-LT" dirty="0">
                <a:solidFill>
                  <a:schemeClr val="tx1">
                    <a:alpha val="70000"/>
                  </a:schemeClr>
                </a:solidFill>
              </a:rPr>
              <a:t>Jau saulelė vėl atkopdama budino </a:t>
            </a:r>
            <a:r>
              <a:rPr lang="lt-LT" dirty="0" err="1">
                <a:solidFill>
                  <a:schemeClr val="tx1">
                    <a:alpha val="70000"/>
                  </a:schemeClr>
                </a:solidFill>
              </a:rPr>
              <a:t>svietą</a:t>
            </a:r>
            <a:r>
              <a:rPr lang="lt-LT" dirty="0">
                <a:solidFill>
                  <a:schemeClr val="tx1">
                    <a:alpha val="70000"/>
                  </a:schemeClr>
                </a:solidFill>
              </a:rPr>
              <a:t> </a:t>
            </a:r>
          </a:p>
          <a:p>
            <a:r>
              <a:rPr lang="lt-LT" dirty="0">
                <a:solidFill>
                  <a:schemeClr val="tx1">
                    <a:alpha val="70000"/>
                  </a:schemeClr>
                </a:solidFill>
              </a:rPr>
              <a:t>Ir žiemos šaltos </a:t>
            </a:r>
            <a:r>
              <a:rPr lang="lt-LT" dirty="0" err="1">
                <a:solidFill>
                  <a:schemeClr val="tx1">
                    <a:alpha val="70000"/>
                  </a:schemeClr>
                </a:solidFill>
              </a:rPr>
              <a:t>trūsus</a:t>
            </a:r>
            <a:r>
              <a:rPr lang="lt-LT" dirty="0">
                <a:solidFill>
                  <a:schemeClr val="tx1">
                    <a:alpha val="70000"/>
                  </a:schemeClr>
                </a:solidFill>
              </a:rPr>
              <a:t> pargriaudama </a:t>
            </a:r>
            <a:r>
              <a:rPr lang="lt-LT" dirty="0" err="1">
                <a:solidFill>
                  <a:schemeClr val="tx1">
                    <a:alpha val="70000"/>
                  </a:schemeClr>
                </a:solidFill>
              </a:rPr>
              <a:t>juokės</a:t>
            </a:r>
            <a:r>
              <a:rPr lang="lt-LT" dirty="0">
                <a:solidFill>
                  <a:schemeClr val="tx1">
                    <a:alpha val="70000"/>
                  </a:schemeClr>
                </a:solidFill>
              </a:rPr>
              <a:t>. </a:t>
            </a:r>
          </a:p>
          <a:p>
            <a:r>
              <a:rPr lang="lt-LT" dirty="0">
                <a:solidFill>
                  <a:schemeClr val="tx1">
                    <a:alpha val="70000"/>
                  </a:schemeClr>
                </a:solidFill>
              </a:rPr>
              <a:t>Šalčių pramonės su ledais sugaišti pagavo, </a:t>
            </a:r>
          </a:p>
          <a:p>
            <a:r>
              <a:rPr lang="lt-LT" dirty="0">
                <a:solidFill>
                  <a:schemeClr val="tx1">
                    <a:alpha val="70000"/>
                  </a:schemeClr>
                </a:solidFill>
              </a:rPr>
              <a:t>Ir </a:t>
            </a:r>
            <a:r>
              <a:rPr lang="lt-LT" dirty="0" err="1">
                <a:solidFill>
                  <a:schemeClr val="tx1">
                    <a:alpha val="70000"/>
                  </a:schemeClr>
                </a:solidFill>
              </a:rPr>
              <a:t>putodams</a:t>
            </a:r>
            <a:r>
              <a:rPr lang="lt-LT" dirty="0">
                <a:solidFill>
                  <a:schemeClr val="tx1">
                    <a:alpha val="70000"/>
                  </a:schemeClr>
                </a:solidFill>
              </a:rPr>
              <a:t> </a:t>
            </a:r>
            <a:r>
              <a:rPr lang="lt-LT" dirty="0" err="1">
                <a:solidFill>
                  <a:schemeClr val="tx1">
                    <a:alpha val="70000"/>
                  </a:schemeClr>
                </a:solidFill>
              </a:rPr>
              <a:t>sniegs</a:t>
            </a:r>
            <a:r>
              <a:rPr lang="lt-LT" dirty="0">
                <a:solidFill>
                  <a:schemeClr val="tx1">
                    <a:alpha val="70000"/>
                  </a:schemeClr>
                </a:solidFill>
              </a:rPr>
              <a:t> visur į nieką pavirto. </a:t>
            </a:r>
          </a:p>
        </p:txBody>
      </p:sp>
      <p:sp>
        <p:nvSpPr>
          <p:cNvPr id="21" name="Laisva forma: figūra 20">
            <a:extLst>
              <a:ext uri="{FF2B5EF4-FFF2-40B4-BE49-F238E27FC236}">
                <a16:creationId xmlns:a16="http://schemas.microsoft.com/office/drawing/2014/main" id="{9DFE6A97-17AA-4A0F-803C-B7F8B23929EC}"/>
              </a:ext>
            </a:extLst>
          </p:cNvPr>
          <p:cNvSpPr/>
          <p:nvPr/>
        </p:nvSpPr>
        <p:spPr>
          <a:xfrm>
            <a:off x="6947337" y="-311947"/>
            <a:ext cx="6463807" cy="6513050"/>
          </a:xfrm>
          <a:custGeom>
            <a:avLst/>
            <a:gdLst>
              <a:gd name="connsiteX0" fmla="*/ 3637344 w 6664268"/>
              <a:gd name="connsiteY0" fmla="*/ 70209 h 5958770"/>
              <a:gd name="connsiteX1" fmla="*/ 1251495 w 6664268"/>
              <a:gd name="connsiteY1" fmla="*/ 1194816 h 5958770"/>
              <a:gd name="connsiteX2" fmla="*/ 168930 w 6664268"/>
              <a:gd name="connsiteY2" fmla="*/ 4705271 h 5958770"/>
              <a:gd name="connsiteX3" fmla="*/ 4782971 w 6664268"/>
              <a:gd name="connsiteY3" fmla="*/ 5829878 h 5958770"/>
              <a:gd name="connsiteX4" fmla="*/ 6475137 w 6664268"/>
              <a:gd name="connsiteY4" fmla="*/ 5356913 h 5958770"/>
              <a:gd name="connsiteX5" fmla="*/ 6306971 w 6664268"/>
              <a:gd name="connsiteY5" fmla="*/ 700830 h 5958770"/>
              <a:gd name="connsiteX6" fmla="*/ 3637344 w 6664268"/>
              <a:gd name="connsiteY6" fmla="*/ 70209 h 595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4268" h="5958770">
                <a:moveTo>
                  <a:pt x="3637344" y="70209"/>
                </a:moveTo>
                <a:cubicBezTo>
                  <a:pt x="2794765" y="152540"/>
                  <a:pt x="1829564" y="422306"/>
                  <a:pt x="1251495" y="1194816"/>
                </a:cubicBezTo>
                <a:cubicBezTo>
                  <a:pt x="673426" y="1967326"/>
                  <a:pt x="-419649" y="3932761"/>
                  <a:pt x="168930" y="4705271"/>
                </a:cubicBezTo>
                <a:cubicBezTo>
                  <a:pt x="757509" y="5477781"/>
                  <a:pt x="3731937" y="5721271"/>
                  <a:pt x="4782971" y="5829878"/>
                </a:cubicBezTo>
                <a:cubicBezTo>
                  <a:pt x="5834005" y="5938485"/>
                  <a:pt x="6221137" y="6211754"/>
                  <a:pt x="6475137" y="5356913"/>
                </a:cubicBezTo>
                <a:cubicBezTo>
                  <a:pt x="6729137" y="4502072"/>
                  <a:pt x="6776433" y="1585451"/>
                  <a:pt x="6306971" y="700830"/>
                </a:cubicBezTo>
                <a:cubicBezTo>
                  <a:pt x="5837509" y="-183791"/>
                  <a:pt x="4479923" y="-12122"/>
                  <a:pt x="3637344" y="70209"/>
                </a:cubicBezTo>
                <a:close/>
              </a:path>
            </a:pathLst>
          </a:cu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281281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3D065C6D-EB42-400B-99C4-D0ACE936F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13174" y="0"/>
            <a:ext cx="5578824" cy="6028256"/>
          </a:xfrm>
          <a:custGeom>
            <a:avLst/>
            <a:gdLst>
              <a:gd name="connsiteX0" fmla="*/ 1681218 w 5578824"/>
              <a:gd name="connsiteY0" fmla="*/ 0 h 6028256"/>
              <a:gd name="connsiteX1" fmla="*/ 5578824 w 5578824"/>
              <a:gd name="connsiteY1" fmla="*/ 0 h 6028256"/>
              <a:gd name="connsiteX2" fmla="*/ 5578824 w 5578824"/>
              <a:gd name="connsiteY2" fmla="*/ 5760161 h 6028256"/>
              <a:gd name="connsiteX3" fmla="*/ 5441231 w 5578824"/>
              <a:gd name="connsiteY3" fmla="*/ 5804042 h 6028256"/>
              <a:gd name="connsiteX4" fmla="*/ 4253224 w 5578824"/>
              <a:gd name="connsiteY4" fmla="*/ 5980388 h 6028256"/>
              <a:gd name="connsiteX5" fmla="*/ 837278 w 5578824"/>
              <a:gd name="connsiteY5" fmla="*/ 4877588 h 6028256"/>
              <a:gd name="connsiteX6" fmla="*/ 109626 w 5578824"/>
              <a:gd name="connsiteY6" fmla="*/ 3329255 h 6028256"/>
              <a:gd name="connsiteX7" fmla="*/ 156962 w 5578824"/>
              <a:gd name="connsiteY7" fmla="*/ 1773839 h 6028256"/>
              <a:gd name="connsiteX8" fmla="*/ 904890 w 5578824"/>
              <a:gd name="connsiteY8" fmla="*/ 738354 h 6028256"/>
              <a:gd name="connsiteX9" fmla="*/ 1304592 w 5578824"/>
              <a:gd name="connsiteY9" fmla="*/ 360545 h 602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8824" h="6028256">
                <a:moveTo>
                  <a:pt x="1681218" y="0"/>
                </a:moveTo>
                <a:lnTo>
                  <a:pt x="5578824" y="0"/>
                </a:lnTo>
                <a:lnTo>
                  <a:pt x="5578824" y="5760161"/>
                </a:lnTo>
                <a:lnTo>
                  <a:pt x="5441231" y="5804042"/>
                </a:lnTo>
                <a:cubicBezTo>
                  <a:pt x="5079089" y="5907589"/>
                  <a:pt x="4674877" y="5944442"/>
                  <a:pt x="4253224" y="5980388"/>
                </a:cubicBezTo>
                <a:cubicBezTo>
                  <a:pt x="2813852" y="6102970"/>
                  <a:pt x="1551586" y="6071494"/>
                  <a:pt x="837278" y="4877588"/>
                </a:cubicBezTo>
                <a:cubicBezTo>
                  <a:pt x="529862" y="4363935"/>
                  <a:pt x="255162" y="3847185"/>
                  <a:pt x="109626" y="3329255"/>
                </a:cubicBezTo>
                <a:cubicBezTo>
                  <a:pt x="-35907" y="2811325"/>
                  <a:pt x="-52277" y="2292214"/>
                  <a:pt x="156962" y="1773839"/>
                </a:cubicBezTo>
                <a:cubicBezTo>
                  <a:pt x="296494" y="1428108"/>
                  <a:pt x="536161" y="1082881"/>
                  <a:pt x="904890" y="738354"/>
                </a:cubicBezTo>
                <a:cubicBezTo>
                  <a:pt x="1036690" y="615181"/>
                  <a:pt x="1169968" y="488910"/>
                  <a:pt x="1304592" y="36054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3362A0EA-3E81-4464-94B8-70BE5870E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87883"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3" name="Turinio vietos rezervavimo ženklas 2">
            <a:extLst>
              <a:ext uri="{FF2B5EF4-FFF2-40B4-BE49-F238E27FC236}">
                <a16:creationId xmlns:a16="http://schemas.microsoft.com/office/drawing/2014/main" id="{FBE2B169-8EAF-450A-8F50-667055785DD2}"/>
              </a:ext>
            </a:extLst>
          </p:cNvPr>
          <p:cNvSpPr>
            <a:spLocks noGrp="1"/>
          </p:cNvSpPr>
          <p:nvPr>
            <p:ph idx="1"/>
          </p:nvPr>
        </p:nvSpPr>
        <p:spPr>
          <a:xfrm>
            <a:off x="762000" y="2286000"/>
            <a:ext cx="4943475" cy="3810001"/>
          </a:xfrm>
        </p:spPr>
        <p:txBody>
          <a:bodyPr>
            <a:normAutofit fontScale="92500" lnSpcReduction="10000"/>
          </a:bodyPr>
          <a:lstStyle/>
          <a:p>
            <a:pPr>
              <a:lnSpc>
                <a:spcPct val="115000"/>
              </a:lnSpc>
            </a:pPr>
            <a:r>
              <a:rPr lang="lt-LT" sz="1900" dirty="0"/>
              <a:t>„Metai“ vaizduoja </a:t>
            </a:r>
            <a:r>
              <a:rPr lang="lt-LT" sz="1900" dirty="0" err="1"/>
              <a:t>Vyžlaukio</a:t>
            </a:r>
            <a:r>
              <a:rPr lang="lt-LT" sz="1900" dirty="0"/>
              <a:t> valsčiaus </a:t>
            </a:r>
            <a:r>
              <a:rPr lang="lt-LT" sz="1900" b="1" dirty="0"/>
              <a:t>lietuvininkų bendruomenę, kovojančią dėl savo garbės, papročių, kalbos, tapatybės, taigi – dėl išlikimo</a:t>
            </a:r>
            <a:r>
              <a:rPr lang="lt-LT" sz="1900" dirty="0"/>
              <a:t>.</a:t>
            </a:r>
          </a:p>
          <a:p>
            <a:pPr>
              <a:lnSpc>
                <a:spcPct val="115000"/>
              </a:lnSpc>
            </a:pPr>
            <a:r>
              <a:rPr lang="lt-LT" sz="1900" dirty="0"/>
              <a:t>Būrai dažnai šnekasi apie darbus. Prastai ūkininkaujantys lietuviai gali būti nuvaryti nuo žemės, todėl Donelaitis ragina dirbti. </a:t>
            </a:r>
            <a:r>
              <a:rPr lang="lt-LT" sz="1900" b="1" dirty="0"/>
              <a:t>Darbas – išlikimo garantas</a:t>
            </a:r>
            <a:r>
              <a:rPr lang="lt-LT" sz="1900" dirty="0"/>
              <a:t>.</a:t>
            </a:r>
          </a:p>
          <a:p>
            <a:pPr>
              <a:lnSpc>
                <a:spcPct val="115000"/>
              </a:lnSpc>
            </a:pPr>
            <a:r>
              <a:rPr lang="lt-LT" sz="1900" dirty="0"/>
              <a:t>Temos: </a:t>
            </a:r>
            <a:r>
              <a:rPr lang="lt-LT" sz="2000" dirty="0"/>
              <a:t>kolektyvinis lietuvininkų tautos paveikslas, tragiška nykstančios tautos drama</a:t>
            </a:r>
            <a:r>
              <a:rPr lang="lt-LT" sz="1900" dirty="0"/>
              <a:t>, gamtos ir žmogaus santykiai.</a:t>
            </a:r>
          </a:p>
        </p:txBody>
      </p:sp>
      <p:sp>
        <p:nvSpPr>
          <p:cNvPr id="2" name="Pavadinimas 1">
            <a:extLst>
              <a:ext uri="{FF2B5EF4-FFF2-40B4-BE49-F238E27FC236}">
                <a16:creationId xmlns:a16="http://schemas.microsoft.com/office/drawing/2014/main" id="{9C167B84-4046-4C9B-A860-1D1DBAA2567E}"/>
              </a:ext>
            </a:extLst>
          </p:cNvPr>
          <p:cNvSpPr>
            <a:spLocks noGrp="1"/>
          </p:cNvSpPr>
          <p:nvPr>
            <p:ph type="title"/>
          </p:nvPr>
        </p:nvSpPr>
        <p:spPr>
          <a:xfrm>
            <a:off x="762000" y="762000"/>
            <a:ext cx="5334000" cy="1524000"/>
          </a:xfrm>
        </p:spPr>
        <p:txBody>
          <a:bodyPr>
            <a:normAutofit/>
          </a:bodyPr>
          <a:lstStyle/>
          <a:p>
            <a:r>
              <a:rPr lang="lt-LT" sz="3200"/>
              <a:t>Tematika</a:t>
            </a:r>
          </a:p>
        </p:txBody>
      </p:sp>
      <p:pic>
        <p:nvPicPr>
          <p:cNvPr id="5" name="Paveikslėlis 4">
            <a:extLst>
              <a:ext uri="{FF2B5EF4-FFF2-40B4-BE49-F238E27FC236}">
                <a16:creationId xmlns:a16="http://schemas.microsoft.com/office/drawing/2014/main" id="{69495361-2B7A-4284-B1A9-186ADE5EE056}"/>
              </a:ext>
            </a:extLst>
          </p:cNvPr>
          <p:cNvPicPr>
            <a:picLocks noChangeAspect="1"/>
          </p:cNvPicPr>
          <p:nvPr/>
        </p:nvPicPr>
        <p:blipFill rotWithShape="1">
          <a:blip r:embed="rId2"/>
          <a:srcRect l="974" r="907" b="1530"/>
          <a:stretch/>
        </p:blipFill>
        <p:spPr>
          <a:xfrm>
            <a:off x="5978438" y="690562"/>
            <a:ext cx="5868122" cy="5476875"/>
          </a:xfrm>
          <a:prstGeom prst="rect">
            <a:avLst/>
          </a:prstGeom>
        </p:spPr>
      </p:pic>
    </p:spTree>
    <p:extLst>
      <p:ext uri="{BB962C8B-B14F-4D97-AF65-F5344CB8AC3E}">
        <p14:creationId xmlns:p14="http://schemas.microsoft.com/office/powerpoint/2010/main" val="521593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Kristijonas Donelaitis mene">
            <a:extLst>
              <a:ext uri="{FF2B5EF4-FFF2-40B4-BE49-F238E27FC236}">
                <a16:creationId xmlns:a16="http://schemas.microsoft.com/office/drawing/2014/main" id="{6B58D8F0-AD78-4FFD-A806-1B567763B9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60" t="2021" r="3637" b="1089"/>
          <a:stretch/>
        </p:blipFill>
        <p:spPr bwMode="auto">
          <a:xfrm>
            <a:off x="2" y="1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a:noFill/>
          <a:extLst>
            <a:ext uri="{909E8E84-426E-40DD-AFC4-6F175D3DCCD1}">
              <a14:hiddenFill xmlns:a14="http://schemas.microsoft.com/office/drawing/2010/main">
                <a:solidFill>
                  <a:srgbClr val="FFFFFF"/>
                </a:solidFill>
              </a14:hiddenFill>
            </a:ext>
          </a:extLst>
        </p:spPr>
      </p:pic>
      <p:sp>
        <p:nvSpPr>
          <p:cNvPr id="73" name="Freeform: Shape 72">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3" name="Turinio vietos rezervavimo ženklas 2">
            <a:extLst>
              <a:ext uri="{FF2B5EF4-FFF2-40B4-BE49-F238E27FC236}">
                <a16:creationId xmlns:a16="http://schemas.microsoft.com/office/drawing/2014/main" id="{AFFFE072-5846-4B35-AC3A-B52469CA2C03}"/>
              </a:ext>
            </a:extLst>
          </p:cNvPr>
          <p:cNvSpPr>
            <a:spLocks noGrp="1"/>
          </p:cNvSpPr>
          <p:nvPr>
            <p:ph idx="1"/>
          </p:nvPr>
        </p:nvSpPr>
        <p:spPr>
          <a:xfrm>
            <a:off x="6096000" y="2286001"/>
            <a:ext cx="5334000" cy="2819400"/>
          </a:xfrm>
        </p:spPr>
        <p:txBody>
          <a:bodyPr>
            <a:normAutofit lnSpcReduction="10000"/>
          </a:bodyPr>
          <a:lstStyle/>
          <a:p>
            <a:r>
              <a:rPr lang="lt-LT" sz="2400" dirty="0"/>
              <a:t>Pats valsčiaus </a:t>
            </a:r>
            <a:r>
              <a:rPr lang="lt-LT" sz="2400" dirty="0" err="1"/>
              <a:t>pavadinimasturi</a:t>
            </a:r>
            <a:r>
              <a:rPr lang="lt-LT" sz="2400" dirty="0"/>
              <a:t> politinę žinutę. 1724 m. Prūsijos karalius uždraudė avėti vyžas.</a:t>
            </a:r>
          </a:p>
          <a:p>
            <a:r>
              <a:rPr lang="lt-LT" sz="2400" b="1" dirty="0"/>
              <a:t>Donelaitis vyžas iškėlė kaip tautiškumo, lietuvių ištikimybės savo protėviams ženklą</a:t>
            </a:r>
            <a:r>
              <a:rPr lang="lt-LT" sz="2400" dirty="0"/>
              <a:t>.</a:t>
            </a:r>
          </a:p>
        </p:txBody>
      </p:sp>
      <p:sp>
        <p:nvSpPr>
          <p:cNvPr id="2" name="Pavadinimas 1">
            <a:extLst>
              <a:ext uri="{FF2B5EF4-FFF2-40B4-BE49-F238E27FC236}">
                <a16:creationId xmlns:a16="http://schemas.microsoft.com/office/drawing/2014/main" id="{24B02075-8ACD-45AB-8DAC-18CBCEA9645D}"/>
              </a:ext>
            </a:extLst>
          </p:cNvPr>
          <p:cNvSpPr>
            <a:spLocks noGrp="1"/>
          </p:cNvSpPr>
          <p:nvPr>
            <p:ph type="title"/>
          </p:nvPr>
        </p:nvSpPr>
        <p:spPr>
          <a:xfrm>
            <a:off x="6096000" y="762000"/>
            <a:ext cx="5334000" cy="1524000"/>
          </a:xfrm>
        </p:spPr>
        <p:txBody>
          <a:bodyPr>
            <a:normAutofit/>
          </a:bodyPr>
          <a:lstStyle/>
          <a:p>
            <a:r>
              <a:rPr lang="lt-LT" sz="3200"/>
              <a:t>Veiksmo vieta - Vyžlaukis</a:t>
            </a:r>
          </a:p>
        </p:txBody>
      </p:sp>
    </p:spTree>
    <p:extLst>
      <p:ext uri="{BB962C8B-B14F-4D97-AF65-F5344CB8AC3E}">
        <p14:creationId xmlns:p14="http://schemas.microsoft.com/office/powerpoint/2010/main" val="4173841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3621B-0F3E-422A-A2F7-789A976846F6}"/>
              </a:ext>
            </a:extLst>
          </p:cNvPr>
          <p:cNvSpPr>
            <a:spLocks noGrp="1"/>
          </p:cNvSpPr>
          <p:nvPr>
            <p:ph type="title"/>
          </p:nvPr>
        </p:nvSpPr>
        <p:spPr/>
        <p:txBody>
          <a:bodyPr/>
          <a:lstStyle/>
          <a:p>
            <a:r>
              <a:rPr lang="lt-LT" dirty="0"/>
              <a:t>Turinys</a:t>
            </a:r>
          </a:p>
        </p:txBody>
      </p:sp>
      <p:sp>
        <p:nvSpPr>
          <p:cNvPr id="3" name="Content Placeholder 2">
            <a:extLst>
              <a:ext uri="{FF2B5EF4-FFF2-40B4-BE49-F238E27FC236}">
                <a16:creationId xmlns:a16="http://schemas.microsoft.com/office/drawing/2014/main" id="{BFD6784E-5C24-4852-83A5-B8EED2ABCC4A}"/>
              </a:ext>
            </a:extLst>
          </p:cNvPr>
          <p:cNvSpPr>
            <a:spLocks noGrp="1"/>
          </p:cNvSpPr>
          <p:nvPr>
            <p:ph idx="1"/>
          </p:nvPr>
        </p:nvSpPr>
        <p:spPr>
          <a:xfrm>
            <a:off x="5391807" y="1450428"/>
            <a:ext cx="5013434" cy="4929350"/>
          </a:xfrm>
        </p:spPr>
        <p:txBody>
          <a:bodyPr>
            <a:normAutofit/>
          </a:bodyPr>
          <a:lstStyle/>
          <a:p>
            <a:pPr marL="457200" indent="-457200">
              <a:buFont typeface="Arial" panose="020B0604020202020204" pitchFamily="34" charset="0"/>
              <a:buChar char="•"/>
            </a:pPr>
            <a:r>
              <a:rPr lang="lt-LT" sz="2400" dirty="0"/>
              <a:t>Poema „Metai“</a:t>
            </a:r>
          </a:p>
          <a:p>
            <a:pPr marL="914400" lvl="1" indent="-457200">
              <a:buFont typeface="Wingdings 3" panose="05040102010807070707" pitchFamily="18" charset="2"/>
              <a:buChar char=""/>
            </a:pPr>
            <a:r>
              <a:rPr lang="lt-LT" sz="2000" dirty="0"/>
              <a:t>Apie kūrinį</a:t>
            </a:r>
          </a:p>
          <a:p>
            <a:pPr marL="914400" lvl="1" indent="-457200">
              <a:buFont typeface="Wingdings 3" panose="05040102010807070707" pitchFamily="18" charset="2"/>
              <a:buChar char=""/>
            </a:pPr>
            <a:r>
              <a:rPr lang="lt-LT" sz="2000" dirty="0"/>
              <a:t>Stilius</a:t>
            </a:r>
          </a:p>
          <a:p>
            <a:pPr marL="914400" lvl="1" indent="-457200">
              <a:buFont typeface="Wingdings 3" panose="05040102010807070707" pitchFamily="18" charset="2"/>
              <a:buChar char=""/>
            </a:pPr>
            <a:r>
              <a:rPr lang="lt-LT" sz="2000" dirty="0"/>
              <a:t>Tematika</a:t>
            </a:r>
          </a:p>
          <a:p>
            <a:pPr marL="914400" lvl="1" indent="-457200">
              <a:buFont typeface="Wingdings 3" panose="05040102010807070707" pitchFamily="18" charset="2"/>
              <a:buChar char=""/>
            </a:pPr>
            <a:r>
              <a:rPr lang="lt-LT" sz="2000" dirty="0"/>
              <a:t>Veiksmo vieta, saulė</a:t>
            </a:r>
          </a:p>
          <a:p>
            <a:pPr marL="914400" lvl="1" indent="-457200">
              <a:buFont typeface="Wingdings 3" panose="05040102010807070707" pitchFamily="18" charset="2"/>
              <a:buChar char=""/>
            </a:pPr>
            <a:r>
              <a:rPr lang="lt-LT" sz="2000" dirty="0"/>
              <a:t>Tautiškumo suvokimas</a:t>
            </a:r>
          </a:p>
          <a:p>
            <a:pPr marL="914400" lvl="1" indent="-457200">
              <a:buFont typeface="Wingdings 3" panose="05040102010807070707" pitchFamily="18" charset="2"/>
              <a:buChar char=""/>
            </a:pPr>
            <a:r>
              <a:rPr lang="lt-LT" sz="2000" dirty="0" err="1"/>
              <a:t>Viežlybumas</a:t>
            </a:r>
            <a:endParaRPr lang="lt-LT" sz="2000" dirty="0"/>
          </a:p>
          <a:p>
            <a:pPr marL="914400" lvl="1" indent="-457200">
              <a:buFont typeface="Wingdings 3" panose="05040102010807070707" pitchFamily="18" charset="2"/>
              <a:buChar char=""/>
            </a:pPr>
            <a:r>
              <a:rPr lang="lt-LT" sz="2000" dirty="0"/>
              <a:t>Laikotarpių atspindžiai</a:t>
            </a:r>
          </a:p>
          <a:p>
            <a:pPr marL="457200" indent="-457200">
              <a:buFont typeface="Arial" panose="020B0604020202020204" pitchFamily="34" charset="0"/>
              <a:buChar char="•"/>
            </a:pPr>
            <a:r>
              <a:rPr lang="lt-LT" sz="2400" dirty="0"/>
              <a:t>Įtaka</a:t>
            </a:r>
          </a:p>
          <a:p>
            <a:endParaRPr lang="lt-LT" sz="2400" dirty="0"/>
          </a:p>
        </p:txBody>
      </p:sp>
      <p:sp>
        <p:nvSpPr>
          <p:cNvPr id="4" name="Text Placeholder 3">
            <a:extLst>
              <a:ext uri="{FF2B5EF4-FFF2-40B4-BE49-F238E27FC236}">
                <a16:creationId xmlns:a16="http://schemas.microsoft.com/office/drawing/2014/main" id="{C6E79E99-56EF-4A5E-A4BE-595B3956F29C}"/>
              </a:ext>
            </a:extLst>
          </p:cNvPr>
          <p:cNvSpPr>
            <a:spLocks noGrp="1"/>
          </p:cNvSpPr>
          <p:nvPr>
            <p:ph type="body" sz="half" idx="2"/>
          </p:nvPr>
        </p:nvSpPr>
        <p:spPr>
          <a:xfrm>
            <a:off x="761999" y="1450428"/>
            <a:ext cx="4093779" cy="5097517"/>
          </a:xfrm>
        </p:spPr>
        <p:txBody>
          <a:bodyPr>
            <a:normAutofit/>
          </a:bodyPr>
          <a:lstStyle/>
          <a:p>
            <a:pPr marL="457200" indent="-457200">
              <a:buFont typeface="Arial" panose="020B0604020202020204" pitchFamily="34" charset="0"/>
              <a:buChar char="•"/>
            </a:pPr>
            <a:r>
              <a:rPr lang="lt-LT" sz="2800" dirty="0"/>
              <a:t>Biografija</a:t>
            </a:r>
          </a:p>
          <a:p>
            <a:pPr marL="914400" lvl="1" indent="-457200">
              <a:buFont typeface="Wingdings 3" panose="05040102010807070707" pitchFamily="18" charset="2"/>
              <a:buChar char=""/>
            </a:pPr>
            <a:r>
              <a:rPr lang="lt-LT" sz="2000" dirty="0"/>
              <a:t>Vaikystė ir šeima</a:t>
            </a:r>
          </a:p>
          <a:p>
            <a:pPr marL="914400" lvl="1" indent="-457200">
              <a:buFont typeface="Wingdings 3" panose="05040102010807070707" pitchFamily="18" charset="2"/>
              <a:buChar char=""/>
            </a:pPr>
            <a:r>
              <a:rPr lang="lt-LT" sz="2000" dirty="0"/>
              <a:t>Išsilavinimas</a:t>
            </a:r>
          </a:p>
          <a:p>
            <a:pPr marL="914400" lvl="1" indent="-457200">
              <a:buFont typeface="Wingdings 3" panose="05040102010807070707" pitchFamily="18" charset="2"/>
              <a:buChar char=""/>
            </a:pPr>
            <a:r>
              <a:rPr lang="lt-LT" sz="2000" dirty="0"/>
              <a:t>Gyvenimas po studijų</a:t>
            </a:r>
          </a:p>
          <a:p>
            <a:pPr marL="914400" lvl="1" indent="-457200">
              <a:buFont typeface="Wingdings 3" panose="05040102010807070707" pitchFamily="18" charset="2"/>
              <a:buChar char=""/>
            </a:pPr>
            <a:r>
              <a:rPr lang="lt-LT" sz="2000" dirty="0"/>
              <a:t>Kūryba</a:t>
            </a:r>
          </a:p>
          <a:p>
            <a:pPr marL="457200" indent="-457200">
              <a:buFont typeface="Arial" panose="020B0604020202020204" pitchFamily="34" charset="0"/>
              <a:buChar char="•"/>
            </a:pPr>
            <a:r>
              <a:rPr lang="lt-LT" sz="2800" dirty="0"/>
              <a:t>Istorinis kontekstas</a:t>
            </a:r>
          </a:p>
          <a:p>
            <a:pPr marL="914400" lvl="1" indent="-457200">
              <a:buFont typeface="Wingdings 3" panose="05040102010807070707" pitchFamily="18" charset="2"/>
              <a:buChar char=""/>
            </a:pPr>
            <a:r>
              <a:rPr lang="lt-LT" sz="2000" dirty="0" err="1"/>
              <a:t>Pietizmas</a:t>
            </a:r>
            <a:endParaRPr lang="lt-LT" sz="2000" dirty="0"/>
          </a:p>
          <a:p>
            <a:pPr marL="914400" lvl="1" indent="-457200">
              <a:buFont typeface="Wingdings 3" panose="05040102010807070707" pitchFamily="18" charset="2"/>
              <a:buChar char=""/>
            </a:pPr>
            <a:r>
              <a:rPr lang="lt-LT" sz="2000" dirty="0"/>
              <a:t>Apšvietos laikotarpis</a:t>
            </a:r>
          </a:p>
          <a:p>
            <a:pPr marL="914400" lvl="1" indent="-457200">
              <a:buFont typeface="Wingdings 3" panose="05040102010807070707" pitchFamily="18" charset="2"/>
              <a:buChar char=""/>
            </a:pPr>
            <a:r>
              <a:rPr lang="lt-LT" sz="2000" dirty="0"/>
              <a:t>Lietuviai Prūsijoje</a:t>
            </a:r>
          </a:p>
        </p:txBody>
      </p:sp>
    </p:spTree>
    <p:extLst>
      <p:ext uri="{BB962C8B-B14F-4D97-AF65-F5344CB8AC3E}">
        <p14:creationId xmlns:p14="http://schemas.microsoft.com/office/powerpoint/2010/main" val="42809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3D065C6D-EB42-400B-99C4-D0ACE936F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13174" y="0"/>
            <a:ext cx="5578824" cy="6028256"/>
          </a:xfrm>
          <a:custGeom>
            <a:avLst/>
            <a:gdLst>
              <a:gd name="connsiteX0" fmla="*/ 1681218 w 5578824"/>
              <a:gd name="connsiteY0" fmla="*/ 0 h 6028256"/>
              <a:gd name="connsiteX1" fmla="*/ 5578824 w 5578824"/>
              <a:gd name="connsiteY1" fmla="*/ 0 h 6028256"/>
              <a:gd name="connsiteX2" fmla="*/ 5578824 w 5578824"/>
              <a:gd name="connsiteY2" fmla="*/ 5760161 h 6028256"/>
              <a:gd name="connsiteX3" fmla="*/ 5441231 w 5578824"/>
              <a:gd name="connsiteY3" fmla="*/ 5804042 h 6028256"/>
              <a:gd name="connsiteX4" fmla="*/ 4253224 w 5578824"/>
              <a:gd name="connsiteY4" fmla="*/ 5980388 h 6028256"/>
              <a:gd name="connsiteX5" fmla="*/ 837278 w 5578824"/>
              <a:gd name="connsiteY5" fmla="*/ 4877588 h 6028256"/>
              <a:gd name="connsiteX6" fmla="*/ 109626 w 5578824"/>
              <a:gd name="connsiteY6" fmla="*/ 3329255 h 6028256"/>
              <a:gd name="connsiteX7" fmla="*/ 156962 w 5578824"/>
              <a:gd name="connsiteY7" fmla="*/ 1773839 h 6028256"/>
              <a:gd name="connsiteX8" fmla="*/ 904890 w 5578824"/>
              <a:gd name="connsiteY8" fmla="*/ 738354 h 6028256"/>
              <a:gd name="connsiteX9" fmla="*/ 1304592 w 5578824"/>
              <a:gd name="connsiteY9" fmla="*/ 360545 h 602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8824" h="6028256">
                <a:moveTo>
                  <a:pt x="1681218" y="0"/>
                </a:moveTo>
                <a:lnTo>
                  <a:pt x="5578824" y="0"/>
                </a:lnTo>
                <a:lnTo>
                  <a:pt x="5578824" y="5760161"/>
                </a:lnTo>
                <a:lnTo>
                  <a:pt x="5441231" y="5804042"/>
                </a:lnTo>
                <a:cubicBezTo>
                  <a:pt x="5079089" y="5907589"/>
                  <a:pt x="4674877" y="5944442"/>
                  <a:pt x="4253224" y="5980388"/>
                </a:cubicBezTo>
                <a:cubicBezTo>
                  <a:pt x="2813852" y="6102970"/>
                  <a:pt x="1551586" y="6071494"/>
                  <a:pt x="837278" y="4877588"/>
                </a:cubicBezTo>
                <a:cubicBezTo>
                  <a:pt x="529862" y="4363935"/>
                  <a:pt x="255162" y="3847185"/>
                  <a:pt x="109626" y="3329255"/>
                </a:cubicBezTo>
                <a:cubicBezTo>
                  <a:pt x="-35907" y="2811325"/>
                  <a:pt x="-52277" y="2292214"/>
                  <a:pt x="156962" y="1773839"/>
                </a:cubicBezTo>
                <a:cubicBezTo>
                  <a:pt x="296494" y="1428108"/>
                  <a:pt x="536161" y="1082881"/>
                  <a:pt x="904890" y="738354"/>
                </a:cubicBezTo>
                <a:cubicBezTo>
                  <a:pt x="1036690" y="615181"/>
                  <a:pt x="1169968" y="488910"/>
                  <a:pt x="1304592" y="36054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3362A0EA-3E81-4464-94B8-70BE5870E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87883"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3" name="Turinio vietos rezervavimo ženklas 2">
            <a:extLst>
              <a:ext uri="{FF2B5EF4-FFF2-40B4-BE49-F238E27FC236}">
                <a16:creationId xmlns:a16="http://schemas.microsoft.com/office/drawing/2014/main" id="{E883B882-9F6D-4C49-8512-B78770043223}"/>
              </a:ext>
            </a:extLst>
          </p:cNvPr>
          <p:cNvSpPr>
            <a:spLocks noGrp="1"/>
          </p:cNvSpPr>
          <p:nvPr>
            <p:ph idx="1"/>
          </p:nvPr>
        </p:nvSpPr>
        <p:spPr>
          <a:xfrm>
            <a:off x="762000" y="2286000"/>
            <a:ext cx="5334000" cy="3248025"/>
          </a:xfrm>
        </p:spPr>
        <p:txBody>
          <a:bodyPr>
            <a:normAutofit fontScale="92500"/>
          </a:bodyPr>
          <a:lstStyle/>
          <a:p>
            <a:r>
              <a:rPr lang="lt-LT" sz="2200" dirty="0"/>
              <a:t>Kiekvienos kūrinio dalies pradžioje iškeliamas saulės vaizdas. Taip išryškinama saulės reikšmė žmogaus gyvenime.</a:t>
            </a:r>
          </a:p>
          <a:p>
            <a:r>
              <a:rPr lang="lt-LT" sz="2200" dirty="0"/>
              <a:t>Atskleidžia </a:t>
            </a:r>
            <a:r>
              <a:rPr lang="lt-LT" sz="2200" b="1" dirty="0"/>
              <a:t>nepertraukiamą žmogaus ir gamtos ryšį</a:t>
            </a:r>
            <a:r>
              <a:rPr lang="lt-LT" sz="2200" dirty="0"/>
              <a:t>.</a:t>
            </a:r>
          </a:p>
          <a:p>
            <a:r>
              <a:rPr lang="lt-LT" sz="2200" dirty="0"/>
              <a:t>Ji ir saulė gamtos </a:t>
            </a:r>
            <a:r>
              <a:rPr lang="lt-LT" sz="2200" dirty="0" err="1"/>
              <a:t>budintoja</a:t>
            </a:r>
            <a:r>
              <a:rPr lang="lt-LT" sz="2200" dirty="0"/>
              <a:t>, ir saulė dievybė (pagal baltišką tradiciją).</a:t>
            </a:r>
          </a:p>
        </p:txBody>
      </p:sp>
      <p:sp>
        <p:nvSpPr>
          <p:cNvPr id="2" name="Pavadinimas 1">
            <a:extLst>
              <a:ext uri="{FF2B5EF4-FFF2-40B4-BE49-F238E27FC236}">
                <a16:creationId xmlns:a16="http://schemas.microsoft.com/office/drawing/2014/main" id="{067DA2F2-B814-47EF-AA16-4B562D89D7AD}"/>
              </a:ext>
            </a:extLst>
          </p:cNvPr>
          <p:cNvSpPr>
            <a:spLocks noGrp="1"/>
          </p:cNvSpPr>
          <p:nvPr>
            <p:ph type="title"/>
          </p:nvPr>
        </p:nvSpPr>
        <p:spPr>
          <a:xfrm>
            <a:off x="762000" y="762000"/>
            <a:ext cx="5334000" cy="1524000"/>
          </a:xfrm>
        </p:spPr>
        <p:txBody>
          <a:bodyPr>
            <a:normAutofit/>
          </a:bodyPr>
          <a:lstStyle/>
          <a:p>
            <a:r>
              <a:rPr lang="lt-LT" sz="3200"/>
              <a:t>Saulė</a:t>
            </a:r>
          </a:p>
        </p:txBody>
      </p:sp>
      <p:pic>
        <p:nvPicPr>
          <p:cNvPr id="20" name="Paveikslėlis 19">
            <a:extLst>
              <a:ext uri="{FF2B5EF4-FFF2-40B4-BE49-F238E27FC236}">
                <a16:creationId xmlns:a16="http://schemas.microsoft.com/office/drawing/2014/main" id="{C5D0A76D-F599-4EA7-9C05-4A1FCEF80010}"/>
              </a:ext>
            </a:extLst>
          </p:cNvPr>
          <p:cNvPicPr>
            <a:picLocks noChangeAspect="1"/>
          </p:cNvPicPr>
          <p:nvPr/>
        </p:nvPicPr>
        <p:blipFill>
          <a:blip r:embed="rId3"/>
          <a:stretch>
            <a:fillRect/>
          </a:stretch>
        </p:blipFill>
        <p:spPr>
          <a:xfrm>
            <a:off x="7957186" y="0"/>
            <a:ext cx="4234814" cy="6858000"/>
          </a:xfrm>
          <a:prstGeom prst="rect">
            <a:avLst/>
          </a:prstGeom>
        </p:spPr>
      </p:pic>
    </p:spTree>
    <p:extLst>
      <p:ext uri="{BB962C8B-B14F-4D97-AF65-F5344CB8AC3E}">
        <p14:creationId xmlns:p14="http://schemas.microsoft.com/office/powerpoint/2010/main" val="2921638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6" name="Rectangle 21">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aveikslėlis 4">
            <a:extLst>
              <a:ext uri="{FF2B5EF4-FFF2-40B4-BE49-F238E27FC236}">
                <a16:creationId xmlns:a16="http://schemas.microsoft.com/office/drawing/2014/main" id="{606E40B8-7F69-4089-B6CF-2BFD58F75455}"/>
              </a:ext>
            </a:extLst>
          </p:cNvPr>
          <p:cNvPicPr>
            <a:picLocks noChangeAspect="1"/>
          </p:cNvPicPr>
          <p:nvPr/>
        </p:nvPicPr>
        <p:blipFill rotWithShape="1">
          <a:blip r:embed="rId2"/>
          <a:srcRect l="6564" t="1559" r="-3" b="6561"/>
          <a:stretch/>
        </p:blipFill>
        <p:spPr>
          <a:xfrm>
            <a:off x="2" y="1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27" name="Freeform: Shape 23">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3" name="Turinio vietos rezervavimo ženklas 2">
            <a:extLst>
              <a:ext uri="{FF2B5EF4-FFF2-40B4-BE49-F238E27FC236}">
                <a16:creationId xmlns:a16="http://schemas.microsoft.com/office/drawing/2014/main" id="{C4CE4FE9-B22B-466E-8B22-0C70A5D26340}"/>
              </a:ext>
            </a:extLst>
          </p:cNvPr>
          <p:cNvSpPr>
            <a:spLocks noGrp="1"/>
          </p:cNvSpPr>
          <p:nvPr>
            <p:ph idx="1"/>
          </p:nvPr>
        </p:nvSpPr>
        <p:spPr>
          <a:xfrm>
            <a:off x="6096000" y="2286000"/>
            <a:ext cx="5334000" cy="3810001"/>
          </a:xfrm>
        </p:spPr>
        <p:txBody>
          <a:bodyPr>
            <a:normAutofit/>
          </a:bodyPr>
          <a:lstStyle/>
          <a:p>
            <a:pPr>
              <a:lnSpc>
                <a:spcPct val="115000"/>
              </a:lnSpc>
            </a:pPr>
            <a:r>
              <a:rPr lang="lt-LT" sz="1700" dirty="0"/>
              <a:t>Kaip ir Mikalojus Daukša, Donelaitis laikė tautiškumą prigimties dalyku, siejo jį su žmogaus morale, Dievo duota pasaulio tvarka.</a:t>
            </a:r>
          </a:p>
          <a:p>
            <a:pPr>
              <a:lnSpc>
                <a:spcPct val="115000"/>
              </a:lnSpc>
            </a:pPr>
            <a:r>
              <a:rPr lang="lt-LT" sz="1700" dirty="0"/>
              <a:t>Metų pasakotojas ir herojai „</a:t>
            </a:r>
            <a:r>
              <a:rPr lang="lt-LT" sz="1700" dirty="0" err="1"/>
              <a:t>nesidyvija</a:t>
            </a:r>
            <a:r>
              <a:rPr lang="lt-LT" sz="1700" dirty="0"/>
              <a:t>“, nesistebi, kai nedorai elgiasi kitataučiai: aiškina, kad „jiems toks prigimė būdas“. Tačiau karštai piktinasi, kai „randasi smirdas [netikęs žmogus], kurs lietuviškai </a:t>
            </a:r>
            <a:r>
              <a:rPr lang="lt-LT" sz="1700" dirty="0" err="1"/>
              <a:t>kalbėdams</a:t>
            </a:r>
            <a:r>
              <a:rPr lang="lt-LT" sz="1700" dirty="0"/>
              <a:t> pradeda </a:t>
            </a:r>
            <a:r>
              <a:rPr lang="lt-LT" sz="1700" dirty="0" err="1"/>
              <a:t>branyt</a:t>
            </a:r>
            <a:r>
              <a:rPr lang="lt-LT" sz="1700" dirty="0"/>
              <a:t> [apgaudinėti]“.</a:t>
            </a:r>
          </a:p>
          <a:p>
            <a:pPr>
              <a:lnSpc>
                <a:spcPct val="115000"/>
              </a:lnSpc>
            </a:pPr>
            <a:r>
              <a:rPr lang="lt-LT" sz="1700" dirty="0"/>
              <a:t>Jis </a:t>
            </a:r>
            <a:r>
              <a:rPr lang="lt-LT" sz="1700" b="1" dirty="0"/>
              <a:t>suteikė lietuvybei dorovinį turinį</a:t>
            </a:r>
            <a:r>
              <a:rPr lang="lt-LT" sz="1700" dirty="0"/>
              <a:t>, taip stengėsi pažadinti, nelaisvų žmonių tautinę savigarbą ir orumą.</a:t>
            </a:r>
          </a:p>
        </p:txBody>
      </p:sp>
      <p:sp>
        <p:nvSpPr>
          <p:cNvPr id="2" name="Pavadinimas 1">
            <a:extLst>
              <a:ext uri="{FF2B5EF4-FFF2-40B4-BE49-F238E27FC236}">
                <a16:creationId xmlns:a16="http://schemas.microsoft.com/office/drawing/2014/main" id="{0247D361-1BCF-41E2-905D-3AE48F32FC6D}"/>
              </a:ext>
            </a:extLst>
          </p:cNvPr>
          <p:cNvSpPr>
            <a:spLocks noGrp="1"/>
          </p:cNvSpPr>
          <p:nvPr>
            <p:ph type="title"/>
          </p:nvPr>
        </p:nvSpPr>
        <p:spPr>
          <a:xfrm>
            <a:off x="6096000" y="762000"/>
            <a:ext cx="5334000" cy="1524000"/>
          </a:xfrm>
        </p:spPr>
        <p:txBody>
          <a:bodyPr>
            <a:normAutofit/>
          </a:bodyPr>
          <a:lstStyle/>
          <a:p>
            <a:r>
              <a:rPr lang="lt-LT" sz="3200"/>
              <a:t>Tautiškumo suvokimas</a:t>
            </a:r>
          </a:p>
        </p:txBody>
      </p:sp>
    </p:spTree>
    <p:extLst>
      <p:ext uri="{BB962C8B-B14F-4D97-AF65-F5344CB8AC3E}">
        <p14:creationId xmlns:p14="http://schemas.microsoft.com/office/powerpoint/2010/main" val="3053871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3D065C6D-EB42-400B-99C4-D0ACE936F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13174" y="0"/>
            <a:ext cx="5578824" cy="6028256"/>
          </a:xfrm>
          <a:custGeom>
            <a:avLst/>
            <a:gdLst>
              <a:gd name="connsiteX0" fmla="*/ 1681218 w 5578824"/>
              <a:gd name="connsiteY0" fmla="*/ 0 h 6028256"/>
              <a:gd name="connsiteX1" fmla="*/ 5578824 w 5578824"/>
              <a:gd name="connsiteY1" fmla="*/ 0 h 6028256"/>
              <a:gd name="connsiteX2" fmla="*/ 5578824 w 5578824"/>
              <a:gd name="connsiteY2" fmla="*/ 5760161 h 6028256"/>
              <a:gd name="connsiteX3" fmla="*/ 5441231 w 5578824"/>
              <a:gd name="connsiteY3" fmla="*/ 5804042 h 6028256"/>
              <a:gd name="connsiteX4" fmla="*/ 4253224 w 5578824"/>
              <a:gd name="connsiteY4" fmla="*/ 5980388 h 6028256"/>
              <a:gd name="connsiteX5" fmla="*/ 837278 w 5578824"/>
              <a:gd name="connsiteY5" fmla="*/ 4877588 h 6028256"/>
              <a:gd name="connsiteX6" fmla="*/ 109626 w 5578824"/>
              <a:gd name="connsiteY6" fmla="*/ 3329255 h 6028256"/>
              <a:gd name="connsiteX7" fmla="*/ 156962 w 5578824"/>
              <a:gd name="connsiteY7" fmla="*/ 1773839 h 6028256"/>
              <a:gd name="connsiteX8" fmla="*/ 904890 w 5578824"/>
              <a:gd name="connsiteY8" fmla="*/ 738354 h 6028256"/>
              <a:gd name="connsiteX9" fmla="*/ 1304592 w 5578824"/>
              <a:gd name="connsiteY9" fmla="*/ 360545 h 602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8824" h="6028256">
                <a:moveTo>
                  <a:pt x="1681218" y="0"/>
                </a:moveTo>
                <a:lnTo>
                  <a:pt x="5578824" y="0"/>
                </a:lnTo>
                <a:lnTo>
                  <a:pt x="5578824" y="5760161"/>
                </a:lnTo>
                <a:lnTo>
                  <a:pt x="5441231" y="5804042"/>
                </a:lnTo>
                <a:cubicBezTo>
                  <a:pt x="5079089" y="5907589"/>
                  <a:pt x="4674877" y="5944442"/>
                  <a:pt x="4253224" y="5980388"/>
                </a:cubicBezTo>
                <a:cubicBezTo>
                  <a:pt x="2813852" y="6102970"/>
                  <a:pt x="1551586" y="6071494"/>
                  <a:pt x="837278" y="4877588"/>
                </a:cubicBezTo>
                <a:cubicBezTo>
                  <a:pt x="529862" y="4363935"/>
                  <a:pt x="255162" y="3847185"/>
                  <a:pt x="109626" y="3329255"/>
                </a:cubicBezTo>
                <a:cubicBezTo>
                  <a:pt x="-35907" y="2811325"/>
                  <a:pt x="-52277" y="2292214"/>
                  <a:pt x="156962" y="1773839"/>
                </a:cubicBezTo>
                <a:cubicBezTo>
                  <a:pt x="296494" y="1428108"/>
                  <a:pt x="536161" y="1082881"/>
                  <a:pt x="904890" y="738354"/>
                </a:cubicBezTo>
                <a:cubicBezTo>
                  <a:pt x="1036690" y="615181"/>
                  <a:pt x="1169968" y="488910"/>
                  <a:pt x="1304592" y="36054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3362A0EA-3E81-4464-94B8-70BE5870E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87883"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3" name="Turinio vietos rezervavimo ženklas 2">
            <a:extLst>
              <a:ext uri="{FF2B5EF4-FFF2-40B4-BE49-F238E27FC236}">
                <a16:creationId xmlns:a16="http://schemas.microsoft.com/office/drawing/2014/main" id="{A243839A-6D06-4B42-94F1-859969B30191}"/>
              </a:ext>
            </a:extLst>
          </p:cNvPr>
          <p:cNvSpPr>
            <a:spLocks noGrp="1"/>
          </p:cNvSpPr>
          <p:nvPr>
            <p:ph idx="1"/>
          </p:nvPr>
        </p:nvSpPr>
        <p:spPr>
          <a:xfrm>
            <a:off x="762000" y="1776248"/>
            <a:ext cx="5334000" cy="4319753"/>
          </a:xfrm>
        </p:spPr>
        <p:txBody>
          <a:bodyPr>
            <a:normAutofit lnSpcReduction="10000"/>
          </a:bodyPr>
          <a:lstStyle/>
          <a:p>
            <a:pPr>
              <a:lnSpc>
                <a:spcPct val="115000"/>
              </a:lnSpc>
            </a:pPr>
            <a:r>
              <a:rPr lang="lt-LT" sz="1900" i="1" dirty="0" err="1"/>
              <a:t>Viežlybai</a:t>
            </a:r>
            <a:r>
              <a:rPr lang="lt-LT" sz="1900" i="1" dirty="0"/>
              <a:t>.</a:t>
            </a:r>
            <a:r>
              <a:rPr lang="lt-LT" sz="1900" dirty="0"/>
              <a:t> Slavizmas. Reikšmė: padoriai, mandagiai.</a:t>
            </a:r>
          </a:p>
          <a:p>
            <a:pPr>
              <a:lnSpc>
                <a:spcPct val="115000"/>
              </a:lnSpc>
            </a:pPr>
            <a:r>
              <a:rPr lang="lt-LT" sz="1900" dirty="0"/>
              <a:t>Donelaitis </a:t>
            </a:r>
            <a:r>
              <a:rPr lang="lt-LT" sz="1900" b="1" dirty="0"/>
              <a:t>tautiškumą gretino su dorybėmis</a:t>
            </a:r>
            <a:r>
              <a:rPr lang="lt-LT" sz="1900" dirty="0"/>
              <a:t>, buvimas geru lietuviu siejamas su </a:t>
            </a:r>
            <a:r>
              <a:rPr lang="lt-LT" sz="1900" dirty="0" err="1"/>
              <a:t>viežlybumu</a:t>
            </a:r>
            <a:r>
              <a:rPr lang="lt-LT" sz="1900" dirty="0"/>
              <a:t>.</a:t>
            </a:r>
          </a:p>
          <a:p>
            <a:pPr>
              <a:lnSpc>
                <a:spcPct val="115000"/>
              </a:lnSpc>
            </a:pPr>
            <a:r>
              <a:rPr lang="lt-LT" sz="1900" dirty="0"/>
              <a:t>Donelaitis </a:t>
            </a:r>
            <a:r>
              <a:rPr lang="lt-LT" sz="1900" dirty="0" err="1"/>
              <a:t>viežlybumą</a:t>
            </a:r>
            <a:r>
              <a:rPr lang="lt-LT" sz="1900" dirty="0"/>
              <a:t> suvokia kaip senovės romėnai – </a:t>
            </a:r>
            <a:r>
              <a:rPr lang="lt-LT" sz="1900" b="1" dirty="0"/>
              <a:t>tai yra kilnumas, moralinis grožis</a:t>
            </a:r>
            <a:r>
              <a:rPr lang="lt-LT" sz="1900" dirty="0"/>
              <a:t>. Būtent ši savybė priartina lietuvius prie Dievo.</a:t>
            </a:r>
          </a:p>
          <a:p>
            <a:pPr>
              <a:lnSpc>
                <a:spcPct val="115000"/>
              </a:lnSpc>
            </a:pPr>
            <a:r>
              <a:rPr lang="lt-LT" sz="1900" dirty="0"/>
              <a:t>D. Kuolys: </a:t>
            </a:r>
            <a:r>
              <a:rPr lang="lt-LT" sz="1900" i="1" dirty="0"/>
              <a:t>„Vadinasi, jis ragino nelaisvą žmogų, baudžiauninką, gyventi pagal kilmingųjų romėnų imperatyvą.“</a:t>
            </a:r>
          </a:p>
        </p:txBody>
      </p:sp>
      <p:sp>
        <p:nvSpPr>
          <p:cNvPr id="2" name="Pavadinimas 1">
            <a:extLst>
              <a:ext uri="{FF2B5EF4-FFF2-40B4-BE49-F238E27FC236}">
                <a16:creationId xmlns:a16="http://schemas.microsoft.com/office/drawing/2014/main" id="{696CDD4E-7BD0-4339-A3BD-52A8699920DB}"/>
              </a:ext>
            </a:extLst>
          </p:cNvPr>
          <p:cNvSpPr>
            <a:spLocks noGrp="1"/>
          </p:cNvSpPr>
          <p:nvPr>
            <p:ph type="title"/>
          </p:nvPr>
        </p:nvSpPr>
        <p:spPr>
          <a:xfrm>
            <a:off x="762000" y="762000"/>
            <a:ext cx="5334000" cy="1014248"/>
          </a:xfrm>
        </p:spPr>
        <p:txBody>
          <a:bodyPr>
            <a:normAutofit/>
          </a:bodyPr>
          <a:lstStyle/>
          <a:p>
            <a:r>
              <a:rPr lang="lt-LT" sz="3200" dirty="0" err="1"/>
              <a:t>Viežlybumas</a:t>
            </a:r>
            <a:endParaRPr lang="lt-LT" sz="3200" dirty="0"/>
          </a:p>
        </p:txBody>
      </p:sp>
      <p:pic>
        <p:nvPicPr>
          <p:cNvPr id="4" name="Paveikslėlis 3">
            <a:extLst>
              <a:ext uri="{FF2B5EF4-FFF2-40B4-BE49-F238E27FC236}">
                <a16:creationId xmlns:a16="http://schemas.microsoft.com/office/drawing/2014/main" id="{C4125AAF-08AE-4062-9533-7B935A396BAA}"/>
              </a:ext>
            </a:extLst>
          </p:cNvPr>
          <p:cNvPicPr>
            <a:picLocks noChangeAspect="1"/>
          </p:cNvPicPr>
          <p:nvPr/>
        </p:nvPicPr>
        <p:blipFill>
          <a:blip r:embed="rId2"/>
          <a:stretch>
            <a:fillRect/>
          </a:stretch>
        </p:blipFill>
        <p:spPr>
          <a:xfrm>
            <a:off x="7691437" y="771525"/>
            <a:ext cx="3667125" cy="5334000"/>
          </a:xfrm>
          <a:prstGeom prst="rect">
            <a:avLst/>
          </a:prstGeom>
        </p:spPr>
      </p:pic>
    </p:spTree>
    <p:extLst>
      <p:ext uri="{BB962C8B-B14F-4D97-AF65-F5344CB8AC3E}">
        <p14:creationId xmlns:p14="http://schemas.microsoft.com/office/powerpoint/2010/main" val="1945659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1F6F945-08BE-4D33-9FAA-86D383E8D2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578823" cy="6028256"/>
          </a:xfrm>
          <a:custGeom>
            <a:avLst/>
            <a:gdLst>
              <a:gd name="connsiteX0" fmla="*/ 0 w 5578823"/>
              <a:gd name="connsiteY0" fmla="*/ 0 h 6028256"/>
              <a:gd name="connsiteX1" fmla="*/ 3897606 w 5578823"/>
              <a:gd name="connsiteY1" fmla="*/ 0 h 6028256"/>
              <a:gd name="connsiteX2" fmla="*/ 4274232 w 5578823"/>
              <a:gd name="connsiteY2" fmla="*/ 360545 h 6028256"/>
              <a:gd name="connsiteX3" fmla="*/ 4673934 w 5578823"/>
              <a:gd name="connsiteY3" fmla="*/ 738354 h 6028256"/>
              <a:gd name="connsiteX4" fmla="*/ 5421862 w 5578823"/>
              <a:gd name="connsiteY4" fmla="*/ 1773839 h 6028256"/>
              <a:gd name="connsiteX5" fmla="*/ 5469198 w 5578823"/>
              <a:gd name="connsiteY5" fmla="*/ 3329255 h 6028256"/>
              <a:gd name="connsiteX6" fmla="*/ 4741546 w 5578823"/>
              <a:gd name="connsiteY6" fmla="*/ 4877588 h 6028256"/>
              <a:gd name="connsiteX7" fmla="*/ 1325600 w 5578823"/>
              <a:gd name="connsiteY7" fmla="*/ 5980388 h 6028256"/>
              <a:gd name="connsiteX8" fmla="*/ 137593 w 5578823"/>
              <a:gd name="connsiteY8" fmla="*/ 5804042 h 6028256"/>
              <a:gd name="connsiteX9" fmla="*/ 0 w 5578823"/>
              <a:gd name="connsiteY9" fmla="*/ 5760161 h 602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3" name="Turinio vietos rezervavimo ženklas 2">
            <a:extLst>
              <a:ext uri="{FF2B5EF4-FFF2-40B4-BE49-F238E27FC236}">
                <a16:creationId xmlns:a16="http://schemas.microsoft.com/office/drawing/2014/main" id="{6ABA735F-C581-44DE-BB88-9BD6F4184A58}"/>
              </a:ext>
            </a:extLst>
          </p:cNvPr>
          <p:cNvSpPr>
            <a:spLocks noGrp="1"/>
          </p:cNvSpPr>
          <p:nvPr>
            <p:ph idx="1"/>
          </p:nvPr>
        </p:nvSpPr>
        <p:spPr>
          <a:xfrm>
            <a:off x="6096000" y="2286000"/>
            <a:ext cx="5334000" cy="3810001"/>
          </a:xfrm>
        </p:spPr>
        <p:txBody>
          <a:bodyPr>
            <a:normAutofit/>
          </a:bodyPr>
          <a:lstStyle/>
          <a:p>
            <a:pPr marL="0" indent="0">
              <a:lnSpc>
                <a:spcPct val="115000"/>
              </a:lnSpc>
              <a:buNone/>
            </a:pPr>
            <a:r>
              <a:rPr lang="lt-LT" sz="1500" dirty="0"/>
              <a:t>Kai kurie valstiečių monologai primena </a:t>
            </a:r>
            <a:r>
              <a:rPr lang="lt-LT" sz="1500" b="1" dirty="0"/>
              <a:t>Apšvietos filosofų mintis</a:t>
            </a:r>
            <a:r>
              <a:rPr lang="lt-LT" sz="1500" dirty="0"/>
              <a:t>, tik įvilktas į liaudišką kalbą: iškeliami žmonių lygybės, atsakingo valdymo idealai.</a:t>
            </a:r>
          </a:p>
          <a:p>
            <a:pPr marL="0" indent="0">
              <a:lnSpc>
                <a:spcPct val="115000"/>
              </a:lnSpc>
              <a:buNone/>
            </a:pPr>
            <a:r>
              <a:rPr lang="lt-LT" sz="1500" dirty="0"/>
              <a:t>Galima Metuose įžvelgti ir </a:t>
            </a:r>
            <a:r>
              <a:rPr lang="lt-LT" sz="1500" b="1" dirty="0"/>
              <a:t>Barokui būdingų bruožų</a:t>
            </a:r>
            <a:r>
              <a:rPr lang="lt-LT" sz="1500" dirty="0"/>
              <a:t>: </a:t>
            </a:r>
          </a:p>
          <a:p>
            <a:pPr>
              <a:lnSpc>
                <a:spcPct val="115000"/>
              </a:lnSpc>
            </a:pPr>
            <a:r>
              <a:rPr lang="lt-LT" sz="1500" dirty="0"/>
              <a:t>hiperbolizuotų ir šokiruojančių natūralistinių tikrovės vaizdų,</a:t>
            </a:r>
          </a:p>
          <a:p>
            <a:pPr>
              <a:lnSpc>
                <a:spcPct val="115000"/>
              </a:lnSpc>
            </a:pPr>
            <a:r>
              <a:rPr lang="lt-LT" sz="1500" dirty="0"/>
              <a:t>subtilių biblinių palyginimų, kuriais išsakoma žmogaus gyvenimo trapumo ir laikinumo patirtis. </a:t>
            </a:r>
          </a:p>
          <a:p>
            <a:pPr marL="0" indent="0">
              <a:lnSpc>
                <a:spcPct val="115000"/>
              </a:lnSpc>
              <a:buNone/>
            </a:pPr>
            <a:r>
              <a:rPr lang="lt-LT" sz="1500" dirty="0"/>
              <a:t>Kai kurie tyrinėtojai sieja Donelaičio gamtos aprašymus, jo vaizduojamą žmogaus ir gamtos vienovę su </a:t>
            </a:r>
            <a:r>
              <a:rPr lang="lt-LT" sz="1500" b="1" dirty="0"/>
              <a:t>romantiniu pasaulio išgyvenimu</a:t>
            </a:r>
            <a:r>
              <a:rPr lang="lt-LT" sz="1500" dirty="0"/>
              <a:t> bei yra linkę Tolminkiemio poetą, kaip ir Žaną Žaką Ruso, vadinti romantizmo pranašu. </a:t>
            </a:r>
          </a:p>
        </p:txBody>
      </p:sp>
      <p:sp>
        <p:nvSpPr>
          <p:cNvPr id="2" name="Pavadinimas 1">
            <a:extLst>
              <a:ext uri="{FF2B5EF4-FFF2-40B4-BE49-F238E27FC236}">
                <a16:creationId xmlns:a16="http://schemas.microsoft.com/office/drawing/2014/main" id="{2DD878FB-1391-4E6D-A6D9-87188F70AD5C}"/>
              </a:ext>
            </a:extLst>
          </p:cNvPr>
          <p:cNvSpPr>
            <a:spLocks noGrp="1"/>
          </p:cNvSpPr>
          <p:nvPr>
            <p:ph type="title"/>
          </p:nvPr>
        </p:nvSpPr>
        <p:spPr>
          <a:xfrm>
            <a:off x="6096000" y="762000"/>
            <a:ext cx="5334000" cy="1524000"/>
          </a:xfrm>
        </p:spPr>
        <p:txBody>
          <a:bodyPr>
            <a:normAutofit/>
          </a:bodyPr>
          <a:lstStyle/>
          <a:p>
            <a:r>
              <a:rPr lang="lt-LT" sz="3200" dirty="0"/>
              <a:t>Laikotarpių atspindžiai</a:t>
            </a:r>
          </a:p>
        </p:txBody>
      </p:sp>
    </p:spTree>
    <p:extLst>
      <p:ext uri="{BB962C8B-B14F-4D97-AF65-F5344CB8AC3E}">
        <p14:creationId xmlns:p14="http://schemas.microsoft.com/office/powerpoint/2010/main" val="40937568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7699B66A-3779-48B9-9963-C9339B22B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8122584 w 12192000"/>
              <a:gd name="connsiteY0" fmla="*/ 0 h 6858000"/>
              <a:gd name="connsiteX1" fmla="*/ 12192000 w 12192000"/>
              <a:gd name="connsiteY1" fmla="*/ 0 h 6858000"/>
              <a:gd name="connsiteX2" fmla="*/ 12192000 w 12192000"/>
              <a:gd name="connsiteY2" fmla="*/ 4873590 h 6858000"/>
              <a:gd name="connsiteX3" fmla="*/ 10378112 w 12192000"/>
              <a:gd name="connsiteY3" fmla="*/ 6858000 h 6858000"/>
              <a:gd name="connsiteX4" fmla="*/ 0 w 12192000"/>
              <a:gd name="connsiteY4" fmla="*/ 6858000 h 6858000"/>
              <a:gd name="connsiteX5" fmla="*/ 0 w 12192000"/>
              <a:gd name="connsiteY5" fmla="*/ 6089634 h 6858000"/>
              <a:gd name="connsiteX6" fmla="*/ 3284 w 12192000"/>
              <a:gd name="connsiteY6" fmla="*/ 6081001 h 6858000"/>
              <a:gd name="connsiteX7" fmla="*/ 208318 w 12192000"/>
              <a:gd name="connsiteY7" fmla="*/ 5663571 h 6858000"/>
              <a:gd name="connsiteX8" fmla="*/ 2466868 w 12192000"/>
              <a:gd name="connsiteY8" fmla="*/ 3280365 h 6858000"/>
              <a:gd name="connsiteX9" fmla="*/ 5859655 w 12192000"/>
              <a:gd name="connsiteY9" fmla="*/ 1043504 h 6858000"/>
              <a:gd name="connsiteX10" fmla="*/ 8002287 w 12192000"/>
              <a:gd name="connsiteY10" fmla="*/ 373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8122584" y="0"/>
                </a:moveTo>
                <a:lnTo>
                  <a:pt x="12192000" y="0"/>
                </a:lnTo>
                <a:lnTo>
                  <a:pt x="12192000" y="4873590"/>
                </a:lnTo>
                <a:lnTo>
                  <a:pt x="10378112" y="6858000"/>
                </a:lnTo>
                <a:lnTo>
                  <a:pt x="0" y="6858000"/>
                </a:lnTo>
                <a:lnTo>
                  <a:pt x="0" y="6089634"/>
                </a:lnTo>
                <a:lnTo>
                  <a:pt x="3284" y="6081001"/>
                </a:lnTo>
                <a:cubicBezTo>
                  <a:pt x="61888" y="5940761"/>
                  <a:pt x="130457" y="5801643"/>
                  <a:pt x="208318" y="5663571"/>
                </a:cubicBezTo>
                <a:cubicBezTo>
                  <a:pt x="675237" y="4835483"/>
                  <a:pt x="1476533" y="4045730"/>
                  <a:pt x="2466868" y="3280365"/>
                </a:cubicBezTo>
                <a:cubicBezTo>
                  <a:pt x="3457206" y="2515002"/>
                  <a:pt x="4636583" y="1774030"/>
                  <a:pt x="5859655" y="1043504"/>
                </a:cubicBezTo>
                <a:cubicBezTo>
                  <a:pt x="6636899" y="579200"/>
                  <a:pt x="7344556" y="254766"/>
                  <a:pt x="8002287" y="37397"/>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5D2088EB-F82A-4CF7-A658-5EB0B344D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371" y="0"/>
            <a:ext cx="7017182" cy="6858000"/>
          </a:xfrm>
          <a:custGeom>
            <a:avLst/>
            <a:gdLst>
              <a:gd name="connsiteX0" fmla="*/ 7017182 w 11818630"/>
              <a:gd name="connsiteY0" fmla="*/ 0 h 6858000"/>
              <a:gd name="connsiteX1" fmla="*/ 11818630 w 11818630"/>
              <a:gd name="connsiteY1" fmla="*/ 0 h 6858000"/>
              <a:gd name="connsiteX2" fmla="*/ 11818630 w 11818630"/>
              <a:gd name="connsiteY2" fmla="*/ 4489505 h 6858000"/>
              <a:gd name="connsiteX3" fmla="*/ 11816460 w 11818630"/>
              <a:gd name="connsiteY3" fmla="*/ 4492187 h 6858000"/>
              <a:gd name="connsiteX4" fmla="*/ 10354815 w 11818630"/>
              <a:gd name="connsiteY4" fmla="*/ 6321870 h 6858000"/>
              <a:gd name="connsiteX5" fmla="*/ 9928370 w 11818630"/>
              <a:gd name="connsiteY5" fmla="*/ 6858000 h 6858000"/>
              <a:gd name="connsiteX6" fmla="*/ 0 w 11818630"/>
              <a:gd name="connsiteY6" fmla="*/ 6858000 h 6858000"/>
              <a:gd name="connsiteX7" fmla="*/ 15548 w 11818630"/>
              <a:gd name="connsiteY7" fmla="*/ 6741317 h 6858000"/>
              <a:gd name="connsiteX8" fmla="*/ 387858 w 11818630"/>
              <a:gd name="connsiteY8" fmla="*/ 5632555 h 6858000"/>
              <a:gd name="connsiteX9" fmla="*/ 2494163 w 11818630"/>
              <a:gd name="connsiteY9" fmla="*/ 3131046 h 6858000"/>
              <a:gd name="connsiteX10" fmla="*/ 5658249 w 11818630"/>
              <a:gd name="connsiteY10" fmla="*/ 783147 h 6858000"/>
              <a:gd name="connsiteX11" fmla="*/ 6840702 w 11818630"/>
              <a:gd name="connsiteY11" fmla="*/ 85078 h 6858000"/>
              <a:gd name="connsiteX0" fmla="*/ 0 w 11818630"/>
              <a:gd name="connsiteY0" fmla="*/ 6858000 h 6949440"/>
              <a:gd name="connsiteX1" fmla="*/ 15548 w 11818630"/>
              <a:gd name="connsiteY1" fmla="*/ 6741317 h 6949440"/>
              <a:gd name="connsiteX2" fmla="*/ 387858 w 11818630"/>
              <a:gd name="connsiteY2" fmla="*/ 5632555 h 6949440"/>
              <a:gd name="connsiteX3" fmla="*/ 2494163 w 11818630"/>
              <a:gd name="connsiteY3" fmla="*/ 3131046 h 6949440"/>
              <a:gd name="connsiteX4" fmla="*/ 5658249 w 11818630"/>
              <a:gd name="connsiteY4" fmla="*/ 783147 h 6949440"/>
              <a:gd name="connsiteX5" fmla="*/ 6840702 w 11818630"/>
              <a:gd name="connsiteY5" fmla="*/ 85078 h 6949440"/>
              <a:gd name="connsiteX6" fmla="*/ 7017182 w 11818630"/>
              <a:gd name="connsiteY6" fmla="*/ 0 h 6949440"/>
              <a:gd name="connsiteX7" fmla="*/ 11818630 w 11818630"/>
              <a:gd name="connsiteY7" fmla="*/ 0 h 6949440"/>
              <a:gd name="connsiteX8" fmla="*/ 11818630 w 11818630"/>
              <a:gd name="connsiteY8" fmla="*/ 4489505 h 6949440"/>
              <a:gd name="connsiteX9" fmla="*/ 11816460 w 11818630"/>
              <a:gd name="connsiteY9" fmla="*/ 4492187 h 6949440"/>
              <a:gd name="connsiteX10" fmla="*/ 10354815 w 11818630"/>
              <a:gd name="connsiteY10" fmla="*/ 6321870 h 6949440"/>
              <a:gd name="connsiteX11" fmla="*/ 10019810 w 11818630"/>
              <a:gd name="connsiteY11" fmla="*/ 6949440 h 6949440"/>
              <a:gd name="connsiteX0" fmla="*/ 0 w 11818630"/>
              <a:gd name="connsiteY0" fmla="*/ 6858000 h 6886066"/>
              <a:gd name="connsiteX1" fmla="*/ 15548 w 11818630"/>
              <a:gd name="connsiteY1" fmla="*/ 6741317 h 6886066"/>
              <a:gd name="connsiteX2" fmla="*/ 387858 w 11818630"/>
              <a:gd name="connsiteY2" fmla="*/ 5632555 h 6886066"/>
              <a:gd name="connsiteX3" fmla="*/ 2494163 w 11818630"/>
              <a:gd name="connsiteY3" fmla="*/ 3131046 h 6886066"/>
              <a:gd name="connsiteX4" fmla="*/ 5658249 w 11818630"/>
              <a:gd name="connsiteY4" fmla="*/ 783147 h 6886066"/>
              <a:gd name="connsiteX5" fmla="*/ 6840702 w 11818630"/>
              <a:gd name="connsiteY5" fmla="*/ 85078 h 6886066"/>
              <a:gd name="connsiteX6" fmla="*/ 7017182 w 11818630"/>
              <a:gd name="connsiteY6" fmla="*/ 0 h 6886066"/>
              <a:gd name="connsiteX7" fmla="*/ 11818630 w 11818630"/>
              <a:gd name="connsiteY7" fmla="*/ 0 h 6886066"/>
              <a:gd name="connsiteX8" fmla="*/ 11818630 w 11818630"/>
              <a:gd name="connsiteY8" fmla="*/ 4489505 h 6886066"/>
              <a:gd name="connsiteX9" fmla="*/ 11816460 w 11818630"/>
              <a:gd name="connsiteY9" fmla="*/ 4492187 h 6886066"/>
              <a:gd name="connsiteX10" fmla="*/ 10354815 w 11818630"/>
              <a:gd name="connsiteY10" fmla="*/ 6321870 h 6886066"/>
              <a:gd name="connsiteX11" fmla="*/ 9902115 w 11818630"/>
              <a:gd name="connsiteY11" fmla="*/ 6886066 h 6886066"/>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0 h 6858000"/>
              <a:gd name="connsiteX8" fmla="*/ 11818630 w 11818630"/>
              <a:gd name="connsiteY8" fmla="*/ 4489505 h 6858000"/>
              <a:gd name="connsiteX9" fmla="*/ 11816460 w 11818630"/>
              <a:gd name="connsiteY9" fmla="*/ 4492187 h 6858000"/>
              <a:gd name="connsiteX10" fmla="*/ 10354815 w 11818630"/>
              <a:gd name="connsiteY10" fmla="*/ 6321870 h 6858000"/>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0 h 6858000"/>
              <a:gd name="connsiteX8" fmla="*/ 11818630 w 11818630"/>
              <a:gd name="connsiteY8" fmla="*/ 4489505 h 6858000"/>
              <a:gd name="connsiteX9" fmla="*/ 11816460 w 11818630"/>
              <a:gd name="connsiteY9" fmla="*/ 4492187 h 6858000"/>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0 h 6858000"/>
              <a:gd name="connsiteX8" fmla="*/ 11818630 w 11818630"/>
              <a:gd name="connsiteY8" fmla="*/ 4489505 h 6858000"/>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4489505 h 6858000"/>
              <a:gd name="connsiteX0" fmla="*/ 0 w 7017182"/>
              <a:gd name="connsiteY0" fmla="*/ 6858000 h 6858000"/>
              <a:gd name="connsiteX1" fmla="*/ 15548 w 7017182"/>
              <a:gd name="connsiteY1" fmla="*/ 6741317 h 6858000"/>
              <a:gd name="connsiteX2" fmla="*/ 387858 w 7017182"/>
              <a:gd name="connsiteY2" fmla="*/ 5632555 h 6858000"/>
              <a:gd name="connsiteX3" fmla="*/ 2494163 w 7017182"/>
              <a:gd name="connsiteY3" fmla="*/ 3131046 h 6858000"/>
              <a:gd name="connsiteX4" fmla="*/ 5658249 w 7017182"/>
              <a:gd name="connsiteY4" fmla="*/ 783147 h 6858000"/>
              <a:gd name="connsiteX5" fmla="*/ 6840702 w 7017182"/>
              <a:gd name="connsiteY5" fmla="*/ 85078 h 6858000"/>
              <a:gd name="connsiteX6" fmla="*/ 7017182 w 701718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7182" h="6858000">
                <a:moveTo>
                  <a:pt x="0" y="6858000"/>
                </a:moveTo>
                <a:lnTo>
                  <a:pt x="15548" y="6741317"/>
                </a:lnTo>
                <a:cubicBezTo>
                  <a:pt x="78957" y="6364051"/>
                  <a:pt x="206325" y="5994870"/>
                  <a:pt x="387858" y="5632555"/>
                </a:cubicBezTo>
                <a:cubicBezTo>
                  <a:pt x="823302" y="4763361"/>
                  <a:pt x="1570584" y="3934404"/>
                  <a:pt x="2494163" y="3131046"/>
                </a:cubicBezTo>
                <a:cubicBezTo>
                  <a:pt x="3417744" y="2327690"/>
                  <a:pt x="4517622" y="1549936"/>
                  <a:pt x="5658249" y="783147"/>
                </a:cubicBezTo>
                <a:cubicBezTo>
                  <a:pt x="6072451" y="504660"/>
                  <a:pt x="6465461" y="274112"/>
                  <a:pt x="6840702" y="85078"/>
                </a:cubicBezTo>
                <a:lnTo>
                  <a:pt x="7017182" y="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24" name="Freeform: Shape 23">
            <a:extLst>
              <a:ext uri="{FF2B5EF4-FFF2-40B4-BE49-F238E27FC236}">
                <a16:creationId xmlns:a16="http://schemas.microsoft.com/office/drawing/2014/main" id="{EDA32667-BAAD-4252-B7F6-CDABAD11D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75486" y="4489505"/>
            <a:ext cx="1916515" cy="2396561"/>
          </a:xfrm>
          <a:custGeom>
            <a:avLst/>
            <a:gdLst>
              <a:gd name="connsiteX0" fmla="*/ 7017182 w 11818630"/>
              <a:gd name="connsiteY0" fmla="*/ 0 h 6858000"/>
              <a:gd name="connsiteX1" fmla="*/ 11818630 w 11818630"/>
              <a:gd name="connsiteY1" fmla="*/ 0 h 6858000"/>
              <a:gd name="connsiteX2" fmla="*/ 11818630 w 11818630"/>
              <a:gd name="connsiteY2" fmla="*/ 4489505 h 6858000"/>
              <a:gd name="connsiteX3" fmla="*/ 11816460 w 11818630"/>
              <a:gd name="connsiteY3" fmla="*/ 4492187 h 6858000"/>
              <a:gd name="connsiteX4" fmla="*/ 10354815 w 11818630"/>
              <a:gd name="connsiteY4" fmla="*/ 6321870 h 6858000"/>
              <a:gd name="connsiteX5" fmla="*/ 9928370 w 11818630"/>
              <a:gd name="connsiteY5" fmla="*/ 6858000 h 6858000"/>
              <a:gd name="connsiteX6" fmla="*/ 0 w 11818630"/>
              <a:gd name="connsiteY6" fmla="*/ 6858000 h 6858000"/>
              <a:gd name="connsiteX7" fmla="*/ 15548 w 11818630"/>
              <a:gd name="connsiteY7" fmla="*/ 6741317 h 6858000"/>
              <a:gd name="connsiteX8" fmla="*/ 387858 w 11818630"/>
              <a:gd name="connsiteY8" fmla="*/ 5632555 h 6858000"/>
              <a:gd name="connsiteX9" fmla="*/ 2494163 w 11818630"/>
              <a:gd name="connsiteY9" fmla="*/ 3131046 h 6858000"/>
              <a:gd name="connsiteX10" fmla="*/ 5658249 w 11818630"/>
              <a:gd name="connsiteY10" fmla="*/ 783147 h 6858000"/>
              <a:gd name="connsiteX11" fmla="*/ 6840702 w 11818630"/>
              <a:gd name="connsiteY11" fmla="*/ 85078 h 6858000"/>
              <a:gd name="connsiteX0" fmla="*/ 0 w 11818630"/>
              <a:gd name="connsiteY0" fmla="*/ 6858000 h 6949440"/>
              <a:gd name="connsiteX1" fmla="*/ 15548 w 11818630"/>
              <a:gd name="connsiteY1" fmla="*/ 6741317 h 6949440"/>
              <a:gd name="connsiteX2" fmla="*/ 387858 w 11818630"/>
              <a:gd name="connsiteY2" fmla="*/ 5632555 h 6949440"/>
              <a:gd name="connsiteX3" fmla="*/ 2494163 w 11818630"/>
              <a:gd name="connsiteY3" fmla="*/ 3131046 h 6949440"/>
              <a:gd name="connsiteX4" fmla="*/ 5658249 w 11818630"/>
              <a:gd name="connsiteY4" fmla="*/ 783147 h 6949440"/>
              <a:gd name="connsiteX5" fmla="*/ 6840702 w 11818630"/>
              <a:gd name="connsiteY5" fmla="*/ 85078 h 6949440"/>
              <a:gd name="connsiteX6" fmla="*/ 7017182 w 11818630"/>
              <a:gd name="connsiteY6" fmla="*/ 0 h 6949440"/>
              <a:gd name="connsiteX7" fmla="*/ 11818630 w 11818630"/>
              <a:gd name="connsiteY7" fmla="*/ 0 h 6949440"/>
              <a:gd name="connsiteX8" fmla="*/ 11818630 w 11818630"/>
              <a:gd name="connsiteY8" fmla="*/ 4489505 h 6949440"/>
              <a:gd name="connsiteX9" fmla="*/ 11816460 w 11818630"/>
              <a:gd name="connsiteY9" fmla="*/ 4492187 h 6949440"/>
              <a:gd name="connsiteX10" fmla="*/ 10354815 w 11818630"/>
              <a:gd name="connsiteY10" fmla="*/ 6321870 h 6949440"/>
              <a:gd name="connsiteX11" fmla="*/ 10019810 w 11818630"/>
              <a:gd name="connsiteY11" fmla="*/ 6949440 h 6949440"/>
              <a:gd name="connsiteX0" fmla="*/ 0 w 11818630"/>
              <a:gd name="connsiteY0" fmla="*/ 6858000 h 6886066"/>
              <a:gd name="connsiteX1" fmla="*/ 15548 w 11818630"/>
              <a:gd name="connsiteY1" fmla="*/ 6741317 h 6886066"/>
              <a:gd name="connsiteX2" fmla="*/ 387858 w 11818630"/>
              <a:gd name="connsiteY2" fmla="*/ 5632555 h 6886066"/>
              <a:gd name="connsiteX3" fmla="*/ 2494163 w 11818630"/>
              <a:gd name="connsiteY3" fmla="*/ 3131046 h 6886066"/>
              <a:gd name="connsiteX4" fmla="*/ 5658249 w 11818630"/>
              <a:gd name="connsiteY4" fmla="*/ 783147 h 6886066"/>
              <a:gd name="connsiteX5" fmla="*/ 6840702 w 11818630"/>
              <a:gd name="connsiteY5" fmla="*/ 85078 h 6886066"/>
              <a:gd name="connsiteX6" fmla="*/ 7017182 w 11818630"/>
              <a:gd name="connsiteY6" fmla="*/ 0 h 6886066"/>
              <a:gd name="connsiteX7" fmla="*/ 11818630 w 11818630"/>
              <a:gd name="connsiteY7" fmla="*/ 0 h 6886066"/>
              <a:gd name="connsiteX8" fmla="*/ 11818630 w 11818630"/>
              <a:gd name="connsiteY8" fmla="*/ 4489505 h 6886066"/>
              <a:gd name="connsiteX9" fmla="*/ 11816460 w 11818630"/>
              <a:gd name="connsiteY9" fmla="*/ 4492187 h 6886066"/>
              <a:gd name="connsiteX10" fmla="*/ 10354815 w 11818630"/>
              <a:gd name="connsiteY10" fmla="*/ 6321870 h 6886066"/>
              <a:gd name="connsiteX11" fmla="*/ 9902115 w 11818630"/>
              <a:gd name="connsiteY11" fmla="*/ 6886066 h 6886066"/>
              <a:gd name="connsiteX0" fmla="*/ 0 w 11818630"/>
              <a:gd name="connsiteY0" fmla="*/ 6858000 h 6886066"/>
              <a:gd name="connsiteX1" fmla="*/ 15548 w 11818630"/>
              <a:gd name="connsiteY1" fmla="*/ 6741317 h 6886066"/>
              <a:gd name="connsiteX2" fmla="*/ 387858 w 11818630"/>
              <a:gd name="connsiteY2" fmla="*/ 5632555 h 6886066"/>
              <a:gd name="connsiteX3" fmla="*/ 2494163 w 11818630"/>
              <a:gd name="connsiteY3" fmla="*/ 3131046 h 6886066"/>
              <a:gd name="connsiteX4" fmla="*/ 5658249 w 11818630"/>
              <a:gd name="connsiteY4" fmla="*/ 783147 h 6886066"/>
              <a:gd name="connsiteX5" fmla="*/ 6840702 w 11818630"/>
              <a:gd name="connsiteY5" fmla="*/ 85078 h 6886066"/>
              <a:gd name="connsiteX6" fmla="*/ 11818630 w 11818630"/>
              <a:gd name="connsiteY6" fmla="*/ 0 h 6886066"/>
              <a:gd name="connsiteX7" fmla="*/ 11818630 w 11818630"/>
              <a:gd name="connsiteY7" fmla="*/ 4489505 h 6886066"/>
              <a:gd name="connsiteX8" fmla="*/ 11816460 w 11818630"/>
              <a:gd name="connsiteY8" fmla="*/ 4492187 h 6886066"/>
              <a:gd name="connsiteX9" fmla="*/ 10354815 w 11818630"/>
              <a:gd name="connsiteY9" fmla="*/ 6321870 h 6886066"/>
              <a:gd name="connsiteX10" fmla="*/ 9902115 w 11818630"/>
              <a:gd name="connsiteY10" fmla="*/ 6886066 h 6886066"/>
              <a:gd name="connsiteX0" fmla="*/ 0 w 11818630"/>
              <a:gd name="connsiteY0" fmla="*/ 7069778 h 7097844"/>
              <a:gd name="connsiteX1" fmla="*/ 15548 w 11818630"/>
              <a:gd name="connsiteY1" fmla="*/ 6953095 h 7097844"/>
              <a:gd name="connsiteX2" fmla="*/ 387858 w 11818630"/>
              <a:gd name="connsiteY2" fmla="*/ 5844333 h 7097844"/>
              <a:gd name="connsiteX3" fmla="*/ 2494163 w 11818630"/>
              <a:gd name="connsiteY3" fmla="*/ 3342824 h 7097844"/>
              <a:gd name="connsiteX4" fmla="*/ 5658249 w 11818630"/>
              <a:gd name="connsiteY4" fmla="*/ 994925 h 7097844"/>
              <a:gd name="connsiteX5" fmla="*/ 11818630 w 11818630"/>
              <a:gd name="connsiteY5" fmla="*/ 211778 h 7097844"/>
              <a:gd name="connsiteX6" fmla="*/ 11818630 w 11818630"/>
              <a:gd name="connsiteY6" fmla="*/ 4701283 h 7097844"/>
              <a:gd name="connsiteX7" fmla="*/ 11816460 w 11818630"/>
              <a:gd name="connsiteY7" fmla="*/ 4703965 h 7097844"/>
              <a:gd name="connsiteX8" fmla="*/ 10354815 w 11818630"/>
              <a:gd name="connsiteY8" fmla="*/ 6533648 h 7097844"/>
              <a:gd name="connsiteX9" fmla="*/ 9902115 w 11818630"/>
              <a:gd name="connsiteY9" fmla="*/ 7097844 h 7097844"/>
              <a:gd name="connsiteX0" fmla="*/ 0 w 11818630"/>
              <a:gd name="connsiteY0" fmla="*/ 6872876 h 6900942"/>
              <a:gd name="connsiteX1" fmla="*/ 15548 w 11818630"/>
              <a:gd name="connsiteY1" fmla="*/ 6756193 h 6900942"/>
              <a:gd name="connsiteX2" fmla="*/ 387858 w 11818630"/>
              <a:gd name="connsiteY2" fmla="*/ 5647431 h 6900942"/>
              <a:gd name="connsiteX3" fmla="*/ 2494163 w 11818630"/>
              <a:gd name="connsiteY3" fmla="*/ 3145922 h 6900942"/>
              <a:gd name="connsiteX4" fmla="*/ 11818630 w 11818630"/>
              <a:gd name="connsiteY4" fmla="*/ 14876 h 6900942"/>
              <a:gd name="connsiteX5" fmla="*/ 11818630 w 11818630"/>
              <a:gd name="connsiteY5" fmla="*/ 4504381 h 6900942"/>
              <a:gd name="connsiteX6" fmla="*/ 11816460 w 11818630"/>
              <a:gd name="connsiteY6" fmla="*/ 4507063 h 6900942"/>
              <a:gd name="connsiteX7" fmla="*/ 10354815 w 11818630"/>
              <a:gd name="connsiteY7" fmla="*/ 6336746 h 6900942"/>
              <a:gd name="connsiteX8" fmla="*/ 9902115 w 11818630"/>
              <a:gd name="connsiteY8" fmla="*/ 6900942 h 6900942"/>
              <a:gd name="connsiteX0" fmla="*/ 577707 w 12396337"/>
              <a:gd name="connsiteY0" fmla="*/ 6858000 h 6886066"/>
              <a:gd name="connsiteX1" fmla="*/ 593255 w 12396337"/>
              <a:gd name="connsiteY1" fmla="*/ 6741317 h 6886066"/>
              <a:gd name="connsiteX2" fmla="*/ 965565 w 12396337"/>
              <a:gd name="connsiteY2" fmla="*/ 5632555 h 6886066"/>
              <a:gd name="connsiteX3" fmla="*/ 12396337 w 12396337"/>
              <a:gd name="connsiteY3" fmla="*/ 0 h 6886066"/>
              <a:gd name="connsiteX4" fmla="*/ 12396337 w 12396337"/>
              <a:gd name="connsiteY4" fmla="*/ 4489505 h 6886066"/>
              <a:gd name="connsiteX5" fmla="*/ 12394167 w 12396337"/>
              <a:gd name="connsiteY5" fmla="*/ 4492187 h 6886066"/>
              <a:gd name="connsiteX6" fmla="*/ 10932522 w 12396337"/>
              <a:gd name="connsiteY6" fmla="*/ 6321870 h 6886066"/>
              <a:gd name="connsiteX7" fmla="*/ 10479822 w 12396337"/>
              <a:gd name="connsiteY7" fmla="*/ 6886066 h 6886066"/>
              <a:gd name="connsiteX0" fmla="*/ 0 w 11818630"/>
              <a:gd name="connsiteY0" fmla="*/ 6858000 h 6886066"/>
              <a:gd name="connsiteX1" fmla="*/ 387858 w 11818630"/>
              <a:gd name="connsiteY1" fmla="*/ 5632555 h 6886066"/>
              <a:gd name="connsiteX2" fmla="*/ 11818630 w 11818630"/>
              <a:gd name="connsiteY2" fmla="*/ 0 h 6886066"/>
              <a:gd name="connsiteX3" fmla="*/ 11818630 w 11818630"/>
              <a:gd name="connsiteY3" fmla="*/ 4489505 h 6886066"/>
              <a:gd name="connsiteX4" fmla="*/ 11816460 w 11818630"/>
              <a:gd name="connsiteY4" fmla="*/ 4492187 h 6886066"/>
              <a:gd name="connsiteX5" fmla="*/ 10354815 w 11818630"/>
              <a:gd name="connsiteY5" fmla="*/ 6321870 h 6886066"/>
              <a:gd name="connsiteX6" fmla="*/ 9902115 w 11818630"/>
              <a:gd name="connsiteY6" fmla="*/ 6886066 h 6886066"/>
              <a:gd name="connsiteX0" fmla="*/ 0 w 11818630"/>
              <a:gd name="connsiteY0" fmla="*/ 6858000 h 6886066"/>
              <a:gd name="connsiteX1" fmla="*/ 11818630 w 11818630"/>
              <a:gd name="connsiteY1" fmla="*/ 0 h 6886066"/>
              <a:gd name="connsiteX2" fmla="*/ 11818630 w 11818630"/>
              <a:gd name="connsiteY2" fmla="*/ 4489505 h 6886066"/>
              <a:gd name="connsiteX3" fmla="*/ 11816460 w 11818630"/>
              <a:gd name="connsiteY3" fmla="*/ 4492187 h 6886066"/>
              <a:gd name="connsiteX4" fmla="*/ 10354815 w 11818630"/>
              <a:gd name="connsiteY4" fmla="*/ 6321870 h 6886066"/>
              <a:gd name="connsiteX5" fmla="*/ 9902115 w 11818630"/>
              <a:gd name="connsiteY5" fmla="*/ 6886066 h 6886066"/>
              <a:gd name="connsiteX0" fmla="*/ 1916515 w 1916515"/>
              <a:gd name="connsiteY0" fmla="*/ 0 h 6886066"/>
              <a:gd name="connsiteX1" fmla="*/ 1916515 w 1916515"/>
              <a:gd name="connsiteY1" fmla="*/ 4489505 h 6886066"/>
              <a:gd name="connsiteX2" fmla="*/ 1914345 w 1916515"/>
              <a:gd name="connsiteY2" fmla="*/ 4492187 h 6886066"/>
              <a:gd name="connsiteX3" fmla="*/ 452700 w 1916515"/>
              <a:gd name="connsiteY3" fmla="*/ 6321870 h 6886066"/>
              <a:gd name="connsiteX4" fmla="*/ 0 w 1916515"/>
              <a:gd name="connsiteY4" fmla="*/ 6886066 h 6886066"/>
              <a:gd name="connsiteX0" fmla="*/ 1916515 w 1916515"/>
              <a:gd name="connsiteY0" fmla="*/ 0 h 2396561"/>
              <a:gd name="connsiteX1" fmla="*/ 1914345 w 1916515"/>
              <a:gd name="connsiteY1" fmla="*/ 2682 h 2396561"/>
              <a:gd name="connsiteX2" fmla="*/ 452700 w 1916515"/>
              <a:gd name="connsiteY2" fmla="*/ 1832365 h 2396561"/>
              <a:gd name="connsiteX3" fmla="*/ 0 w 1916515"/>
              <a:gd name="connsiteY3" fmla="*/ 2396561 h 2396561"/>
            </a:gdLst>
            <a:ahLst/>
            <a:cxnLst>
              <a:cxn ang="0">
                <a:pos x="connsiteX0" y="connsiteY0"/>
              </a:cxn>
              <a:cxn ang="0">
                <a:pos x="connsiteX1" y="connsiteY1"/>
              </a:cxn>
              <a:cxn ang="0">
                <a:pos x="connsiteX2" y="connsiteY2"/>
              </a:cxn>
              <a:cxn ang="0">
                <a:pos x="connsiteX3" y="connsiteY3"/>
              </a:cxn>
            </a:cxnLst>
            <a:rect l="l" t="t" r="r" b="b"/>
            <a:pathLst>
              <a:path w="1916515" h="2396561">
                <a:moveTo>
                  <a:pt x="1916515" y="0"/>
                </a:moveTo>
                <a:lnTo>
                  <a:pt x="1914345" y="2682"/>
                </a:lnTo>
                <a:cubicBezTo>
                  <a:pt x="1430582" y="598348"/>
                  <a:pt x="941296" y="1216779"/>
                  <a:pt x="452700" y="1832365"/>
                </a:cubicBezTo>
                <a:cubicBezTo>
                  <a:pt x="310552" y="2011075"/>
                  <a:pt x="0" y="2396561"/>
                  <a:pt x="0" y="2396561"/>
                </a:cubicBez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graphicFrame>
        <p:nvGraphicFramePr>
          <p:cNvPr id="14" name="Turinio vietos rezervavimo ženklas 2">
            <a:extLst>
              <a:ext uri="{FF2B5EF4-FFF2-40B4-BE49-F238E27FC236}">
                <a16:creationId xmlns:a16="http://schemas.microsoft.com/office/drawing/2014/main" id="{43317172-FD11-47BD-8FA4-E0D38488E7FF}"/>
              </a:ext>
            </a:extLst>
          </p:cNvPr>
          <p:cNvGraphicFramePr>
            <a:graphicFrameLocks noGrp="1"/>
          </p:cNvGraphicFramePr>
          <p:nvPr>
            <p:ph idx="1"/>
            <p:extLst>
              <p:ext uri="{D42A27DB-BD31-4B8C-83A1-F6EECF244321}">
                <p14:modId xmlns:p14="http://schemas.microsoft.com/office/powerpoint/2010/main" val="281041998"/>
              </p:ext>
            </p:extLst>
          </p:nvPr>
        </p:nvGraphicFramePr>
        <p:xfrm>
          <a:off x="1807779" y="1524000"/>
          <a:ext cx="9622222"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42516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1CABFA0-0B1F-43EA-936F-77AED57802F4}"/>
              </a:ext>
            </a:extLst>
          </p:cNvPr>
          <p:cNvSpPr>
            <a:spLocks noGrp="1"/>
          </p:cNvSpPr>
          <p:nvPr>
            <p:ph type="title"/>
          </p:nvPr>
        </p:nvSpPr>
        <p:spPr/>
        <p:txBody>
          <a:bodyPr/>
          <a:lstStyle/>
          <a:p>
            <a:r>
              <a:rPr lang="lt-LT" dirty="0"/>
              <a:t>Įtaka</a:t>
            </a:r>
          </a:p>
        </p:txBody>
      </p:sp>
      <p:sp>
        <p:nvSpPr>
          <p:cNvPr id="3" name="Turinio vietos rezervavimo ženklas 2">
            <a:extLst>
              <a:ext uri="{FF2B5EF4-FFF2-40B4-BE49-F238E27FC236}">
                <a16:creationId xmlns:a16="http://schemas.microsoft.com/office/drawing/2014/main" id="{0E6A6679-E8E8-4FD3-ACAD-6868CE666398}"/>
              </a:ext>
            </a:extLst>
          </p:cNvPr>
          <p:cNvSpPr>
            <a:spLocks noGrp="1"/>
          </p:cNvSpPr>
          <p:nvPr>
            <p:ph idx="1"/>
          </p:nvPr>
        </p:nvSpPr>
        <p:spPr/>
        <p:txBody>
          <a:bodyPr/>
          <a:lstStyle/>
          <a:p>
            <a:r>
              <a:rPr lang="lt-LT" dirty="0"/>
              <a:t>„Metai“ buvo ir vienas iš dalykų, paskatinusių Simoną Daukantą pradėti Lietuvos istorijos veikalų rašymą lietuvių kalba. </a:t>
            </a:r>
          </a:p>
          <a:p>
            <a:r>
              <a:rPr lang="lt-LT" dirty="0"/>
              <a:t>Maironis yra prisipažinęs, jog ir jį patį bei jo aplinkos žmones Donelaičio pavyzdys skatino išeiti į viešumą kaip lietuvius, lietuviškai reikštis.</a:t>
            </a:r>
          </a:p>
        </p:txBody>
      </p:sp>
    </p:spTree>
    <p:extLst>
      <p:ext uri="{BB962C8B-B14F-4D97-AF65-F5344CB8AC3E}">
        <p14:creationId xmlns:p14="http://schemas.microsoft.com/office/powerpoint/2010/main" val="1178152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FE9ED6D5-8790-4391-97C9-191D478F9CA8}"/>
              </a:ext>
            </a:extLst>
          </p:cNvPr>
          <p:cNvSpPr>
            <a:spLocks noGrp="1"/>
          </p:cNvSpPr>
          <p:nvPr>
            <p:ph type="title"/>
          </p:nvPr>
        </p:nvSpPr>
        <p:spPr/>
        <p:txBody>
          <a:bodyPr/>
          <a:lstStyle/>
          <a:p>
            <a:r>
              <a:rPr lang="lt-LT" dirty="0"/>
              <a:t>Šaltiniai</a:t>
            </a:r>
          </a:p>
        </p:txBody>
      </p:sp>
      <p:sp>
        <p:nvSpPr>
          <p:cNvPr id="3" name="Turinio vietos rezervavimo ženklas 2">
            <a:extLst>
              <a:ext uri="{FF2B5EF4-FFF2-40B4-BE49-F238E27FC236}">
                <a16:creationId xmlns:a16="http://schemas.microsoft.com/office/drawing/2014/main" id="{70B3A140-BBA4-45E1-BC72-5236A3413666}"/>
              </a:ext>
            </a:extLst>
          </p:cNvPr>
          <p:cNvSpPr>
            <a:spLocks noGrp="1"/>
          </p:cNvSpPr>
          <p:nvPr>
            <p:ph idx="1"/>
          </p:nvPr>
        </p:nvSpPr>
        <p:spPr/>
        <p:txBody>
          <a:bodyPr>
            <a:normAutofit fontScale="92500"/>
          </a:bodyPr>
          <a:lstStyle/>
          <a:p>
            <a:r>
              <a:rPr lang="lt-LT" dirty="0">
                <a:hlinkClick r:id="rId2"/>
              </a:rPr>
              <a:t>„Donelaitis“ šaltiniai.info</a:t>
            </a:r>
            <a:endParaRPr lang="lt-LT" dirty="0"/>
          </a:p>
          <a:p>
            <a:r>
              <a:rPr lang="lt-LT" dirty="0">
                <a:hlinkClick r:id="rId3"/>
              </a:rPr>
              <a:t>„Kristijonas Donelaitis. Poema „Metai““ </a:t>
            </a:r>
            <a:r>
              <a:rPr lang="lt-LT" dirty="0" err="1">
                <a:hlinkClick r:id="rId3"/>
              </a:rPr>
              <a:t>lietuviukalbairliteratura.lt</a:t>
            </a:r>
            <a:endParaRPr lang="lt-LT" dirty="0"/>
          </a:p>
          <a:p>
            <a:r>
              <a:rPr lang="pt-BR" dirty="0">
                <a:hlinkClick r:id="rId4"/>
              </a:rPr>
              <a:t>„Kristijonas Donelaitis – politinis autorius“ Bernardinai.lt</a:t>
            </a:r>
            <a:endParaRPr lang="lt-LT" dirty="0"/>
          </a:p>
          <a:p>
            <a:r>
              <a:rPr lang="lt-LT" dirty="0">
                <a:hlinkClick r:id="rId5"/>
              </a:rPr>
              <a:t>Dalia Dilytė: „Balta ir juoda nėra taip sumišę“</a:t>
            </a:r>
            <a:endParaRPr lang="lt-LT" dirty="0"/>
          </a:p>
          <a:p>
            <a:r>
              <a:rPr lang="lt-LT" dirty="0">
                <a:hlinkClick r:id="rId6"/>
              </a:rPr>
              <a:t> „Originali Kristijono Donelaičio pasakėčia „Rudikis </a:t>
            </a:r>
            <a:r>
              <a:rPr lang="lt-LT" dirty="0" err="1">
                <a:hlinkClick r:id="rId6"/>
              </a:rPr>
              <a:t>jomarkininks</a:t>
            </a:r>
            <a:r>
              <a:rPr lang="lt-LT" dirty="0">
                <a:hlinkClick r:id="rId6"/>
              </a:rPr>
              <a:t>““ Dalia Dilytė</a:t>
            </a:r>
            <a:endParaRPr lang="lt-LT" dirty="0"/>
          </a:p>
        </p:txBody>
      </p:sp>
    </p:spTree>
    <p:extLst>
      <p:ext uri="{BB962C8B-B14F-4D97-AF65-F5344CB8AC3E}">
        <p14:creationId xmlns:p14="http://schemas.microsoft.com/office/powerpoint/2010/main" val="1267903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73" name="Freeform: Shape 72">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75" name="Freeform: Shape 74">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77" name="Rectangle 76">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9" name="Freeform: Shape 78">
            <a:extLst>
              <a:ext uri="{FF2B5EF4-FFF2-40B4-BE49-F238E27FC236}">
                <a16:creationId xmlns:a16="http://schemas.microsoft.com/office/drawing/2014/main" id="{BFC5A2D8-56E8-47FB-975D-D777AFEA4F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64728" y="3"/>
            <a:ext cx="6927272" cy="5330949"/>
          </a:xfrm>
          <a:custGeom>
            <a:avLst/>
            <a:gdLst>
              <a:gd name="connsiteX0" fmla="*/ 0 w 6927272"/>
              <a:gd name="connsiteY0" fmla="*/ 0 h 5330949"/>
              <a:gd name="connsiteX1" fmla="*/ 6927272 w 6927272"/>
              <a:gd name="connsiteY1" fmla="*/ 0 h 5330949"/>
              <a:gd name="connsiteX2" fmla="*/ 6927272 w 6927272"/>
              <a:gd name="connsiteY2" fmla="*/ 3912793 h 5330949"/>
              <a:gd name="connsiteX3" fmla="*/ 6884989 w 6927272"/>
              <a:gd name="connsiteY3" fmla="*/ 4002742 h 5330949"/>
              <a:gd name="connsiteX4" fmla="*/ 6592028 w 6927272"/>
              <a:gd name="connsiteY4" fmla="*/ 4494163 h 5330949"/>
              <a:gd name="connsiteX5" fmla="*/ 3742808 w 6927272"/>
              <a:gd name="connsiteY5" fmla="*/ 5122218 h 5330949"/>
              <a:gd name="connsiteX6" fmla="*/ 326623 w 6927272"/>
              <a:gd name="connsiteY6" fmla="*/ 2148182 h 5330949"/>
              <a:gd name="connsiteX7" fmla="*/ 13721 w 6927272"/>
              <a:gd name="connsiteY7" fmla="*/ 201231 h 5330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27272" h="5330949">
                <a:moveTo>
                  <a:pt x="0" y="0"/>
                </a:moveTo>
                <a:lnTo>
                  <a:pt x="6927272" y="0"/>
                </a:lnTo>
                <a:lnTo>
                  <a:pt x="6927272" y="3912793"/>
                </a:lnTo>
                <a:lnTo>
                  <a:pt x="6884989" y="4002742"/>
                </a:lnTo>
                <a:cubicBezTo>
                  <a:pt x="6799406" y="4174873"/>
                  <a:pt x="6702812" y="4339578"/>
                  <a:pt x="6592028" y="4494163"/>
                </a:cubicBezTo>
                <a:cubicBezTo>
                  <a:pt x="5802121" y="5596640"/>
                  <a:pt x="4821632" y="5380883"/>
                  <a:pt x="3742808" y="5122218"/>
                </a:cubicBezTo>
                <a:cubicBezTo>
                  <a:pt x="2131653" y="4735722"/>
                  <a:pt x="759367" y="4191689"/>
                  <a:pt x="326623" y="2148182"/>
                </a:cubicBezTo>
                <a:cubicBezTo>
                  <a:pt x="186907" y="1488770"/>
                  <a:pt x="67840" y="834043"/>
                  <a:pt x="13721" y="201231"/>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a:extLst>
              <a:ext uri="{FF2B5EF4-FFF2-40B4-BE49-F238E27FC236}">
                <a16:creationId xmlns:a16="http://schemas.microsoft.com/office/drawing/2014/main" id="{A9896C11-F8DF-437A-B349-8AFD602DC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791199" y="-1219198"/>
            <a:ext cx="5181601" cy="7620000"/>
          </a:xfrm>
          <a:custGeom>
            <a:avLst/>
            <a:gdLst>
              <a:gd name="connsiteX0" fmla="*/ 0 w 4033589"/>
              <a:gd name="connsiteY0" fmla="*/ 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8" fmla="*/ 0 w 4033589"/>
              <a:gd name="connsiteY8" fmla="*/ 0 h 6858000"/>
              <a:gd name="connsiteX0" fmla="*/ 0 w 4033589"/>
              <a:gd name="connsiteY0" fmla="*/ 685800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0 w 2154655"/>
              <a:gd name="connsiteY0" fmla="*/ 0 h 6858000"/>
              <a:gd name="connsiteX1" fmla="*/ 3379 w 2154655"/>
              <a:gd name="connsiteY1" fmla="*/ 2021 h 6858000"/>
              <a:gd name="connsiteX2" fmla="*/ 1596437 w 2154655"/>
              <a:gd name="connsiteY2" fmla="*/ 1517967 h 6858000"/>
              <a:gd name="connsiteX3" fmla="*/ 2097043 w 2154655"/>
              <a:gd name="connsiteY3" fmla="*/ 4379386 h 6858000"/>
              <a:gd name="connsiteX4" fmla="*/ 1433930 w 2154655"/>
              <a:gd name="connsiteY4" fmla="*/ 6852362 h 6858000"/>
              <a:gd name="connsiteX5" fmla="*/ 1431659 w 215465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655" h="6858000">
                <a:moveTo>
                  <a:pt x="0" y="0"/>
                </a:moveTo>
                <a:lnTo>
                  <a:pt x="3379" y="2021"/>
                </a:lnTo>
                <a:cubicBezTo>
                  <a:pt x="667061" y="423753"/>
                  <a:pt x="1239365" y="963389"/>
                  <a:pt x="1596437" y="1517967"/>
                </a:cubicBezTo>
                <a:cubicBezTo>
                  <a:pt x="2133142" y="2350886"/>
                  <a:pt x="2239839" y="3395752"/>
                  <a:pt x="2097043" y="4379386"/>
                </a:cubicBezTo>
                <a:cubicBezTo>
                  <a:pt x="2032295" y="4824358"/>
                  <a:pt x="1812506" y="5869368"/>
                  <a:pt x="1433930" y="6852362"/>
                </a:cubicBezTo>
                <a:lnTo>
                  <a:pt x="1431659" y="685800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8F5D77AD-7028-44F4-BA5A-F98C1F1109AF}"/>
              </a:ext>
            </a:extLst>
          </p:cNvPr>
          <p:cNvSpPr>
            <a:spLocks noGrp="1"/>
          </p:cNvSpPr>
          <p:nvPr>
            <p:ph type="title"/>
          </p:nvPr>
        </p:nvSpPr>
        <p:spPr>
          <a:xfrm>
            <a:off x="762000" y="1524000"/>
            <a:ext cx="4572000" cy="2286000"/>
          </a:xfrm>
        </p:spPr>
        <p:txBody>
          <a:bodyPr vert="horz" lIns="91440" tIns="45720" rIns="91440" bIns="45720" rtlCol="0" anchor="b">
            <a:normAutofit/>
          </a:bodyPr>
          <a:lstStyle/>
          <a:p>
            <a:r>
              <a:rPr lang="en-US" sz="4400" kern="1200" dirty="0" err="1">
                <a:solidFill>
                  <a:schemeClr val="tx1"/>
                </a:solidFill>
                <a:latin typeface="+mj-lt"/>
                <a:ea typeface="+mj-ea"/>
                <a:cs typeface="+mj-cs"/>
              </a:rPr>
              <a:t>Kristijonas</a:t>
            </a:r>
            <a:r>
              <a:rPr lang="en-US" sz="4400" kern="1200" dirty="0">
                <a:solidFill>
                  <a:schemeClr val="tx1"/>
                </a:solidFill>
                <a:latin typeface="+mj-lt"/>
                <a:ea typeface="+mj-ea"/>
                <a:cs typeface="+mj-cs"/>
              </a:rPr>
              <a:t> </a:t>
            </a:r>
            <a:r>
              <a:rPr lang="en-US" sz="4400" kern="1200" dirty="0" err="1">
                <a:solidFill>
                  <a:schemeClr val="tx1"/>
                </a:solidFill>
                <a:latin typeface="+mj-lt"/>
                <a:ea typeface="+mj-ea"/>
                <a:cs typeface="+mj-cs"/>
              </a:rPr>
              <a:t>Donelaitis</a:t>
            </a:r>
            <a:r>
              <a:rPr lang="en-US" sz="4400" kern="1200" dirty="0">
                <a:solidFill>
                  <a:schemeClr val="tx1"/>
                </a:solidFill>
                <a:latin typeface="+mj-lt"/>
                <a:ea typeface="+mj-ea"/>
                <a:cs typeface="+mj-cs"/>
              </a:rPr>
              <a:t> </a:t>
            </a:r>
            <a:br>
              <a:rPr lang="lt-LT" sz="4400" kern="1200" dirty="0">
                <a:solidFill>
                  <a:schemeClr val="tx1"/>
                </a:solidFill>
                <a:latin typeface="+mj-lt"/>
                <a:ea typeface="+mj-ea"/>
                <a:cs typeface="+mj-cs"/>
              </a:rPr>
            </a:br>
            <a:r>
              <a:rPr lang="en-US" sz="4400" kern="1200" dirty="0">
                <a:solidFill>
                  <a:schemeClr val="tx1"/>
                </a:solidFill>
                <a:latin typeface="+mj-lt"/>
                <a:ea typeface="+mj-ea"/>
                <a:cs typeface="+mj-cs"/>
              </a:rPr>
              <a:t>(1714-1780 m.) - </a:t>
            </a:r>
          </a:p>
        </p:txBody>
      </p:sp>
      <p:sp>
        <p:nvSpPr>
          <p:cNvPr id="3" name="Text Placeholder 2">
            <a:extLst>
              <a:ext uri="{FF2B5EF4-FFF2-40B4-BE49-F238E27FC236}">
                <a16:creationId xmlns:a16="http://schemas.microsoft.com/office/drawing/2014/main" id="{108313CB-84C7-4E4C-9B87-95A64B49656D}"/>
              </a:ext>
            </a:extLst>
          </p:cNvPr>
          <p:cNvSpPr>
            <a:spLocks noGrp="1"/>
          </p:cNvSpPr>
          <p:nvPr>
            <p:ph type="body" idx="1"/>
          </p:nvPr>
        </p:nvSpPr>
        <p:spPr>
          <a:xfrm>
            <a:off x="761999" y="4079631"/>
            <a:ext cx="5199185" cy="2016368"/>
          </a:xfrm>
        </p:spPr>
        <p:txBody>
          <a:bodyPr vert="horz" lIns="91440" tIns="45720" rIns="91440" bIns="45720" rtlCol="0">
            <a:normAutofit/>
          </a:bodyPr>
          <a:lstStyle/>
          <a:p>
            <a:r>
              <a:rPr lang="en-US" sz="3200" kern="1200" dirty="0" err="1">
                <a:solidFill>
                  <a:schemeClr val="tx1">
                    <a:alpha val="70000"/>
                  </a:schemeClr>
                </a:solidFill>
                <a:latin typeface="+mn-lt"/>
                <a:ea typeface="+mn-ea"/>
                <a:cs typeface="+mn-cs"/>
              </a:rPr>
              <a:t>poetas</a:t>
            </a:r>
            <a:r>
              <a:rPr lang="en-US" sz="3200" kern="1200" dirty="0">
                <a:solidFill>
                  <a:schemeClr val="tx1">
                    <a:alpha val="70000"/>
                  </a:schemeClr>
                </a:solidFill>
                <a:latin typeface="+mn-lt"/>
                <a:ea typeface="+mn-ea"/>
                <a:cs typeface="+mn-cs"/>
              </a:rPr>
              <a:t>, </a:t>
            </a:r>
            <a:r>
              <a:rPr lang="en-US" sz="3200" kern="1200" dirty="0" err="1">
                <a:solidFill>
                  <a:schemeClr val="tx1">
                    <a:alpha val="70000"/>
                  </a:schemeClr>
                </a:solidFill>
                <a:latin typeface="+mn-lt"/>
                <a:ea typeface="+mn-ea"/>
                <a:cs typeface="+mn-cs"/>
              </a:rPr>
              <a:t>lietuvių</a:t>
            </a:r>
            <a:r>
              <a:rPr lang="en-US" sz="3200" kern="1200" dirty="0">
                <a:solidFill>
                  <a:schemeClr val="tx1">
                    <a:alpha val="70000"/>
                  </a:schemeClr>
                </a:solidFill>
                <a:latin typeface="+mn-lt"/>
                <a:ea typeface="+mn-ea"/>
                <a:cs typeface="+mn-cs"/>
              </a:rPr>
              <a:t> </a:t>
            </a:r>
            <a:r>
              <a:rPr lang="en-US" sz="3200" kern="1200" dirty="0" err="1">
                <a:solidFill>
                  <a:schemeClr val="tx1">
                    <a:alpha val="70000"/>
                  </a:schemeClr>
                </a:solidFill>
                <a:latin typeface="+mn-lt"/>
                <a:ea typeface="+mn-ea"/>
                <a:cs typeface="+mn-cs"/>
              </a:rPr>
              <a:t>literatūros</a:t>
            </a:r>
            <a:r>
              <a:rPr lang="en-US" sz="3200" kern="1200" dirty="0">
                <a:solidFill>
                  <a:schemeClr val="tx1">
                    <a:alpha val="70000"/>
                  </a:schemeClr>
                </a:solidFill>
                <a:latin typeface="+mn-lt"/>
                <a:ea typeface="+mn-ea"/>
                <a:cs typeface="+mn-cs"/>
              </a:rPr>
              <a:t> </a:t>
            </a:r>
            <a:r>
              <a:rPr lang="en-US" sz="3200" kern="1200" dirty="0" err="1">
                <a:solidFill>
                  <a:schemeClr val="tx1">
                    <a:alpha val="70000"/>
                  </a:schemeClr>
                </a:solidFill>
                <a:latin typeface="+mn-lt"/>
                <a:ea typeface="+mn-ea"/>
                <a:cs typeface="+mn-cs"/>
              </a:rPr>
              <a:t>klasikas</a:t>
            </a:r>
            <a:r>
              <a:rPr lang="en-US" sz="3200" kern="1200" dirty="0">
                <a:solidFill>
                  <a:schemeClr val="tx1">
                    <a:alpha val="70000"/>
                  </a:schemeClr>
                </a:solidFill>
                <a:latin typeface="+mn-lt"/>
                <a:ea typeface="+mn-ea"/>
                <a:cs typeface="+mn-cs"/>
              </a:rPr>
              <a:t>, </a:t>
            </a:r>
            <a:r>
              <a:rPr lang="en-US" sz="3200" kern="1200" dirty="0" err="1">
                <a:solidFill>
                  <a:schemeClr val="tx1">
                    <a:alpha val="70000"/>
                  </a:schemeClr>
                </a:solidFill>
                <a:latin typeface="+mn-lt"/>
                <a:ea typeface="+mn-ea"/>
                <a:cs typeface="+mn-cs"/>
              </a:rPr>
              <a:t>liuteronų</a:t>
            </a:r>
            <a:r>
              <a:rPr lang="en-US" sz="3200" kern="1200" dirty="0">
                <a:solidFill>
                  <a:schemeClr val="tx1">
                    <a:alpha val="70000"/>
                  </a:schemeClr>
                </a:solidFill>
                <a:latin typeface="+mn-lt"/>
                <a:ea typeface="+mn-ea"/>
                <a:cs typeface="+mn-cs"/>
              </a:rPr>
              <a:t> </a:t>
            </a:r>
            <a:r>
              <a:rPr lang="en-US" sz="3200" kern="1200" dirty="0" err="1">
                <a:solidFill>
                  <a:schemeClr val="tx1">
                    <a:alpha val="70000"/>
                  </a:schemeClr>
                </a:solidFill>
                <a:latin typeface="+mn-lt"/>
                <a:ea typeface="+mn-ea"/>
                <a:cs typeface="+mn-cs"/>
              </a:rPr>
              <a:t>kunigas</a:t>
            </a:r>
            <a:r>
              <a:rPr lang="en-US" sz="3200" kern="1200" dirty="0">
                <a:solidFill>
                  <a:schemeClr val="tx1">
                    <a:alpha val="70000"/>
                  </a:schemeClr>
                </a:solidFill>
                <a:latin typeface="+mn-lt"/>
                <a:ea typeface="+mn-ea"/>
                <a:cs typeface="+mn-cs"/>
              </a:rPr>
              <a:t>.</a:t>
            </a:r>
          </a:p>
        </p:txBody>
      </p:sp>
      <p:pic>
        <p:nvPicPr>
          <p:cNvPr id="2050" name="Picture 2" descr="Lietuvos nacionalinė UNESCO komisija | 2014 m. – Kristijono Donelaičio  300-osios gimimo metinės">
            <a:extLst>
              <a:ext uri="{FF2B5EF4-FFF2-40B4-BE49-F238E27FC236}">
                <a16:creationId xmlns:a16="http://schemas.microsoft.com/office/drawing/2014/main" id="{7F7D5A3C-9D97-49CA-A8DA-40608F882CC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37329" y="753762"/>
            <a:ext cx="4451342" cy="5330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251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2050" name="Picture 2">
            <a:extLst>
              <a:ext uri="{FF2B5EF4-FFF2-40B4-BE49-F238E27FC236}">
                <a16:creationId xmlns:a16="http://schemas.microsoft.com/office/drawing/2014/main" id="{44CEA073-EB67-4459-8935-C4EBEED0FF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324" b="34120"/>
          <a:stretch/>
        </p:blipFill>
        <p:spPr bwMode="auto">
          <a:xfrm>
            <a:off x="20" y="10"/>
            <a:ext cx="12207220" cy="6857990"/>
          </a:xfrm>
          <a:prstGeom prst="rect">
            <a:avLst/>
          </a:prstGeom>
          <a:noFill/>
          <a:extLst>
            <a:ext uri="{909E8E84-426E-40DD-AFC4-6F175D3DCCD1}">
              <a14:hiddenFill xmlns:a14="http://schemas.microsoft.com/office/drawing/2010/main">
                <a:solidFill>
                  <a:srgbClr val="FFFFFF"/>
                </a:solidFill>
              </a14:hiddenFill>
            </a:ext>
          </a:extLst>
        </p:spPr>
      </p:pic>
      <p:sp>
        <p:nvSpPr>
          <p:cNvPr id="137" name="Freeform: Shape 136">
            <a:extLst>
              <a:ext uri="{FF2B5EF4-FFF2-40B4-BE49-F238E27FC236}">
                <a16:creationId xmlns:a16="http://schemas.microsoft.com/office/drawing/2014/main" id="{26C2F60D-36DC-4E6D-8544-3562BBABA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42263" y="1782827"/>
            <a:ext cx="4332910" cy="5817436"/>
          </a:xfrm>
          <a:custGeom>
            <a:avLst/>
            <a:gdLst>
              <a:gd name="connsiteX0" fmla="*/ 3175347 w 4332910"/>
              <a:gd name="connsiteY0" fmla="*/ 710 h 5817436"/>
              <a:gd name="connsiteX1" fmla="*/ 3972229 w 4332910"/>
              <a:gd name="connsiteY1" fmla="*/ 94304 h 5817436"/>
              <a:gd name="connsiteX2" fmla="*/ 4332910 w 4332910"/>
              <a:gd name="connsiteY2" fmla="*/ 180296 h 5817436"/>
              <a:gd name="connsiteX3" fmla="*/ 4332910 w 4332910"/>
              <a:gd name="connsiteY3" fmla="*/ 5817436 h 5817436"/>
              <a:gd name="connsiteX4" fmla="*/ 1006557 w 4332910"/>
              <a:gd name="connsiteY4" fmla="*/ 5817436 h 5817436"/>
              <a:gd name="connsiteX5" fmla="*/ 866510 w 4332910"/>
              <a:gd name="connsiteY5" fmla="*/ 5609583 h 5817436"/>
              <a:gd name="connsiteX6" fmla="*/ 351747 w 4332910"/>
              <a:gd name="connsiteY6" fmla="*/ 2263621 h 5817436"/>
              <a:gd name="connsiteX7" fmla="*/ 1381666 w 4332910"/>
              <a:gd name="connsiteY7" fmla="*/ 845238 h 5817436"/>
              <a:gd name="connsiteX8" fmla="*/ 2751595 w 4332910"/>
              <a:gd name="connsiteY8" fmla="*/ 47742 h 5817436"/>
              <a:gd name="connsiteX9" fmla="*/ 3175347 w 4332910"/>
              <a:gd name="connsiteY9" fmla="*/ 710 h 581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2910" h="5817436">
                <a:moveTo>
                  <a:pt x="3175347" y="710"/>
                </a:moveTo>
                <a:cubicBezTo>
                  <a:pt x="3421493" y="-5064"/>
                  <a:pt x="3686120" y="24227"/>
                  <a:pt x="3972229" y="94304"/>
                </a:cubicBezTo>
                <a:lnTo>
                  <a:pt x="4332910" y="180296"/>
                </a:lnTo>
                <a:lnTo>
                  <a:pt x="4332910" y="5817436"/>
                </a:lnTo>
                <a:lnTo>
                  <a:pt x="1006557" y="5817436"/>
                </a:lnTo>
                <a:lnTo>
                  <a:pt x="866510" y="5609583"/>
                </a:lnTo>
                <a:cubicBezTo>
                  <a:pt x="140071" y="4515211"/>
                  <a:pt x="-376405" y="3480830"/>
                  <a:pt x="351747" y="2263621"/>
                </a:cubicBezTo>
                <a:cubicBezTo>
                  <a:pt x="664977" y="1739861"/>
                  <a:pt x="994988" y="1240809"/>
                  <a:pt x="1381666" y="845238"/>
                </a:cubicBezTo>
                <a:cubicBezTo>
                  <a:pt x="1768346" y="449669"/>
                  <a:pt x="2211693" y="157580"/>
                  <a:pt x="2751595" y="47742"/>
                </a:cubicBezTo>
                <a:cubicBezTo>
                  <a:pt x="2886624" y="20264"/>
                  <a:pt x="3027659" y="4175"/>
                  <a:pt x="3175347" y="710"/>
                </a:cubicBezTo>
                <a:close/>
              </a:path>
            </a:pathLst>
          </a:cu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FCFFC7D5-8758-4C87-A839-9FF78F543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482642" flipH="1">
            <a:off x="318955" y="2073697"/>
            <a:ext cx="5867664" cy="5317986"/>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 name="connsiteX0" fmla="*/ 0 w 1085312"/>
              <a:gd name="connsiteY0" fmla="*/ 0 h 2441440"/>
              <a:gd name="connsiteX1" fmla="*/ 53089 w 1085312"/>
              <a:gd name="connsiteY1" fmla="*/ 4542 h 2441440"/>
              <a:gd name="connsiteX2" fmla="*/ 790077 w 1085312"/>
              <a:gd name="connsiteY2" fmla="*/ 872756 h 2441440"/>
              <a:gd name="connsiteX3" fmla="*/ 1085252 w 1085312"/>
              <a:gd name="connsiteY3" fmla="*/ 1943649 h 2441440"/>
              <a:gd name="connsiteX4" fmla="*/ 1064832 w 1085312"/>
              <a:gd name="connsiteY4" fmla="*/ 2198094 h 2441440"/>
              <a:gd name="connsiteX5" fmla="*/ 1043734 w 1085312"/>
              <a:gd name="connsiteY5" fmla="*/ 2315675 h 2441440"/>
              <a:gd name="connsiteX6" fmla="*/ 59456 w 1085312"/>
              <a:gd name="connsiteY6" fmla="*/ 2441440 h 2441440"/>
              <a:gd name="connsiteX0" fmla="*/ 0 w 1085312"/>
              <a:gd name="connsiteY0" fmla="*/ 0 h 2315675"/>
              <a:gd name="connsiteX1" fmla="*/ 53089 w 1085312"/>
              <a:gd name="connsiteY1" fmla="*/ 4542 h 2315675"/>
              <a:gd name="connsiteX2" fmla="*/ 790077 w 1085312"/>
              <a:gd name="connsiteY2" fmla="*/ 872756 h 2315675"/>
              <a:gd name="connsiteX3" fmla="*/ 1085252 w 1085312"/>
              <a:gd name="connsiteY3" fmla="*/ 1943649 h 2315675"/>
              <a:gd name="connsiteX4" fmla="*/ 1064832 w 1085312"/>
              <a:gd name="connsiteY4" fmla="*/ 2198094 h 2315675"/>
              <a:gd name="connsiteX5" fmla="*/ 1043734 w 1085312"/>
              <a:gd name="connsiteY5"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5312" h="2315675">
                <a:moveTo>
                  <a:pt x="0" y="0"/>
                </a:move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venir Next LT Pro Light"/>
            </a:endParaRPr>
          </a:p>
        </p:txBody>
      </p:sp>
      <p:sp>
        <p:nvSpPr>
          <p:cNvPr id="3" name="Subtitle 2">
            <a:extLst>
              <a:ext uri="{FF2B5EF4-FFF2-40B4-BE49-F238E27FC236}">
                <a16:creationId xmlns:a16="http://schemas.microsoft.com/office/drawing/2014/main" id="{3CAA0B89-B554-4150-80B4-A8F401061374}"/>
              </a:ext>
            </a:extLst>
          </p:cNvPr>
          <p:cNvSpPr>
            <a:spLocks noGrp="1"/>
          </p:cNvSpPr>
          <p:nvPr>
            <p:ph type="subTitle" idx="1"/>
          </p:nvPr>
        </p:nvSpPr>
        <p:spPr>
          <a:xfrm>
            <a:off x="758952" y="5438272"/>
            <a:ext cx="4297680" cy="822141"/>
          </a:xfrm>
        </p:spPr>
        <p:txBody>
          <a:bodyPr>
            <a:normAutofit/>
          </a:bodyPr>
          <a:lstStyle/>
          <a:p>
            <a:pPr algn="l">
              <a:lnSpc>
                <a:spcPct val="115000"/>
              </a:lnSpc>
            </a:pPr>
            <a:r>
              <a:rPr lang="lt-LT" sz="1700"/>
              <a:t>Gimė Lazdynėlių kaime netoli Gumbinės (dab. Gusevo) Prūsų Lietuvoje </a:t>
            </a:r>
          </a:p>
        </p:txBody>
      </p:sp>
      <p:pic>
        <p:nvPicPr>
          <p:cNvPr id="2052" name="Picture 4" descr="Flat Design Map Pin transparent PNG - StickPNG">
            <a:extLst>
              <a:ext uri="{FF2B5EF4-FFF2-40B4-BE49-F238E27FC236}">
                <a16:creationId xmlns:a16="http://schemas.microsoft.com/office/drawing/2014/main" id="{1164B1CB-C63B-45E8-B3CD-77F64C67EE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6720" y="2962928"/>
            <a:ext cx="465455" cy="63371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Flat Design Map Pin transparent PNG - StickPNG">
            <a:extLst>
              <a:ext uri="{FF2B5EF4-FFF2-40B4-BE49-F238E27FC236}">
                <a16:creationId xmlns:a16="http://schemas.microsoft.com/office/drawing/2014/main" id="{56E73A00-4AA0-4FEB-A170-9BF164D38F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7920" y="3765568"/>
            <a:ext cx="465455" cy="633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62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6FC6F62-FEC6-45C4-B697-39FDA62A9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53162" y="-776838"/>
            <a:ext cx="762001"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latin typeface="Avenir Next LT Pro" panose="020B0504020202020204" pitchFamily="34" charset="0"/>
            </a:endParaRPr>
          </a:p>
        </p:txBody>
      </p:sp>
      <p:pic>
        <p:nvPicPr>
          <p:cNvPr id="4" name="Paveikslėlis 3">
            <a:extLst>
              <a:ext uri="{FF2B5EF4-FFF2-40B4-BE49-F238E27FC236}">
                <a16:creationId xmlns:a16="http://schemas.microsoft.com/office/drawing/2014/main" id="{3C4248FA-7EB9-4B12-A0B0-4610812D27B3}"/>
              </a:ext>
            </a:extLst>
          </p:cNvPr>
          <p:cNvPicPr>
            <a:picLocks noChangeAspect="1"/>
          </p:cNvPicPr>
          <p:nvPr/>
        </p:nvPicPr>
        <p:blipFill rotWithShape="1">
          <a:blip r:embed="rId3"/>
          <a:srcRect l="3311" t="1477" r="2024" b="1580"/>
          <a:stretch/>
        </p:blipFill>
        <p:spPr>
          <a:xfrm>
            <a:off x="472966" y="840828"/>
            <a:ext cx="5139558" cy="5171090"/>
          </a:xfrm>
          <a:prstGeom prst="rect">
            <a:avLst/>
          </a:prstGeom>
        </p:spPr>
      </p:pic>
      <p:grpSp>
        <p:nvGrpSpPr>
          <p:cNvPr id="24" name="Group 23">
            <a:extLst>
              <a:ext uri="{FF2B5EF4-FFF2-40B4-BE49-F238E27FC236}">
                <a16:creationId xmlns:a16="http://schemas.microsoft.com/office/drawing/2014/main" id="{F8D7210F-BCFD-46C1-9A2C-3717368B1A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5829359"/>
            <a:ext cx="4333875" cy="1028642"/>
            <a:chOff x="7153921" y="5829359"/>
            <a:chExt cx="5038079" cy="1028642"/>
          </a:xfrm>
        </p:grpSpPr>
        <p:sp>
          <p:nvSpPr>
            <p:cNvPr id="25" name="Freeform: Shape 24">
              <a:extLst>
                <a:ext uri="{FF2B5EF4-FFF2-40B4-BE49-F238E27FC236}">
                  <a16:creationId xmlns:a16="http://schemas.microsoft.com/office/drawing/2014/main" id="{2C96BB9F-FD85-4689-A888-9A5AA0A14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63906" y="5913098"/>
              <a:ext cx="4228094" cy="944903"/>
            </a:xfrm>
            <a:custGeom>
              <a:avLst/>
              <a:gdLst>
                <a:gd name="connsiteX0" fmla="*/ 1673074 w 4228094"/>
                <a:gd name="connsiteY0" fmla="*/ 230 h 1137038"/>
                <a:gd name="connsiteX1" fmla="*/ 3676781 w 4228094"/>
                <a:gd name="connsiteY1" fmla="*/ 298555 h 1137038"/>
                <a:gd name="connsiteX2" fmla="*/ 4025527 w 4228094"/>
                <a:gd name="connsiteY2" fmla="*/ 425010 h 1137038"/>
                <a:gd name="connsiteX3" fmla="*/ 4228094 w 4228094"/>
                <a:gd name="connsiteY3" fmla="*/ 494088 h 1137038"/>
                <a:gd name="connsiteX4" fmla="*/ 4228094 w 4228094"/>
                <a:gd name="connsiteY4" fmla="*/ 1137038 h 1137038"/>
                <a:gd name="connsiteX5" fmla="*/ 0 w 4228094"/>
                <a:gd name="connsiteY5" fmla="*/ 1137038 h 1137038"/>
                <a:gd name="connsiteX6" fmla="*/ 18109 w 4228094"/>
                <a:gd name="connsiteY6" fmla="*/ 1068877 h 1137038"/>
                <a:gd name="connsiteX7" fmla="*/ 362264 w 4228094"/>
                <a:gd name="connsiteY7" fmla="*/ 366637 h 1137038"/>
                <a:gd name="connsiteX8" fmla="*/ 1386499 w 4228094"/>
                <a:gd name="connsiteY8" fmla="*/ 1522 h 1137038"/>
                <a:gd name="connsiteX9" fmla="*/ 1673074 w 4228094"/>
                <a:gd name="connsiteY9" fmla="*/ 230 h 113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8094" h="1137038">
                  <a:moveTo>
                    <a:pt x="1673074" y="230"/>
                  </a:moveTo>
                  <a:cubicBezTo>
                    <a:pt x="2346512" y="4287"/>
                    <a:pt x="3048424" y="63583"/>
                    <a:pt x="3676781" y="298555"/>
                  </a:cubicBezTo>
                  <a:cubicBezTo>
                    <a:pt x="3793275" y="342114"/>
                    <a:pt x="3909477" y="384216"/>
                    <a:pt x="4025527" y="425010"/>
                  </a:cubicBezTo>
                  <a:lnTo>
                    <a:pt x="4228094" y="494088"/>
                  </a:lnTo>
                  <a:lnTo>
                    <a:pt x="4228094" y="1137038"/>
                  </a:lnTo>
                  <a:lnTo>
                    <a:pt x="0" y="1137038"/>
                  </a:lnTo>
                  <a:lnTo>
                    <a:pt x="18109" y="1068877"/>
                  </a:lnTo>
                  <a:cubicBezTo>
                    <a:pt x="95047" y="799139"/>
                    <a:pt x="194962" y="542008"/>
                    <a:pt x="362264" y="366637"/>
                  </a:cubicBezTo>
                  <a:cubicBezTo>
                    <a:pt x="622229" y="94062"/>
                    <a:pt x="1015836" y="6565"/>
                    <a:pt x="1386499" y="1522"/>
                  </a:cubicBezTo>
                  <a:cubicBezTo>
                    <a:pt x="1481245" y="198"/>
                    <a:pt x="1576869" y="-349"/>
                    <a:pt x="1673074"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500">
                <a:solidFill>
                  <a:schemeClr val="bg1"/>
                </a:solidFill>
                <a:latin typeface="Avenir Next LT Pro" panose="020B0504020202020204" pitchFamily="34" charset="0"/>
              </a:endParaRPr>
            </a:p>
          </p:txBody>
        </p:sp>
        <p:sp>
          <p:nvSpPr>
            <p:cNvPr id="29" name="Freeform: Shape 25">
              <a:extLst>
                <a:ext uri="{FF2B5EF4-FFF2-40B4-BE49-F238E27FC236}">
                  <a16:creationId xmlns:a16="http://schemas.microsoft.com/office/drawing/2014/main" id="{78545FC7-27EF-4BF9-A88F-35F089DF69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153921" y="5829359"/>
              <a:ext cx="5038078" cy="1028642"/>
            </a:xfrm>
            <a:custGeom>
              <a:avLst/>
              <a:gdLst>
                <a:gd name="connsiteX0" fmla="*/ 1576991 w 5038078"/>
                <a:gd name="connsiteY0" fmla="*/ 210 h 1238015"/>
                <a:gd name="connsiteX1" fmla="*/ 3403320 w 5038078"/>
                <a:gd name="connsiteY1" fmla="*/ 272125 h 1238015"/>
                <a:gd name="connsiteX2" fmla="*/ 4672870 w 5038078"/>
                <a:gd name="connsiteY2" fmla="*/ 693604 h 1238015"/>
                <a:gd name="connsiteX3" fmla="*/ 5038078 w 5038078"/>
                <a:gd name="connsiteY3" fmla="*/ 795929 h 1238015"/>
                <a:gd name="connsiteX4" fmla="*/ 5038078 w 5038078"/>
                <a:gd name="connsiteY4" fmla="*/ 1238015 h 1238015"/>
                <a:gd name="connsiteX5" fmla="*/ 0 w 5038078"/>
                <a:gd name="connsiteY5" fmla="*/ 1238015 h 1238015"/>
                <a:gd name="connsiteX6" fmla="*/ 19230 w 5038078"/>
                <a:gd name="connsiteY6" fmla="*/ 1159819 h 1238015"/>
                <a:gd name="connsiteX7" fmla="*/ 382219 w 5038078"/>
                <a:gd name="connsiteY7" fmla="*/ 334180 h 1238015"/>
                <a:gd name="connsiteX8" fmla="*/ 1315784 w 5038078"/>
                <a:gd name="connsiteY8" fmla="*/ 1388 h 1238015"/>
                <a:gd name="connsiteX9" fmla="*/ 1576991 w 5038078"/>
                <a:gd name="connsiteY9" fmla="*/ 210 h 123801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049689"/>
                <a:gd name="connsiteY0" fmla="*/ 1237805 h 1423588"/>
                <a:gd name="connsiteX1" fmla="*/ 19230 w 5049689"/>
                <a:gd name="connsiteY1" fmla="*/ 1159609 h 1423588"/>
                <a:gd name="connsiteX2" fmla="*/ 382219 w 5049689"/>
                <a:gd name="connsiteY2" fmla="*/ 333970 h 1423588"/>
                <a:gd name="connsiteX3" fmla="*/ 1315784 w 5049689"/>
                <a:gd name="connsiteY3" fmla="*/ 1178 h 1423588"/>
                <a:gd name="connsiteX4" fmla="*/ 1576991 w 5049689"/>
                <a:gd name="connsiteY4" fmla="*/ 0 h 1423588"/>
                <a:gd name="connsiteX5" fmla="*/ 3403320 w 5049689"/>
                <a:gd name="connsiteY5" fmla="*/ 271915 h 1423588"/>
                <a:gd name="connsiteX6" fmla="*/ 4672870 w 5049689"/>
                <a:gd name="connsiteY6" fmla="*/ 693394 h 1423588"/>
                <a:gd name="connsiteX7" fmla="*/ 5038078 w 5049689"/>
                <a:gd name="connsiteY7" fmla="*/ 795719 h 1423588"/>
                <a:gd name="connsiteX8" fmla="*/ 5049689 w 5049689"/>
                <a:gd name="connsiteY8" fmla="*/ 1423588 h 1423588"/>
                <a:gd name="connsiteX0" fmla="*/ 0 w 5038078"/>
                <a:gd name="connsiteY0" fmla="*/ 1237805 h 1237805"/>
                <a:gd name="connsiteX1" fmla="*/ 19230 w 5038078"/>
                <a:gd name="connsiteY1" fmla="*/ 1159609 h 1237805"/>
                <a:gd name="connsiteX2" fmla="*/ 382219 w 5038078"/>
                <a:gd name="connsiteY2" fmla="*/ 333970 h 1237805"/>
                <a:gd name="connsiteX3" fmla="*/ 1315784 w 5038078"/>
                <a:gd name="connsiteY3" fmla="*/ 1178 h 1237805"/>
                <a:gd name="connsiteX4" fmla="*/ 1576991 w 5038078"/>
                <a:gd name="connsiteY4" fmla="*/ 0 h 1237805"/>
                <a:gd name="connsiteX5" fmla="*/ 3403320 w 5038078"/>
                <a:gd name="connsiteY5" fmla="*/ 271915 h 1237805"/>
                <a:gd name="connsiteX6" fmla="*/ 4672870 w 5038078"/>
                <a:gd name="connsiteY6" fmla="*/ 693394 h 1237805"/>
                <a:gd name="connsiteX7" fmla="*/ 5038078 w 5038078"/>
                <a:gd name="connsiteY7" fmla="*/ 795719 h 123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8078" h="1237805">
                  <a:moveTo>
                    <a:pt x="0" y="1237805"/>
                  </a:moveTo>
                  <a:lnTo>
                    <a:pt x="19230" y="1159609"/>
                  </a:lnTo>
                  <a:cubicBezTo>
                    <a:pt x="96961" y="850027"/>
                    <a:pt x="191605" y="533778"/>
                    <a:pt x="382219" y="333970"/>
                  </a:cubicBezTo>
                  <a:cubicBezTo>
                    <a:pt x="619171" y="85526"/>
                    <a:pt x="977934" y="5774"/>
                    <a:pt x="1315784" y="1178"/>
                  </a:cubicBezTo>
                  <a:lnTo>
                    <a:pt x="1576991" y="0"/>
                  </a:lnTo>
                  <a:cubicBezTo>
                    <a:pt x="2190813" y="3698"/>
                    <a:pt x="2830589" y="57744"/>
                    <a:pt x="3403320" y="271915"/>
                  </a:cubicBezTo>
                  <a:cubicBezTo>
                    <a:pt x="3828046" y="430728"/>
                    <a:pt x="4248519" y="568281"/>
                    <a:pt x="4672870" y="693394"/>
                  </a:cubicBezTo>
                  <a:lnTo>
                    <a:pt x="5038078" y="795719"/>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grpSp>
      <p:sp>
        <p:nvSpPr>
          <p:cNvPr id="3" name="Content Placeholder 2">
            <a:extLst>
              <a:ext uri="{FF2B5EF4-FFF2-40B4-BE49-F238E27FC236}">
                <a16:creationId xmlns:a16="http://schemas.microsoft.com/office/drawing/2014/main" id="{976E8B76-26EB-4AE3-8D3D-420602AC244A}"/>
              </a:ext>
            </a:extLst>
          </p:cNvPr>
          <p:cNvSpPr>
            <a:spLocks noGrp="1"/>
          </p:cNvSpPr>
          <p:nvPr>
            <p:ph idx="1"/>
          </p:nvPr>
        </p:nvSpPr>
        <p:spPr>
          <a:xfrm>
            <a:off x="6096000" y="2286000"/>
            <a:ext cx="5334000" cy="3810001"/>
          </a:xfrm>
        </p:spPr>
        <p:txBody>
          <a:bodyPr>
            <a:normAutofit/>
          </a:bodyPr>
          <a:lstStyle/>
          <a:p>
            <a:pPr marL="0" indent="0">
              <a:lnSpc>
                <a:spcPct val="115000"/>
              </a:lnSpc>
              <a:buNone/>
            </a:pPr>
            <a:r>
              <a:rPr lang="lt-LT" sz="2000" dirty="0"/>
              <a:t>Kilęs iš lietuvių laisvųjų valstiečių šeimos. Visi vaikai buvo </a:t>
            </a:r>
            <a:r>
              <a:rPr lang="lt-LT" sz="2000" b="1" dirty="0"/>
              <a:t>darbštūs, nagingi</a:t>
            </a:r>
            <a:r>
              <a:rPr lang="lt-LT" sz="2000" dirty="0"/>
              <a:t>. Sūnūs Prūsijoje garsėjo kaip geri meistrai (auksakalys, juvelyras, kalvis). Pats Kristijonas Donelaitis amžininkų buvo vadintas „kiekvienam žinomu“ meistru, „labai didžiu mechaniku“. Kiti vaikai ūkininkavo.</a:t>
            </a:r>
          </a:p>
          <a:p>
            <a:pPr marL="0" indent="0">
              <a:lnSpc>
                <a:spcPct val="115000"/>
              </a:lnSpc>
              <a:buNone/>
            </a:pPr>
            <a:r>
              <a:rPr lang="lt-LT" sz="2000" dirty="0"/>
              <a:t>Tėvo neteko būdamas šešerių ir nuo tada gyveno labai skurdžiai.</a:t>
            </a:r>
          </a:p>
        </p:txBody>
      </p:sp>
      <p:sp>
        <p:nvSpPr>
          <p:cNvPr id="15" name="Title 1">
            <a:extLst>
              <a:ext uri="{FF2B5EF4-FFF2-40B4-BE49-F238E27FC236}">
                <a16:creationId xmlns:a16="http://schemas.microsoft.com/office/drawing/2014/main" id="{8B414E56-B595-4433-B86D-64A7DF0CA9F8}"/>
              </a:ext>
            </a:extLst>
          </p:cNvPr>
          <p:cNvSpPr>
            <a:spLocks noGrp="1"/>
          </p:cNvSpPr>
          <p:nvPr>
            <p:ph type="title"/>
          </p:nvPr>
        </p:nvSpPr>
        <p:spPr>
          <a:xfrm>
            <a:off x="6096000" y="762000"/>
            <a:ext cx="5334000" cy="1524000"/>
          </a:xfrm>
        </p:spPr>
        <p:txBody>
          <a:bodyPr>
            <a:normAutofit/>
          </a:bodyPr>
          <a:lstStyle/>
          <a:p>
            <a:r>
              <a:rPr lang="lt-LT" sz="3200" dirty="0"/>
              <a:t>Šeima</a:t>
            </a:r>
          </a:p>
        </p:txBody>
      </p:sp>
    </p:spTree>
    <p:extLst>
      <p:ext uri="{BB962C8B-B14F-4D97-AF65-F5344CB8AC3E}">
        <p14:creationId xmlns:p14="http://schemas.microsoft.com/office/powerpoint/2010/main" val="2211209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076" name="Rectangle 70">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Jacob Klein (August 15, 1685 — February 27, 1759), German Botanist,  Diplomat, historian, jurist, Zoologist | World Biographical Encyclopedia">
            <a:extLst>
              <a:ext uri="{FF2B5EF4-FFF2-40B4-BE49-F238E27FC236}">
                <a16:creationId xmlns:a16="http://schemas.microsoft.com/office/drawing/2014/main" id="{1A35F232-4C51-4FAF-8B74-969E2DDED5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57" r="31545" b="-1"/>
          <a:stretch/>
        </p:blipFill>
        <p:spPr bwMode="auto">
          <a:xfrm>
            <a:off x="2" y="1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a:noFill/>
          <a:extLst>
            <a:ext uri="{909E8E84-426E-40DD-AFC4-6F175D3DCCD1}">
              <a14:hiddenFill xmlns:a14="http://schemas.microsoft.com/office/drawing/2010/main">
                <a:solidFill>
                  <a:srgbClr val="FFFFFF"/>
                </a:solidFill>
              </a14:hiddenFill>
            </a:ext>
          </a:extLst>
        </p:spPr>
      </p:pic>
      <p:sp>
        <p:nvSpPr>
          <p:cNvPr id="3077" name="Freeform: Shape 72">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3" name="Content Placeholder 2">
            <a:extLst>
              <a:ext uri="{FF2B5EF4-FFF2-40B4-BE49-F238E27FC236}">
                <a16:creationId xmlns:a16="http://schemas.microsoft.com/office/drawing/2014/main" id="{38229237-6E53-4E77-944E-C5AA93680D88}"/>
              </a:ext>
            </a:extLst>
          </p:cNvPr>
          <p:cNvSpPr>
            <a:spLocks noGrp="1"/>
          </p:cNvSpPr>
          <p:nvPr>
            <p:ph idx="1"/>
          </p:nvPr>
        </p:nvSpPr>
        <p:spPr>
          <a:xfrm>
            <a:off x="6096000" y="2286000"/>
            <a:ext cx="5334000" cy="3810001"/>
          </a:xfrm>
        </p:spPr>
        <p:txBody>
          <a:bodyPr>
            <a:normAutofit/>
          </a:bodyPr>
          <a:lstStyle/>
          <a:p>
            <a:pPr>
              <a:lnSpc>
                <a:spcPct val="115000"/>
              </a:lnSpc>
            </a:pPr>
            <a:r>
              <a:rPr lang="lt-LT" sz="1500"/>
              <a:t>Apie 1731 m. Donelaitis pradėjo lankyti Karaliaučiaus Katedros vidurinę mokyklą. 1736-1740 m. Karaliaučiaus universitete studijavo teologiją. </a:t>
            </a:r>
          </a:p>
          <a:p>
            <a:pPr>
              <a:lnSpc>
                <a:spcPct val="115000"/>
              </a:lnSpc>
            </a:pPr>
            <a:r>
              <a:rPr lang="lt-LT" sz="1500"/>
              <a:t>Ir mokykloje, ir universitete jis mokėsi antikinės literatūros, retorikos, užsienio kalbų. Domėjosi mechanika, kitais gamtos mokslais, filosofija, vėlesniuose Donelaičio tekstuose matoma, kad jis gerai išmanė Antikos filosofų ir rašytojų kūrybą. Taigi Karaliaučiaus universitete </a:t>
            </a:r>
            <a:r>
              <a:rPr lang="lt-LT" sz="1500" b="1"/>
              <a:t>įgijo gana visapusišką, </a:t>
            </a:r>
            <a:r>
              <a:rPr lang="lt-LT" sz="1500" b="1" u="sng"/>
              <a:t>Apšvietos žmogui </a:t>
            </a:r>
            <a:r>
              <a:rPr lang="lt-LT" sz="1500" b="1"/>
              <a:t>būdingą išsilavinimą</a:t>
            </a:r>
            <a:r>
              <a:rPr lang="lt-LT" sz="1500"/>
              <a:t>.</a:t>
            </a:r>
          </a:p>
          <a:p>
            <a:pPr>
              <a:lnSpc>
                <a:spcPct val="115000"/>
              </a:lnSpc>
            </a:pPr>
            <a:r>
              <a:rPr lang="lt-LT" sz="1500"/>
              <a:t>Mokėsi stropiai: vėlesniuose užrašuose pats mini, kad studijų metais „įtemptai dirbęs“.</a:t>
            </a:r>
          </a:p>
        </p:txBody>
      </p:sp>
      <p:sp>
        <p:nvSpPr>
          <p:cNvPr id="2" name="Title 1">
            <a:extLst>
              <a:ext uri="{FF2B5EF4-FFF2-40B4-BE49-F238E27FC236}">
                <a16:creationId xmlns:a16="http://schemas.microsoft.com/office/drawing/2014/main" id="{DDD898B5-5669-4352-9377-67C787BFC5BF}"/>
              </a:ext>
            </a:extLst>
          </p:cNvPr>
          <p:cNvSpPr>
            <a:spLocks noGrp="1"/>
          </p:cNvSpPr>
          <p:nvPr>
            <p:ph type="title"/>
          </p:nvPr>
        </p:nvSpPr>
        <p:spPr>
          <a:xfrm>
            <a:off x="6096000" y="762000"/>
            <a:ext cx="5334000" cy="1524000"/>
          </a:xfrm>
        </p:spPr>
        <p:txBody>
          <a:bodyPr>
            <a:normAutofit/>
          </a:bodyPr>
          <a:lstStyle/>
          <a:p>
            <a:r>
              <a:rPr lang="lt-LT" sz="3200"/>
              <a:t>Išsilavinimas</a:t>
            </a:r>
          </a:p>
        </p:txBody>
      </p:sp>
    </p:spTree>
    <p:extLst>
      <p:ext uri="{BB962C8B-B14F-4D97-AF65-F5344CB8AC3E}">
        <p14:creationId xmlns:p14="http://schemas.microsoft.com/office/powerpoint/2010/main" val="218086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1">
            <a:extLst>
              <a:ext uri="{FF2B5EF4-FFF2-40B4-BE49-F238E27FC236}">
                <a16:creationId xmlns:a16="http://schemas.microsoft.com/office/drawing/2014/main" id="{3D065C6D-EB42-400B-99C4-D0ACE936F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13174" y="0"/>
            <a:ext cx="5578824" cy="6028256"/>
          </a:xfrm>
          <a:custGeom>
            <a:avLst/>
            <a:gdLst>
              <a:gd name="connsiteX0" fmla="*/ 1681218 w 5578824"/>
              <a:gd name="connsiteY0" fmla="*/ 0 h 6028256"/>
              <a:gd name="connsiteX1" fmla="*/ 5578824 w 5578824"/>
              <a:gd name="connsiteY1" fmla="*/ 0 h 6028256"/>
              <a:gd name="connsiteX2" fmla="*/ 5578824 w 5578824"/>
              <a:gd name="connsiteY2" fmla="*/ 5760161 h 6028256"/>
              <a:gd name="connsiteX3" fmla="*/ 5441231 w 5578824"/>
              <a:gd name="connsiteY3" fmla="*/ 5804042 h 6028256"/>
              <a:gd name="connsiteX4" fmla="*/ 4253224 w 5578824"/>
              <a:gd name="connsiteY4" fmla="*/ 5980388 h 6028256"/>
              <a:gd name="connsiteX5" fmla="*/ 837278 w 5578824"/>
              <a:gd name="connsiteY5" fmla="*/ 4877588 h 6028256"/>
              <a:gd name="connsiteX6" fmla="*/ 109626 w 5578824"/>
              <a:gd name="connsiteY6" fmla="*/ 3329255 h 6028256"/>
              <a:gd name="connsiteX7" fmla="*/ 156962 w 5578824"/>
              <a:gd name="connsiteY7" fmla="*/ 1773839 h 6028256"/>
              <a:gd name="connsiteX8" fmla="*/ 904890 w 5578824"/>
              <a:gd name="connsiteY8" fmla="*/ 738354 h 6028256"/>
              <a:gd name="connsiteX9" fmla="*/ 1304592 w 5578824"/>
              <a:gd name="connsiteY9" fmla="*/ 360545 h 602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8824" h="6028256">
                <a:moveTo>
                  <a:pt x="1681218" y="0"/>
                </a:moveTo>
                <a:lnTo>
                  <a:pt x="5578824" y="0"/>
                </a:lnTo>
                <a:lnTo>
                  <a:pt x="5578824" y="5760161"/>
                </a:lnTo>
                <a:lnTo>
                  <a:pt x="5441231" y="5804042"/>
                </a:lnTo>
                <a:cubicBezTo>
                  <a:pt x="5079089" y="5907589"/>
                  <a:pt x="4674877" y="5944442"/>
                  <a:pt x="4253224" y="5980388"/>
                </a:cubicBezTo>
                <a:cubicBezTo>
                  <a:pt x="2813852" y="6102970"/>
                  <a:pt x="1551586" y="6071494"/>
                  <a:pt x="837278" y="4877588"/>
                </a:cubicBezTo>
                <a:cubicBezTo>
                  <a:pt x="529862" y="4363935"/>
                  <a:pt x="255162" y="3847185"/>
                  <a:pt x="109626" y="3329255"/>
                </a:cubicBezTo>
                <a:cubicBezTo>
                  <a:pt x="-35907" y="2811325"/>
                  <a:pt x="-52277" y="2292214"/>
                  <a:pt x="156962" y="1773839"/>
                </a:cubicBezTo>
                <a:cubicBezTo>
                  <a:pt x="296494" y="1428108"/>
                  <a:pt x="536161" y="1082881"/>
                  <a:pt x="904890" y="738354"/>
                </a:cubicBezTo>
                <a:cubicBezTo>
                  <a:pt x="1036690" y="615181"/>
                  <a:pt x="1169968" y="488910"/>
                  <a:pt x="1304592" y="36054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3362A0EA-3E81-4464-94B8-70BE5870E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87883"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3" name="Content Placeholder 2">
            <a:extLst>
              <a:ext uri="{FF2B5EF4-FFF2-40B4-BE49-F238E27FC236}">
                <a16:creationId xmlns:a16="http://schemas.microsoft.com/office/drawing/2014/main" id="{719A90E3-8179-43BC-86DF-273108C14B77}"/>
              </a:ext>
            </a:extLst>
          </p:cNvPr>
          <p:cNvSpPr>
            <a:spLocks noGrp="1"/>
          </p:cNvSpPr>
          <p:nvPr>
            <p:ph idx="1"/>
          </p:nvPr>
        </p:nvSpPr>
        <p:spPr>
          <a:xfrm>
            <a:off x="762000" y="2049518"/>
            <a:ext cx="5334000" cy="4423672"/>
          </a:xfrm>
        </p:spPr>
        <p:txBody>
          <a:bodyPr>
            <a:normAutofit lnSpcReduction="10000"/>
          </a:bodyPr>
          <a:lstStyle/>
          <a:p>
            <a:pPr>
              <a:lnSpc>
                <a:spcPct val="115000"/>
              </a:lnSpc>
            </a:pPr>
            <a:r>
              <a:rPr lang="lt-LT" sz="1700" dirty="0"/>
              <a:t>Po studijų buvo paskirtas dirbti mokykloje, vėliau tapo jos vedėju, o dar vėliau buvo paskirtas Tolminkiemio  klebonu. </a:t>
            </a:r>
          </a:p>
          <a:p>
            <a:pPr>
              <a:lnSpc>
                <a:spcPct val="115000"/>
              </a:lnSpc>
            </a:pPr>
            <a:r>
              <a:rPr lang="lt-LT" sz="1700" dirty="0"/>
              <a:t>Vedė, tačiau vaikų nesusilaukė ir rašė, jog tuo džiaugėsi, nes šeimos nebūtų galėjęs išlaikyti.</a:t>
            </a:r>
          </a:p>
          <a:p>
            <a:pPr>
              <a:lnSpc>
                <a:spcPct val="115000"/>
              </a:lnSpc>
            </a:pPr>
            <a:r>
              <a:rPr lang="lt-LT" sz="1700" dirty="0"/>
              <a:t>Iš paties Donelaičio bei jo amžininkų užrašų profesoriui D. Kaunui susidaro įspūdis, jog poetas buvo sėslus, vengė žemės darbų, juos užkraudavo žmonai, o pats atsidėjo moksliniams dalykams ir „ganomųjų sielų reikalams“.</a:t>
            </a:r>
          </a:p>
          <a:p>
            <a:pPr>
              <a:lnSpc>
                <a:spcPct val="115000"/>
              </a:lnSpc>
            </a:pPr>
            <a:r>
              <a:rPr lang="lt-LT" sz="1700" dirty="0"/>
              <a:t>Apie Donelaitį kiti sakė, kad pamokslus skaito „su labai dideliu meistriškumu“, buvo „sąžiningas žmogus“ ir „ištikimas draugas“. Jis buvo jautrus, tiesos ieškantis ir už ją kovojantis žmogus.</a:t>
            </a:r>
          </a:p>
        </p:txBody>
      </p:sp>
      <p:sp>
        <p:nvSpPr>
          <p:cNvPr id="2" name="Title 1">
            <a:extLst>
              <a:ext uri="{FF2B5EF4-FFF2-40B4-BE49-F238E27FC236}">
                <a16:creationId xmlns:a16="http://schemas.microsoft.com/office/drawing/2014/main" id="{22C3DDD4-5F58-4742-98F8-55103515D890}"/>
              </a:ext>
            </a:extLst>
          </p:cNvPr>
          <p:cNvSpPr>
            <a:spLocks noGrp="1"/>
          </p:cNvSpPr>
          <p:nvPr>
            <p:ph type="title"/>
          </p:nvPr>
        </p:nvSpPr>
        <p:spPr>
          <a:xfrm>
            <a:off x="762000" y="762000"/>
            <a:ext cx="5334000" cy="1524000"/>
          </a:xfrm>
        </p:spPr>
        <p:txBody>
          <a:bodyPr>
            <a:normAutofit/>
          </a:bodyPr>
          <a:lstStyle/>
          <a:p>
            <a:r>
              <a:rPr lang="lt-LT" sz="3200"/>
              <a:t>Gyvenimas po studijų</a:t>
            </a:r>
          </a:p>
        </p:txBody>
      </p:sp>
      <p:pic>
        <p:nvPicPr>
          <p:cNvPr id="5" name="Paveikslėlis 4">
            <a:extLst>
              <a:ext uri="{FF2B5EF4-FFF2-40B4-BE49-F238E27FC236}">
                <a16:creationId xmlns:a16="http://schemas.microsoft.com/office/drawing/2014/main" id="{1AD55F36-E134-43DF-9AE5-6473F5101F64}"/>
              </a:ext>
            </a:extLst>
          </p:cNvPr>
          <p:cNvPicPr>
            <a:picLocks noChangeAspect="1"/>
          </p:cNvPicPr>
          <p:nvPr/>
        </p:nvPicPr>
        <p:blipFill rotWithShape="1">
          <a:blip r:embed="rId2"/>
          <a:srcRect l="1478" r="1182"/>
          <a:stretch/>
        </p:blipFill>
        <p:spPr>
          <a:xfrm>
            <a:off x="6400800" y="1335405"/>
            <a:ext cx="5192110" cy="4187189"/>
          </a:xfrm>
          <a:prstGeom prst="rect">
            <a:avLst/>
          </a:prstGeom>
        </p:spPr>
      </p:pic>
    </p:spTree>
    <p:extLst>
      <p:ext uri="{BB962C8B-B14F-4D97-AF65-F5344CB8AC3E}">
        <p14:creationId xmlns:p14="http://schemas.microsoft.com/office/powerpoint/2010/main" val="3633826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655F049-9298-4BCF-95E7-317F0C445155}"/>
              </a:ext>
            </a:extLst>
          </p:cNvPr>
          <p:cNvSpPr>
            <a:spLocks noGrp="1"/>
          </p:cNvSpPr>
          <p:nvPr>
            <p:ph type="title"/>
          </p:nvPr>
        </p:nvSpPr>
        <p:spPr/>
        <p:txBody>
          <a:bodyPr/>
          <a:lstStyle/>
          <a:p>
            <a:r>
              <a:rPr lang="lt-LT" dirty="0"/>
              <a:t>Kūryba</a:t>
            </a:r>
          </a:p>
        </p:txBody>
      </p:sp>
      <p:sp>
        <p:nvSpPr>
          <p:cNvPr id="3" name="Turinio vietos rezervavimo ženklas 2">
            <a:extLst>
              <a:ext uri="{FF2B5EF4-FFF2-40B4-BE49-F238E27FC236}">
                <a16:creationId xmlns:a16="http://schemas.microsoft.com/office/drawing/2014/main" id="{3C82F947-C37A-4AC6-B96B-8804D8E9A3DC}"/>
              </a:ext>
            </a:extLst>
          </p:cNvPr>
          <p:cNvSpPr>
            <a:spLocks noGrp="1"/>
          </p:cNvSpPr>
          <p:nvPr>
            <p:ph idx="1"/>
          </p:nvPr>
        </p:nvSpPr>
        <p:spPr>
          <a:xfrm>
            <a:off x="762000" y="1877115"/>
            <a:ext cx="4955627" cy="3818083"/>
          </a:xfrm>
        </p:spPr>
        <p:txBody>
          <a:bodyPr>
            <a:normAutofit fontScale="77500" lnSpcReduction="20000"/>
          </a:bodyPr>
          <a:lstStyle/>
          <a:p>
            <a:r>
              <a:rPr lang="lt-LT" dirty="0"/>
              <a:t>Dažnai rašė eiles, o literatūrinį darbą pradėjo 1740-1743 m.</a:t>
            </a:r>
          </a:p>
          <a:p>
            <a:r>
              <a:rPr lang="lt-LT" dirty="0"/>
              <a:t>Išliko šešios Donelaičio pasakėčios („Lapės ir gandro </a:t>
            </a:r>
            <a:r>
              <a:rPr lang="lt-LT" dirty="0" err="1"/>
              <a:t>čėsnis</a:t>
            </a:r>
            <a:r>
              <a:rPr lang="lt-LT" dirty="0"/>
              <a:t>“, „Rudikis </a:t>
            </a:r>
            <a:r>
              <a:rPr lang="lt-LT" dirty="0" err="1"/>
              <a:t>jomarkininks</a:t>
            </a:r>
            <a:r>
              <a:rPr lang="lt-LT" dirty="0"/>
              <a:t>“, „Šuo Didgalvis“, „Pasaka apie </a:t>
            </a:r>
            <a:r>
              <a:rPr lang="lt-LT" dirty="0" err="1"/>
              <a:t>šūdvabalį</a:t>
            </a:r>
            <a:r>
              <a:rPr lang="lt-LT" dirty="0"/>
              <a:t>“, „Vilks </a:t>
            </a:r>
            <a:r>
              <a:rPr lang="lt-LT" dirty="0" err="1"/>
              <a:t>provininks</a:t>
            </a:r>
            <a:r>
              <a:rPr lang="lt-LT" dirty="0"/>
              <a:t>“, „</a:t>
            </a:r>
            <a:r>
              <a:rPr lang="lt-LT" dirty="0" err="1"/>
              <a:t>Aužuols</a:t>
            </a:r>
            <a:r>
              <a:rPr lang="lt-LT" dirty="0"/>
              <a:t> gyrpelnys“). Tai pirmi originalūs tokio žanro kūriniai lietuvių kalba.</a:t>
            </a:r>
          </a:p>
          <a:p>
            <a:endParaRPr lang="lt-LT" dirty="0"/>
          </a:p>
        </p:txBody>
      </p:sp>
      <p:sp>
        <p:nvSpPr>
          <p:cNvPr id="4" name="TextBox 3">
            <a:extLst>
              <a:ext uri="{FF2B5EF4-FFF2-40B4-BE49-F238E27FC236}">
                <a16:creationId xmlns:a16="http://schemas.microsoft.com/office/drawing/2014/main" id="{9215F50F-A10D-45C1-832F-8E666FE9C059}"/>
              </a:ext>
            </a:extLst>
          </p:cNvPr>
          <p:cNvSpPr txBox="1"/>
          <p:nvPr/>
        </p:nvSpPr>
        <p:spPr>
          <a:xfrm>
            <a:off x="6096000" y="1289953"/>
            <a:ext cx="5822731" cy="4278094"/>
          </a:xfrm>
          <a:prstGeom prst="rect">
            <a:avLst/>
          </a:prstGeom>
          <a:noFill/>
        </p:spPr>
        <p:txBody>
          <a:bodyPr wrap="square" rtlCol="0">
            <a:spAutoFit/>
          </a:bodyPr>
          <a:lstStyle/>
          <a:p>
            <a:r>
              <a:rPr lang="lt-LT" sz="1600" dirty="0">
                <a:solidFill>
                  <a:schemeClr val="tx1">
                    <a:alpha val="70000"/>
                  </a:schemeClr>
                </a:solidFill>
              </a:rPr>
              <a:t>RUDIKIS JOMARKININKS </a:t>
            </a:r>
          </a:p>
          <a:p>
            <a:endParaRPr lang="lt-LT" sz="1600" dirty="0">
              <a:solidFill>
                <a:schemeClr val="tx1">
                  <a:alpha val="70000"/>
                </a:schemeClr>
              </a:solidFill>
            </a:endParaRPr>
          </a:p>
          <a:p>
            <a:r>
              <a:rPr lang="lt-LT" sz="1600" dirty="0">
                <a:solidFill>
                  <a:schemeClr val="tx1">
                    <a:alpha val="70000"/>
                  </a:schemeClr>
                </a:solidFill>
              </a:rPr>
              <a:t>Rudikis kartą slaptoms į turgų bėgo medžioti. </a:t>
            </a:r>
          </a:p>
          <a:p>
            <a:r>
              <a:rPr lang="lt-LT" sz="1600" dirty="0">
                <a:solidFill>
                  <a:schemeClr val="tx1">
                    <a:alpha val="70000"/>
                  </a:schemeClr>
                </a:solidFill>
              </a:rPr>
              <a:t>Bet tas </a:t>
            </a:r>
            <a:r>
              <a:rPr lang="lt-LT" sz="1600" dirty="0" err="1">
                <a:solidFill>
                  <a:schemeClr val="tx1">
                    <a:alpha val="70000"/>
                  </a:schemeClr>
                </a:solidFill>
              </a:rPr>
              <a:t>glūpas</a:t>
            </a:r>
            <a:r>
              <a:rPr lang="lt-LT" sz="1600" dirty="0">
                <a:solidFill>
                  <a:schemeClr val="tx1">
                    <a:alpha val="70000"/>
                  </a:schemeClr>
                </a:solidFill>
              </a:rPr>
              <a:t> [kvailas] </a:t>
            </a:r>
            <a:r>
              <a:rPr lang="lt-LT" sz="1600" dirty="0" err="1">
                <a:solidFill>
                  <a:schemeClr val="tx1">
                    <a:alpha val="70000"/>
                  </a:schemeClr>
                </a:solidFill>
              </a:rPr>
              <a:t>daikts</a:t>
            </a:r>
            <a:r>
              <a:rPr lang="lt-LT" sz="1600" dirty="0">
                <a:solidFill>
                  <a:schemeClr val="tx1">
                    <a:alpha val="70000"/>
                  </a:schemeClr>
                </a:solidFill>
              </a:rPr>
              <a:t>, niekados ant turgaus nebuvęs,</a:t>
            </a:r>
          </a:p>
          <a:p>
            <a:r>
              <a:rPr lang="lt-LT" sz="1600" dirty="0" err="1">
                <a:solidFill>
                  <a:schemeClr val="tx1">
                    <a:alpha val="70000"/>
                  </a:schemeClr>
                </a:solidFill>
              </a:rPr>
              <a:t>Mislijo</a:t>
            </a:r>
            <a:r>
              <a:rPr lang="lt-LT" sz="1600" dirty="0">
                <a:solidFill>
                  <a:schemeClr val="tx1">
                    <a:alpha val="70000"/>
                  </a:schemeClr>
                </a:solidFill>
              </a:rPr>
              <a:t>, kad tada dovanai </a:t>
            </a:r>
            <a:r>
              <a:rPr lang="lt-LT" sz="1600" dirty="0" err="1">
                <a:solidFill>
                  <a:schemeClr val="tx1">
                    <a:alpha val="70000"/>
                  </a:schemeClr>
                </a:solidFill>
              </a:rPr>
              <a:t>tavorą</a:t>
            </a:r>
            <a:r>
              <a:rPr lang="lt-LT" sz="1600" dirty="0">
                <a:solidFill>
                  <a:schemeClr val="tx1">
                    <a:alpha val="70000"/>
                  </a:schemeClr>
                </a:solidFill>
              </a:rPr>
              <a:t> [prekes] parduoda </a:t>
            </a:r>
          </a:p>
          <a:p>
            <a:r>
              <a:rPr lang="lt-LT" sz="1600" dirty="0">
                <a:solidFill>
                  <a:schemeClr val="tx1">
                    <a:alpha val="70000"/>
                  </a:schemeClr>
                </a:solidFill>
              </a:rPr>
              <a:t>Ir taip jau šunis visus meilingai </a:t>
            </a:r>
            <a:r>
              <a:rPr lang="lt-LT" sz="1600" dirty="0" err="1">
                <a:solidFill>
                  <a:schemeClr val="tx1">
                    <a:alpha val="70000"/>
                  </a:schemeClr>
                </a:solidFill>
              </a:rPr>
              <a:t>penėja</a:t>
            </a:r>
            <a:r>
              <a:rPr lang="lt-LT" sz="1600" dirty="0">
                <a:solidFill>
                  <a:schemeClr val="tx1">
                    <a:alpha val="70000"/>
                  </a:schemeClr>
                </a:solidFill>
              </a:rPr>
              <a:t>. </a:t>
            </a:r>
          </a:p>
          <a:p>
            <a:r>
              <a:rPr lang="lt-LT" sz="1600" dirty="0">
                <a:solidFill>
                  <a:schemeClr val="tx1">
                    <a:alpha val="70000"/>
                  </a:schemeClr>
                </a:solidFill>
              </a:rPr>
              <a:t>&lt;...&gt;</a:t>
            </a:r>
          </a:p>
          <a:p>
            <a:r>
              <a:rPr lang="lt-LT" sz="1600" dirty="0">
                <a:solidFill>
                  <a:schemeClr val="tx1">
                    <a:alpha val="70000"/>
                  </a:schemeClr>
                </a:solidFill>
              </a:rPr>
              <a:t>Bet </a:t>
            </a:r>
            <a:r>
              <a:rPr lang="lt-LT" sz="1600" dirty="0" err="1">
                <a:solidFill>
                  <a:schemeClr val="tx1">
                    <a:alpha val="70000"/>
                  </a:schemeClr>
                </a:solidFill>
              </a:rPr>
              <a:t>dabokit</a:t>
            </a:r>
            <a:r>
              <a:rPr lang="lt-LT" sz="1600" dirty="0">
                <a:solidFill>
                  <a:schemeClr val="tx1">
                    <a:alpha val="70000"/>
                  </a:schemeClr>
                </a:solidFill>
              </a:rPr>
              <a:t> [žiūrėkit] tiktai, kaip jam </a:t>
            </a:r>
            <a:r>
              <a:rPr lang="lt-LT" sz="1600" dirty="0" err="1">
                <a:solidFill>
                  <a:schemeClr val="tx1">
                    <a:alpha val="70000"/>
                  </a:schemeClr>
                </a:solidFill>
              </a:rPr>
              <a:t>dyvinai</a:t>
            </a:r>
            <a:r>
              <a:rPr lang="lt-LT" sz="1600" dirty="0">
                <a:solidFill>
                  <a:schemeClr val="tx1">
                    <a:alpha val="70000"/>
                  </a:schemeClr>
                </a:solidFill>
              </a:rPr>
              <a:t> [keistai] pasidarė. </a:t>
            </a:r>
          </a:p>
          <a:p>
            <a:r>
              <a:rPr lang="lt-LT" sz="1600" dirty="0">
                <a:solidFill>
                  <a:schemeClr val="tx1">
                    <a:alpha val="70000"/>
                  </a:schemeClr>
                </a:solidFill>
              </a:rPr>
              <a:t>Jis pasidrąsino į </a:t>
            </a:r>
            <a:r>
              <a:rPr lang="lt-LT" sz="1600" dirty="0" err="1">
                <a:solidFill>
                  <a:schemeClr val="tx1">
                    <a:alpha val="70000"/>
                  </a:schemeClr>
                </a:solidFill>
              </a:rPr>
              <a:t>kupčiaus</a:t>
            </a:r>
            <a:r>
              <a:rPr lang="lt-LT" sz="1600" dirty="0">
                <a:solidFill>
                  <a:schemeClr val="tx1">
                    <a:alpha val="70000"/>
                  </a:schemeClr>
                </a:solidFill>
              </a:rPr>
              <a:t> [pirklio] būdą įkopti, </a:t>
            </a:r>
          </a:p>
          <a:p>
            <a:r>
              <a:rPr lang="lt-LT" sz="1600" dirty="0" err="1">
                <a:solidFill>
                  <a:schemeClr val="tx1">
                    <a:alpha val="70000"/>
                  </a:schemeClr>
                </a:solidFill>
              </a:rPr>
              <a:t>Dingodams</a:t>
            </a:r>
            <a:r>
              <a:rPr lang="lt-LT" sz="1600" dirty="0">
                <a:solidFill>
                  <a:schemeClr val="tx1">
                    <a:alpha val="70000"/>
                  </a:schemeClr>
                </a:solidFill>
              </a:rPr>
              <a:t> durnai, kad ponų valgiai skaniausi; </a:t>
            </a:r>
          </a:p>
          <a:p>
            <a:r>
              <a:rPr lang="lt-LT" sz="1600" dirty="0">
                <a:solidFill>
                  <a:schemeClr val="tx1">
                    <a:alpha val="70000"/>
                  </a:schemeClr>
                </a:solidFill>
              </a:rPr>
              <a:t>O jam taip drąsiai į </a:t>
            </a:r>
            <a:r>
              <a:rPr lang="lt-LT" sz="1600" dirty="0" err="1">
                <a:solidFill>
                  <a:schemeClr val="tx1">
                    <a:alpha val="70000"/>
                  </a:schemeClr>
                </a:solidFill>
              </a:rPr>
              <a:t>kromo</a:t>
            </a:r>
            <a:r>
              <a:rPr lang="lt-LT" sz="1600" dirty="0">
                <a:solidFill>
                  <a:schemeClr val="tx1">
                    <a:alpha val="70000"/>
                  </a:schemeClr>
                </a:solidFill>
              </a:rPr>
              <a:t> [parduotuvės] būdą </a:t>
            </a:r>
            <a:r>
              <a:rPr lang="lt-LT" sz="1600" dirty="0" err="1">
                <a:solidFill>
                  <a:schemeClr val="tx1">
                    <a:alpha val="70000"/>
                  </a:schemeClr>
                </a:solidFill>
              </a:rPr>
              <a:t>bekopant</a:t>
            </a:r>
            <a:r>
              <a:rPr lang="lt-LT" sz="1600" dirty="0">
                <a:solidFill>
                  <a:schemeClr val="tx1">
                    <a:alpha val="70000"/>
                  </a:schemeClr>
                </a:solidFill>
              </a:rPr>
              <a:t> </a:t>
            </a:r>
          </a:p>
          <a:p>
            <a:r>
              <a:rPr lang="lt-LT" sz="1600" dirty="0" err="1">
                <a:solidFill>
                  <a:schemeClr val="tx1">
                    <a:alpha val="70000"/>
                  </a:schemeClr>
                </a:solidFill>
              </a:rPr>
              <a:t>Kupčius</a:t>
            </a:r>
            <a:r>
              <a:rPr lang="lt-LT" sz="1600" dirty="0">
                <a:solidFill>
                  <a:schemeClr val="tx1">
                    <a:alpha val="70000"/>
                  </a:schemeClr>
                </a:solidFill>
              </a:rPr>
              <a:t> su mastu </a:t>
            </a:r>
            <a:r>
              <a:rPr lang="lt-LT" sz="1600" dirty="0" err="1">
                <a:solidFill>
                  <a:schemeClr val="tx1">
                    <a:alpha val="70000"/>
                  </a:schemeClr>
                </a:solidFill>
              </a:rPr>
              <a:t>taipo</a:t>
            </a:r>
            <a:r>
              <a:rPr lang="lt-LT" sz="1600" dirty="0">
                <a:solidFill>
                  <a:schemeClr val="tx1">
                    <a:alpha val="70000"/>
                  </a:schemeClr>
                </a:solidFill>
              </a:rPr>
              <a:t> per nugarą davė, </a:t>
            </a:r>
          </a:p>
          <a:p>
            <a:r>
              <a:rPr lang="lt-LT" sz="1600" dirty="0">
                <a:solidFill>
                  <a:schemeClr val="tx1">
                    <a:alpha val="70000"/>
                  </a:schemeClr>
                </a:solidFill>
              </a:rPr>
              <a:t>Kad jis </a:t>
            </a:r>
            <a:r>
              <a:rPr lang="lt-LT" sz="1600" dirty="0" err="1">
                <a:solidFill>
                  <a:schemeClr val="tx1">
                    <a:alpha val="70000"/>
                  </a:schemeClr>
                </a:solidFill>
              </a:rPr>
              <a:t>bekaukdams</a:t>
            </a:r>
            <a:r>
              <a:rPr lang="lt-LT" sz="1600" dirty="0">
                <a:solidFill>
                  <a:schemeClr val="tx1">
                    <a:alpha val="70000"/>
                  </a:schemeClr>
                </a:solidFill>
              </a:rPr>
              <a:t> nu </a:t>
            </a:r>
            <a:r>
              <a:rPr lang="lt-LT" sz="1600" dirty="0" err="1">
                <a:solidFill>
                  <a:schemeClr val="tx1">
                    <a:alpha val="70000"/>
                  </a:schemeClr>
                </a:solidFill>
              </a:rPr>
              <a:t>trepų</a:t>
            </a:r>
            <a:r>
              <a:rPr lang="lt-LT" sz="1600" dirty="0">
                <a:solidFill>
                  <a:schemeClr val="tx1">
                    <a:alpha val="70000"/>
                  </a:schemeClr>
                </a:solidFill>
              </a:rPr>
              <a:t> [nuo laiptų] </a:t>
            </a:r>
            <a:r>
              <a:rPr lang="lt-LT" sz="1600" dirty="0" err="1">
                <a:solidFill>
                  <a:schemeClr val="tx1">
                    <a:alpha val="70000"/>
                  </a:schemeClr>
                </a:solidFill>
              </a:rPr>
              <a:t>dvilinks</a:t>
            </a:r>
            <a:r>
              <a:rPr lang="lt-LT" sz="1600" dirty="0">
                <a:solidFill>
                  <a:schemeClr val="tx1">
                    <a:alpha val="70000"/>
                  </a:schemeClr>
                </a:solidFill>
              </a:rPr>
              <a:t> nupuolė.</a:t>
            </a:r>
          </a:p>
          <a:p>
            <a:r>
              <a:rPr lang="lt-LT" sz="1600" dirty="0">
                <a:solidFill>
                  <a:schemeClr val="tx1">
                    <a:alpha val="70000"/>
                  </a:schemeClr>
                </a:solidFill>
              </a:rPr>
              <a:t>&lt;...&gt;</a:t>
            </a:r>
          </a:p>
          <a:p>
            <a:r>
              <a:rPr lang="lt-LT" sz="1600" dirty="0">
                <a:solidFill>
                  <a:schemeClr val="tx1">
                    <a:alpha val="70000"/>
                  </a:schemeClr>
                </a:solidFill>
              </a:rPr>
              <a:t>O tiktai negana dar jam </a:t>
            </a:r>
            <a:r>
              <a:rPr lang="lt-LT" sz="1600" dirty="0" err="1">
                <a:solidFill>
                  <a:schemeClr val="tx1">
                    <a:alpha val="70000"/>
                  </a:schemeClr>
                </a:solidFill>
              </a:rPr>
              <a:t>čestavojimo</a:t>
            </a:r>
            <a:r>
              <a:rPr lang="lt-LT" sz="1600" dirty="0">
                <a:solidFill>
                  <a:schemeClr val="tx1">
                    <a:alpha val="70000"/>
                  </a:schemeClr>
                </a:solidFill>
              </a:rPr>
              <a:t> [</a:t>
            </a:r>
            <a:r>
              <a:rPr lang="lt-LT" sz="1600" dirty="0" err="1">
                <a:solidFill>
                  <a:schemeClr val="tx1">
                    <a:alpha val="70000"/>
                  </a:schemeClr>
                </a:solidFill>
              </a:rPr>
              <a:t>vaišinimosi</a:t>
            </a:r>
            <a:r>
              <a:rPr lang="lt-LT" sz="1600" dirty="0">
                <a:solidFill>
                  <a:schemeClr val="tx1">
                    <a:alpha val="70000"/>
                  </a:schemeClr>
                </a:solidFill>
              </a:rPr>
              <a:t>] buvo; </a:t>
            </a:r>
          </a:p>
          <a:p>
            <a:r>
              <a:rPr lang="lt-LT" sz="1600" dirty="0">
                <a:solidFill>
                  <a:schemeClr val="tx1">
                    <a:alpha val="70000"/>
                  </a:schemeClr>
                </a:solidFill>
              </a:rPr>
              <a:t>Jis pasidrąsino </a:t>
            </a:r>
            <a:r>
              <a:rPr lang="lt-LT" sz="1600" dirty="0" err="1">
                <a:solidFill>
                  <a:schemeClr val="tx1">
                    <a:alpha val="70000"/>
                  </a:schemeClr>
                </a:solidFill>
              </a:rPr>
              <a:t>glūpai</a:t>
            </a:r>
            <a:r>
              <a:rPr lang="lt-LT" sz="1600" dirty="0">
                <a:solidFill>
                  <a:schemeClr val="tx1">
                    <a:alpha val="70000"/>
                  </a:schemeClr>
                </a:solidFill>
              </a:rPr>
              <a:t> mėsininką lankyti, </a:t>
            </a:r>
          </a:p>
          <a:p>
            <a:r>
              <a:rPr lang="lt-LT" sz="1600" dirty="0" err="1">
                <a:solidFill>
                  <a:schemeClr val="tx1">
                    <a:alpha val="70000"/>
                  </a:schemeClr>
                </a:solidFill>
              </a:rPr>
              <a:t>Mislydams</a:t>
            </a:r>
            <a:r>
              <a:rPr lang="lt-LT" sz="1600" dirty="0">
                <a:solidFill>
                  <a:schemeClr val="tx1">
                    <a:alpha val="70000"/>
                  </a:schemeClr>
                </a:solidFill>
              </a:rPr>
              <a:t>, kad </a:t>
            </a:r>
            <a:r>
              <a:rPr lang="lt-LT" sz="1600" dirty="0" err="1">
                <a:solidFill>
                  <a:schemeClr val="tx1">
                    <a:alpha val="70000"/>
                  </a:schemeClr>
                </a:solidFill>
              </a:rPr>
              <a:t>ben</a:t>
            </a:r>
            <a:r>
              <a:rPr lang="lt-LT" sz="1600" dirty="0">
                <a:solidFill>
                  <a:schemeClr val="tx1">
                    <a:alpha val="70000"/>
                  </a:schemeClr>
                </a:solidFill>
              </a:rPr>
              <a:t> ten rasi kokį </a:t>
            </a:r>
            <a:r>
              <a:rPr lang="lt-LT" sz="1600" dirty="0" err="1">
                <a:solidFill>
                  <a:schemeClr val="tx1">
                    <a:alpha val="70000"/>
                  </a:schemeClr>
                </a:solidFill>
              </a:rPr>
              <a:t>žarngalį</a:t>
            </a:r>
            <a:r>
              <a:rPr lang="lt-LT" sz="1600" dirty="0">
                <a:solidFill>
                  <a:schemeClr val="tx1">
                    <a:alpha val="70000"/>
                  </a:schemeClr>
                </a:solidFill>
              </a:rPr>
              <a:t> gausiąs. </a:t>
            </a:r>
          </a:p>
        </p:txBody>
      </p:sp>
    </p:spTree>
    <p:extLst>
      <p:ext uri="{BB962C8B-B14F-4D97-AF65-F5344CB8AC3E}">
        <p14:creationId xmlns:p14="http://schemas.microsoft.com/office/powerpoint/2010/main" val="349637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a:extLst>
              <a:ext uri="{FF2B5EF4-FFF2-40B4-BE49-F238E27FC236}">
                <a16:creationId xmlns:a16="http://schemas.microsoft.com/office/drawing/2014/main" id="{84D7EAB7-80C3-4260-8A87-7E458FF36C36}"/>
              </a:ext>
            </a:extLst>
          </p:cNvPr>
          <p:cNvSpPr>
            <a:spLocks noGrp="1"/>
          </p:cNvSpPr>
          <p:nvPr>
            <p:ph sz="half" idx="1"/>
          </p:nvPr>
        </p:nvSpPr>
        <p:spPr>
          <a:xfrm>
            <a:off x="762000" y="704193"/>
            <a:ext cx="5151119" cy="5391808"/>
          </a:xfrm>
        </p:spPr>
        <p:txBody>
          <a:bodyPr>
            <a:normAutofit fontScale="47500" lnSpcReduction="20000"/>
          </a:bodyPr>
          <a:lstStyle/>
          <a:p>
            <a:pPr marL="0" indent="0">
              <a:buNone/>
            </a:pPr>
            <a:r>
              <a:rPr lang="lt-LT" dirty="0"/>
              <a:t>Taip </a:t>
            </a:r>
            <a:r>
              <a:rPr lang="lt-LT" dirty="0" err="1"/>
              <a:t>betykodams</a:t>
            </a:r>
            <a:r>
              <a:rPr lang="lt-LT" dirty="0"/>
              <a:t> nasrus jau gatavus laižo</a:t>
            </a:r>
          </a:p>
          <a:p>
            <a:pPr marL="0" indent="0">
              <a:buNone/>
            </a:pPr>
            <a:r>
              <a:rPr lang="lt-LT" dirty="0"/>
              <a:t>Ir kaip koks vagis artyn pagriebti vis slenka. </a:t>
            </a:r>
          </a:p>
          <a:p>
            <a:pPr marL="0" indent="0">
              <a:buNone/>
            </a:pPr>
            <a:r>
              <a:rPr lang="lt-LT" dirty="0"/>
              <a:t>Bet </a:t>
            </a:r>
            <a:r>
              <a:rPr lang="lt-LT" dirty="0" err="1"/>
              <a:t>mėsininks</a:t>
            </a:r>
            <a:r>
              <a:rPr lang="lt-LT" dirty="0"/>
              <a:t>, tai vis gerai iš tolo </a:t>
            </a:r>
            <a:r>
              <a:rPr lang="lt-LT" dirty="0" err="1"/>
              <a:t>matydams</a:t>
            </a:r>
            <a:r>
              <a:rPr lang="lt-LT" dirty="0"/>
              <a:t>. </a:t>
            </a:r>
          </a:p>
          <a:p>
            <a:pPr marL="0" indent="0">
              <a:buNone/>
            </a:pPr>
            <a:r>
              <a:rPr lang="lt-LT" dirty="0"/>
              <a:t>Jam bešokant jau, nukirto uodegą visą. </a:t>
            </a:r>
          </a:p>
          <a:p>
            <a:pPr marL="0" indent="0">
              <a:buNone/>
            </a:pPr>
            <a:r>
              <a:rPr lang="lt-LT" dirty="0"/>
              <a:t>&lt;...&gt;</a:t>
            </a:r>
          </a:p>
          <a:p>
            <a:pPr marL="0" indent="0">
              <a:buNone/>
            </a:pPr>
            <a:r>
              <a:rPr lang="lt-LT" dirty="0"/>
              <a:t>Tu, </a:t>
            </a:r>
            <a:r>
              <a:rPr lang="lt-LT" dirty="0" err="1"/>
              <a:t>išpliekts</a:t>
            </a:r>
            <a:r>
              <a:rPr lang="lt-LT" dirty="0"/>
              <a:t> </a:t>
            </a:r>
            <a:r>
              <a:rPr lang="lt-LT" dirty="0" err="1"/>
              <a:t>vagie</a:t>
            </a:r>
            <a:r>
              <a:rPr lang="lt-LT" dirty="0"/>
              <a:t>, girdėk, ką pasaka sako! </a:t>
            </a:r>
          </a:p>
          <a:p>
            <a:pPr marL="0" indent="0">
              <a:buNone/>
            </a:pPr>
            <a:r>
              <a:rPr lang="lt-LT" dirty="0"/>
              <a:t>Rudikį, kaip girdi, ant turgaus laikė per vagį </a:t>
            </a:r>
          </a:p>
          <a:p>
            <a:pPr marL="0" indent="0">
              <a:buNone/>
            </a:pPr>
            <a:r>
              <a:rPr lang="lt-LT" dirty="0"/>
              <a:t>Ir visur vertai kaip </a:t>
            </a:r>
            <a:r>
              <a:rPr lang="lt-LT" dirty="0" err="1"/>
              <a:t>glūpą</a:t>
            </a:r>
            <a:r>
              <a:rPr lang="lt-LT" dirty="0"/>
              <a:t> narą [kvailį] nupliekė. </a:t>
            </a:r>
          </a:p>
          <a:p>
            <a:pPr marL="0" indent="0">
              <a:buNone/>
            </a:pPr>
            <a:r>
              <a:rPr lang="lt-LT" dirty="0"/>
              <a:t>Bet kas </a:t>
            </a:r>
            <a:r>
              <a:rPr lang="lt-LT" dirty="0" err="1"/>
              <a:t>kalts</a:t>
            </a:r>
            <a:r>
              <a:rPr lang="lt-LT" dirty="0"/>
              <a:t>, sakyk, kam ima svetimą turtą? </a:t>
            </a:r>
          </a:p>
          <a:p>
            <a:pPr marL="0" indent="0">
              <a:buNone/>
            </a:pPr>
            <a:r>
              <a:rPr lang="lt-LT" dirty="0" err="1"/>
              <a:t>Rods</a:t>
            </a:r>
            <a:r>
              <a:rPr lang="lt-LT" dirty="0"/>
              <a:t> tiesa, </a:t>
            </a:r>
            <a:r>
              <a:rPr lang="lt-LT" dirty="0" err="1"/>
              <a:t>glūps</a:t>
            </a:r>
            <a:r>
              <a:rPr lang="lt-LT" dirty="0"/>
              <a:t> šuo, ar būtų didis ar mažas. </a:t>
            </a:r>
          </a:p>
          <a:p>
            <a:pPr marL="0" indent="0">
              <a:buNone/>
            </a:pPr>
            <a:r>
              <a:rPr lang="lt-LT" dirty="0"/>
              <a:t>Proto </a:t>
            </a:r>
            <a:r>
              <a:rPr lang="lt-LT" dirty="0" err="1"/>
              <a:t>netur</a:t>
            </a:r>
            <a:r>
              <a:rPr lang="lt-LT" dirty="0"/>
              <a:t>, dėl to nereik jam </a:t>
            </a:r>
            <a:r>
              <a:rPr lang="lt-LT" dirty="0" err="1"/>
              <a:t>grieką</a:t>
            </a:r>
            <a:r>
              <a:rPr lang="lt-LT" dirty="0"/>
              <a:t> </a:t>
            </a:r>
            <a:r>
              <a:rPr lang="lt-LT" dirty="0" err="1"/>
              <a:t>rokuoti</a:t>
            </a:r>
            <a:r>
              <a:rPr lang="lt-LT" dirty="0"/>
              <a:t> [nuodėmių skaityti]; </a:t>
            </a:r>
          </a:p>
          <a:p>
            <a:pPr marL="0" indent="0">
              <a:buNone/>
            </a:pPr>
            <a:r>
              <a:rPr lang="lt-LT" dirty="0"/>
              <a:t>Ale žmogus smarkus [piktas], kitiems </a:t>
            </a:r>
            <a:r>
              <a:rPr lang="lt-LT" dirty="0" err="1"/>
              <a:t>iškadą</a:t>
            </a:r>
            <a:r>
              <a:rPr lang="lt-LT" dirty="0"/>
              <a:t> [žalos] </a:t>
            </a:r>
            <a:r>
              <a:rPr lang="lt-LT" dirty="0" err="1"/>
              <a:t>darydams</a:t>
            </a:r>
            <a:r>
              <a:rPr lang="lt-LT" dirty="0"/>
              <a:t>, </a:t>
            </a:r>
          </a:p>
          <a:p>
            <a:pPr marL="0" indent="0">
              <a:buNone/>
            </a:pPr>
            <a:r>
              <a:rPr lang="lt-LT" dirty="0" err="1"/>
              <a:t>Ans</a:t>
            </a:r>
            <a:r>
              <a:rPr lang="lt-LT" dirty="0"/>
              <a:t> </a:t>
            </a:r>
            <a:r>
              <a:rPr lang="lt-LT" dirty="0" err="1"/>
              <a:t>razbaininks</a:t>
            </a:r>
            <a:r>
              <a:rPr lang="lt-LT" dirty="0"/>
              <a:t> [plėšikas], </a:t>
            </a:r>
            <a:r>
              <a:rPr lang="lt-LT" dirty="0" err="1"/>
              <a:t>ans</a:t>
            </a:r>
            <a:r>
              <a:rPr lang="lt-LT" dirty="0"/>
              <a:t> </a:t>
            </a:r>
            <a:r>
              <a:rPr lang="lt-LT" dirty="0" err="1"/>
              <a:t>klastorius</a:t>
            </a:r>
            <a:r>
              <a:rPr lang="lt-LT" dirty="0"/>
              <a:t> [apgavikas] budelio vertas, </a:t>
            </a:r>
          </a:p>
          <a:p>
            <a:pPr marL="0" indent="0">
              <a:buNone/>
            </a:pPr>
            <a:r>
              <a:rPr lang="lt-LT" dirty="0"/>
              <a:t>Toks žmogus, sakau, nupelno </a:t>
            </a:r>
            <a:r>
              <a:rPr lang="lt-LT" dirty="0" err="1"/>
              <a:t>grieką</a:t>
            </a:r>
            <a:r>
              <a:rPr lang="lt-LT" dirty="0"/>
              <a:t> ir </a:t>
            </a:r>
            <a:r>
              <a:rPr lang="lt-LT" dirty="0" err="1"/>
              <a:t>galges</a:t>
            </a:r>
            <a:r>
              <a:rPr lang="lt-LT" dirty="0"/>
              <a:t> [nudėmės ir kartuvių]. </a:t>
            </a:r>
          </a:p>
          <a:p>
            <a:pPr marL="0" indent="0">
              <a:buNone/>
            </a:pPr>
            <a:endParaRPr lang="lt-LT" dirty="0"/>
          </a:p>
          <a:p>
            <a:pPr marL="0" indent="0">
              <a:buNone/>
            </a:pPr>
            <a:endParaRPr lang="lt-LT" dirty="0"/>
          </a:p>
        </p:txBody>
      </p:sp>
      <p:sp>
        <p:nvSpPr>
          <p:cNvPr id="4" name="Turinio vietos rezervavimo ženklas 3">
            <a:extLst>
              <a:ext uri="{FF2B5EF4-FFF2-40B4-BE49-F238E27FC236}">
                <a16:creationId xmlns:a16="http://schemas.microsoft.com/office/drawing/2014/main" id="{98744DFC-69FF-4CA5-8F82-73CB2E63A031}"/>
              </a:ext>
            </a:extLst>
          </p:cNvPr>
          <p:cNvSpPr>
            <a:spLocks noGrp="1"/>
          </p:cNvSpPr>
          <p:nvPr>
            <p:ph sz="half" idx="2"/>
          </p:nvPr>
        </p:nvSpPr>
        <p:spPr>
          <a:xfrm>
            <a:off x="6278879" y="704193"/>
            <a:ext cx="5151121" cy="5391807"/>
          </a:xfrm>
        </p:spPr>
        <p:txBody>
          <a:bodyPr>
            <a:normAutofit fontScale="47500" lnSpcReduction="20000"/>
          </a:bodyPr>
          <a:lstStyle/>
          <a:p>
            <a:pPr marL="0" indent="0">
              <a:buNone/>
            </a:pPr>
            <a:r>
              <a:rPr lang="lt-LT" dirty="0"/>
              <a:t>Bet dar ir </a:t>
            </a:r>
            <a:r>
              <a:rPr lang="lt-LT" dirty="0" err="1"/>
              <a:t>daugiaus</a:t>
            </a:r>
            <a:r>
              <a:rPr lang="lt-LT" dirty="0"/>
              <a:t> iš mūsų pasakos imkis. </a:t>
            </a:r>
          </a:p>
          <a:p>
            <a:pPr marL="0" indent="0">
              <a:buNone/>
            </a:pPr>
            <a:r>
              <a:rPr lang="lt-LT" dirty="0"/>
              <a:t>Šuo </a:t>
            </a:r>
            <a:r>
              <a:rPr lang="lt-LT" dirty="0" err="1"/>
              <a:t>glūpai</a:t>
            </a:r>
            <a:r>
              <a:rPr lang="lt-LT" dirty="0"/>
              <a:t>, kaip naras koks, į turgų nubėgo </a:t>
            </a:r>
          </a:p>
          <a:p>
            <a:pPr marL="0" indent="0">
              <a:buNone/>
            </a:pPr>
            <a:r>
              <a:rPr lang="lt-LT" dirty="0"/>
              <a:t>Ir drąsiai, be proto, tuo išsižiojęs nutvėrė, </a:t>
            </a:r>
          </a:p>
          <a:p>
            <a:pPr marL="0" indent="0">
              <a:buNone/>
            </a:pPr>
            <a:r>
              <a:rPr lang="lt-LT" dirty="0" err="1"/>
              <a:t>Dingodams</a:t>
            </a:r>
            <a:r>
              <a:rPr lang="lt-LT" dirty="0"/>
              <a:t>, kad jo visur jau ėdesiai laukia. </a:t>
            </a:r>
          </a:p>
          <a:p>
            <a:pPr marL="0" indent="0">
              <a:buNone/>
            </a:pPr>
            <a:r>
              <a:rPr lang="lt-LT" dirty="0"/>
              <a:t>Ar </a:t>
            </a:r>
            <a:r>
              <a:rPr lang="lt-LT" dirty="0" err="1"/>
              <a:t>geriaus</a:t>
            </a:r>
            <a:r>
              <a:rPr lang="lt-LT" dirty="0"/>
              <a:t> </a:t>
            </a:r>
            <a:r>
              <a:rPr lang="lt-LT" dirty="0" err="1"/>
              <a:t>tūls</a:t>
            </a:r>
            <a:r>
              <a:rPr lang="lt-LT" dirty="0"/>
              <a:t> slunkius, žmogišką protą </a:t>
            </a:r>
            <a:r>
              <a:rPr lang="lt-LT" dirty="0" err="1"/>
              <a:t>turėdams</a:t>
            </a:r>
            <a:r>
              <a:rPr lang="lt-LT" dirty="0"/>
              <a:t>, </a:t>
            </a:r>
          </a:p>
          <a:p>
            <a:pPr marL="0" indent="0">
              <a:buNone/>
            </a:pPr>
            <a:r>
              <a:rPr lang="lt-LT" dirty="0"/>
              <a:t>Ar </a:t>
            </a:r>
            <a:r>
              <a:rPr lang="lt-LT" dirty="0" err="1"/>
              <a:t>geriaus</a:t>
            </a:r>
            <a:r>
              <a:rPr lang="lt-LT" dirty="0"/>
              <a:t>, sakau, kaip šitas rudikis </a:t>
            </a:r>
            <a:r>
              <a:rPr lang="lt-LT" dirty="0" err="1"/>
              <a:t>elgias</a:t>
            </a:r>
            <a:r>
              <a:rPr lang="lt-LT" dirty="0"/>
              <a:t>? </a:t>
            </a:r>
          </a:p>
          <a:p>
            <a:pPr marL="0" indent="0">
              <a:buNone/>
            </a:pPr>
            <a:r>
              <a:rPr lang="lt-LT" dirty="0"/>
              <a:t>Daug yra valkatų, kurie be darbo </a:t>
            </a:r>
            <a:r>
              <a:rPr lang="lt-LT" dirty="0" err="1"/>
              <a:t>maitinas</a:t>
            </a:r>
            <a:r>
              <a:rPr lang="lt-LT" dirty="0"/>
              <a:t> </a:t>
            </a:r>
          </a:p>
          <a:p>
            <a:pPr marL="0" indent="0">
              <a:buNone/>
            </a:pPr>
            <a:r>
              <a:rPr lang="lt-LT" dirty="0"/>
              <a:t>Ir kampuos </a:t>
            </a:r>
            <a:r>
              <a:rPr lang="lt-LT" dirty="0" err="1"/>
              <a:t>belindodami</a:t>
            </a:r>
            <a:r>
              <a:rPr lang="lt-LT" dirty="0"/>
              <a:t> tikt gatavo griebia. </a:t>
            </a:r>
          </a:p>
          <a:p>
            <a:pPr marL="0" indent="0">
              <a:buNone/>
            </a:pPr>
            <a:r>
              <a:rPr lang="lt-LT" dirty="0"/>
              <a:t>Eik, tinginy, eik dirbt, pelnykis </a:t>
            </a:r>
            <a:r>
              <a:rPr lang="lt-LT" dirty="0" err="1"/>
              <a:t>viežlybai</a:t>
            </a:r>
            <a:r>
              <a:rPr lang="lt-LT" dirty="0"/>
              <a:t> duoną </a:t>
            </a:r>
          </a:p>
          <a:p>
            <a:pPr marL="0" indent="0">
              <a:buNone/>
            </a:pPr>
            <a:r>
              <a:rPr lang="lt-LT" dirty="0"/>
              <a:t>Ir, ką pats pelnei, laikyk per savo dalyką.</a:t>
            </a:r>
          </a:p>
        </p:txBody>
      </p:sp>
    </p:spTree>
    <p:extLst>
      <p:ext uri="{BB962C8B-B14F-4D97-AF65-F5344CB8AC3E}">
        <p14:creationId xmlns:p14="http://schemas.microsoft.com/office/powerpoint/2010/main" val="1000482091"/>
      </p:ext>
    </p:extLst>
  </p:cSld>
  <p:clrMapOvr>
    <a:masterClrMapping/>
  </p:clrMapOvr>
</p:sld>
</file>

<file path=ppt/theme/theme1.xml><?xml version="1.0" encoding="utf-8"?>
<a:theme xmlns:a="http://schemas.openxmlformats.org/drawingml/2006/main" name="PebbleVTI">
  <a:themeElements>
    <a:clrScheme name="Blush 3">
      <a:dk1>
        <a:sysClr val="windowText" lastClr="000000"/>
      </a:dk1>
      <a:lt1>
        <a:sysClr val="window" lastClr="FFFFFF"/>
      </a:lt1>
      <a:dk2>
        <a:srgbClr val="B15E4E"/>
      </a:dk2>
      <a:lt2>
        <a:srgbClr val="FFFFFF"/>
      </a:lt2>
      <a:accent1>
        <a:srgbClr val="C5B096"/>
      </a:accent1>
      <a:accent2>
        <a:srgbClr val="ECA855"/>
      </a:accent2>
      <a:accent3>
        <a:srgbClr val="9BBFB0"/>
      </a:accent3>
      <a:accent4>
        <a:srgbClr val="A9AEA7"/>
      </a:accent4>
      <a:accent5>
        <a:srgbClr val="6A787C"/>
      </a:accent5>
      <a:accent6>
        <a:srgbClr val="3B4345"/>
      </a:accent6>
      <a:hlink>
        <a:srgbClr val="ECA855"/>
      </a:hlink>
      <a:folHlink>
        <a:srgbClr val="6A392F"/>
      </a:folHlink>
    </a:clrScheme>
    <a:fontScheme name="Custom 4">
      <a:majorFont>
        <a:latin typeface="Sitka Subheading"/>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bbleVTI" id="{8B4DB91D-6BB4-4BA3-973A-733D3AF2680E}" vid="{9A19CF0D-2077-4BF4-BAA5-86934C336D59}"/>
    </a:ext>
  </a:extLst>
</a:theme>
</file>

<file path=ppt/theme/theme2.xml><?xml version="1.0" encoding="utf-8"?>
<a:theme xmlns:a="http://schemas.openxmlformats.org/drawingml/2006/main" name="BrushVTI">
  <a:themeElements>
    <a:clrScheme name="AnalogousFromLightSeedLeftStep">
      <a:dk1>
        <a:srgbClr val="000000"/>
      </a:dk1>
      <a:lt1>
        <a:srgbClr val="FFFFFF"/>
      </a:lt1>
      <a:dk2>
        <a:srgbClr val="242C41"/>
      </a:dk2>
      <a:lt2>
        <a:srgbClr val="E2E6E8"/>
      </a:lt2>
      <a:accent1>
        <a:srgbClr val="BE9A87"/>
      </a:accent1>
      <a:accent2>
        <a:srgbClr val="BA7F83"/>
      </a:accent2>
      <a:accent3>
        <a:srgbClr val="C594AC"/>
      </a:accent3>
      <a:accent4>
        <a:srgbClr val="BA7FB5"/>
      </a:accent4>
      <a:accent5>
        <a:srgbClr val="B696C6"/>
      </a:accent5>
      <a:accent6>
        <a:srgbClr val="8E7FBA"/>
      </a:accent6>
      <a:hlink>
        <a:srgbClr val="5B879D"/>
      </a:hlink>
      <a:folHlink>
        <a:srgbClr val="7F7F7F"/>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TotalTime>
  <Words>1987</Words>
  <Application>Microsoft Office PowerPoint</Application>
  <PresentationFormat>Plačiaekranė</PresentationFormat>
  <Paragraphs>167</Paragraphs>
  <Slides>26</Slides>
  <Notes>7</Notes>
  <HiddenSlides>0</HiddenSlides>
  <MMClips>0</MMClips>
  <ScaleCrop>false</ScaleCrop>
  <HeadingPairs>
    <vt:vector size="6" baseType="variant">
      <vt:variant>
        <vt:lpstr>Naudojami šriftai</vt:lpstr>
      </vt:variant>
      <vt:variant>
        <vt:i4>9</vt:i4>
      </vt:variant>
      <vt:variant>
        <vt:lpstr>Tema</vt:lpstr>
      </vt:variant>
      <vt:variant>
        <vt:i4>2</vt:i4>
      </vt:variant>
      <vt:variant>
        <vt:lpstr>Skaidrių pavadinimai</vt:lpstr>
      </vt:variant>
      <vt:variant>
        <vt:i4>26</vt:i4>
      </vt:variant>
    </vt:vector>
  </HeadingPairs>
  <TitlesOfParts>
    <vt:vector size="37" baseType="lpstr">
      <vt:lpstr>Arial</vt:lpstr>
      <vt:lpstr>Avenir Next LT Pro</vt:lpstr>
      <vt:lpstr>Avenir Next LT Pro Light</vt:lpstr>
      <vt:lpstr>Calibri</vt:lpstr>
      <vt:lpstr>Century Gothic</vt:lpstr>
      <vt:lpstr>Elephant</vt:lpstr>
      <vt:lpstr>Sitka Subheading</vt:lpstr>
      <vt:lpstr>TiemposText</vt:lpstr>
      <vt:lpstr>Wingdings 3</vt:lpstr>
      <vt:lpstr>PebbleVTI</vt:lpstr>
      <vt:lpstr>BrushVTI</vt:lpstr>
      <vt:lpstr>Kristijonas Donelaitis</vt:lpstr>
      <vt:lpstr>Turinys</vt:lpstr>
      <vt:lpstr>Kristijonas Donelaitis  (1714-1780 m.) - </vt:lpstr>
      <vt:lpstr>„PowerPoint“ pateiktis</vt:lpstr>
      <vt:lpstr>Šeima</vt:lpstr>
      <vt:lpstr>Išsilavinimas</vt:lpstr>
      <vt:lpstr>Gyvenimas po studijų</vt:lpstr>
      <vt:lpstr>Kūryba</vt:lpstr>
      <vt:lpstr>„PowerPoint“ pateiktis</vt:lpstr>
      <vt:lpstr>Pietizmas (lot. pietas – pamaldumas)</vt:lpstr>
      <vt:lpstr>Apšvietos laikotarpis – „žinojimas yra jėga“</vt:lpstr>
      <vt:lpstr>Lietuviai Prūsijoje</vt:lpstr>
      <vt:lpstr>Poema „Metai“ </vt:lpstr>
      <vt:lpstr>Apie kūrinį</vt:lpstr>
      <vt:lpstr>Išleidimas</vt:lpstr>
      <vt:lpstr>Kodėl išleista taip vėlai?</vt:lpstr>
      <vt:lpstr>Stilius</vt:lpstr>
      <vt:lpstr>Tematika</vt:lpstr>
      <vt:lpstr>Veiksmo vieta - Vyžlaukis</vt:lpstr>
      <vt:lpstr>Saulė</vt:lpstr>
      <vt:lpstr>Tautiškumo suvokimas</vt:lpstr>
      <vt:lpstr>Viežlybumas</vt:lpstr>
      <vt:lpstr>Laikotarpių atspindžiai</vt:lpstr>
      <vt:lpstr>„PowerPoint“ pateiktis</vt:lpstr>
      <vt:lpstr>Įtaka</vt:lpstr>
      <vt:lpstr>Šaltiniai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Kristijonas Donelaitis</dc:title>
  <dc:creator>Guste Bajar</dc:creator>
  <cp:lastModifiedBy>Guste Bajar</cp:lastModifiedBy>
  <cp:revision>16</cp:revision>
  <dcterms:created xsi:type="dcterms:W3CDTF">2020-12-15T17:23:43Z</dcterms:created>
  <dcterms:modified xsi:type="dcterms:W3CDTF">2020-12-16T08:59:41Z</dcterms:modified>
</cp:coreProperties>
</file>