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1"/>
  </p:notesMasterIdLst>
  <p:sldIdLst>
    <p:sldId id="257" r:id="rId2"/>
    <p:sldId id="259" r:id="rId3"/>
    <p:sldId id="261" r:id="rId4"/>
    <p:sldId id="263" r:id="rId5"/>
    <p:sldId id="264" r:id="rId6"/>
    <p:sldId id="266" r:id="rId7"/>
    <p:sldId id="268" r:id="rId8"/>
    <p:sldId id="270" r:id="rId9"/>
    <p:sldId id="272" r:id="rId10"/>
    <p:sldId id="274" r:id="rId11"/>
    <p:sldId id="275" r:id="rId12"/>
    <p:sldId id="273" r:id="rId13"/>
    <p:sldId id="280" r:id="rId14"/>
    <p:sldId id="281" r:id="rId15"/>
    <p:sldId id="282" r:id="rId16"/>
    <p:sldId id="279" r:id="rId17"/>
    <p:sldId id="277" r:id="rId18"/>
    <p:sldId id="284" r:id="rId19"/>
    <p:sldId id="285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8601" autoAdjust="0"/>
  </p:normalViewPr>
  <p:slideViewPr>
    <p:cSldViewPr>
      <p:cViewPr>
        <p:scale>
          <a:sx n="70" d="100"/>
          <a:sy n="70" d="100"/>
        </p:scale>
        <p:origin x="-114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255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E9E3-46AB-4BB4-929B-81F3403A879B}" type="datetimeFigureOut">
              <a:rPr lang="lt-LT" smtClean="0"/>
              <a:t>2018-11-22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2EA33-C7CA-4BA3-A319-98A95F4DD1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402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66B5B-3E7F-42EC-AA6A-C056BA2D86A5}" type="slidenum">
              <a:rPr lang="lt-LT" smtClean="0">
                <a:solidFill>
                  <a:prstClr val="black"/>
                </a:solidFill>
              </a:rPr>
              <a:pPr/>
              <a:t>3</a:t>
            </a:fld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0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2EA33-C7CA-4BA3-A319-98A95F4DD16E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31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0D334D-D54D-4BA7-AC89-D1075A7A2D77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6864-CDD3-4270-B56F-20C7C9265A67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EA0C-EECE-4D55-A784-95E5517CA546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6E30-4BA3-4777-86B5-62AE84A8E40E}" type="datetime1">
              <a:rPr lang="lt-LT" smtClean="0"/>
              <a:t>2018-11-22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E23B2-CC23-412A-936A-FB88A2193DDC}" type="datetime1">
              <a:rPr lang="lt-LT" smtClean="0"/>
              <a:t>2018-11-22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3DD88-624C-4083-8E17-23CAEDE2882A}" type="datetime1">
              <a:rPr lang="lt-LT" smtClean="0"/>
              <a:t>2018-11-22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66C3A-942C-4F5F-954A-BF9F8652977B}" type="datetime1">
              <a:rPr lang="lt-LT" smtClean="0"/>
              <a:t>2018-11-22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C49F-B6CD-488E-BB82-833529543A77}" type="datetime1">
              <a:rPr lang="lt-LT" smtClean="0"/>
              <a:t>2018-11-22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C20E-0770-45BB-ABCB-73AB1F782CE1}" type="datetime1">
              <a:rPr lang="lt-LT" smtClean="0"/>
              <a:t>2018-11-22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AC8F-75F6-44FE-8E75-56D6B42ED99B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4AC59-7000-41BB-9758-B9B356905340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5AD6065-2EDA-49FD-AAAA-9EDEDE5BA8FC}" type="datetime1">
              <a:rPr lang="lt-LT" smtClean="0"/>
              <a:t>2018-11-22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AB9AD58-3189-4B8A-8C19-4EF7B5D8F59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urinio vietos rezervavimo ženklas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5400" b="1" dirty="0" smtClean="0">
                <a:latin typeface="Times New Roman" pitchFamily="18" charset="0"/>
                <a:cs typeface="Times New Roman" pitchFamily="18" charset="0"/>
              </a:rPr>
              <a:t>AR  VYDŪNAS AKTUALUS ŠIANDIENINĖJE MOKYKLOJE?</a:t>
            </a:r>
            <a:endParaRPr lang="lt-LT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400" b="1" dirty="0" smtClean="0">
                <a:latin typeface="Times New Roman" pitchFamily="18" charset="0"/>
                <a:ea typeface="Microsoft Yi Baiti" pitchFamily="66" charset="0"/>
                <a:cs typeface="Times New Roman" pitchFamily="18" charset="0"/>
              </a:rPr>
              <a:t>VILHELMAS STOROSTA</a:t>
            </a:r>
            <a:br>
              <a:rPr lang="lt-LT" sz="4400" b="1" dirty="0" smtClean="0">
                <a:latin typeface="Times New Roman" pitchFamily="18" charset="0"/>
                <a:ea typeface="Microsoft Yi Baiti" pitchFamily="66" charset="0"/>
                <a:cs typeface="Times New Roman" pitchFamily="18" charset="0"/>
              </a:rPr>
            </a:br>
            <a:r>
              <a:rPr lang="lt-LT" sz="4400" b="1" dirty="0">
                <a:latin typeface="Times New Roman" pitchFamily="18" charset="0"/>
                <a:cs typeface="Times New Roman" pitchFamily="18" charset="0"/>
              </a:rPr>
              <a:t>1886-1953</a:t>
            </a:r>
            <a:endParaRPr lang="lt-LT" sz="4400" b="1" dirty="0">
              <a:latin typeface="Times New Roman" pitchFamily="18" charset="0"/>
              <a:ea typeface="Microsoft Yi Baiti" pitchFamily="66" charset="0"/>
              <a:cs typeface="Times New Roman" pitchFamily="18" charset="0"/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fontAlgn="base">
              <a:lnSpc>
                <a:spcPct val="115000"/>
              </a:lnSpc>
              <a:spcAft>
                <a:spcPts val="1350"/>
              </a:spcAft>
            </a:pPr>
            <a:r>
              <a:rPr lang="lt-LT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 per asmenybes, per pavyzdžius geriausiai mokoma. </a:t>
            </a:r>
            <a:endParaRPr lang="lt-LT" sz="11200" b="1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Lietuvių </a:t>
            </a:r>
            <a:r>
              <a:rPr lang="lt-LT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kultūros kontekste </a:t>
            </a: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iškyla </a:t>
            </a:r>
            <a:r>
              <a:rPr lang="lt-LT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kaip labai įvairiapusiškas visuomenės veikėjas.</a:t>
            </a: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Jo domėjimosi sričių įvairovė tiesiog stebina, o mintys aktualios ir mūsų dienomis.</a:t>
            </a: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Vydūnui </a:t>
            </a:r>
            <a:r>
              <a:rPr lang="lt-LT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buvo leista suvokti oro, maisto, </a:t>
            </a: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drabužio, </a:t>
            </a:r>
            <a:r>
              <a:rPr lang="lt-LT" sz="1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gyvenimo </a:t>
            </a:r>
            <a:r>
              <a:rPr lang="lt-LT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esmę</a:t>
            </a:r>
            <a:r>
              <a:rPr lang="lt-LT" sz="75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7500" b="1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endParaRPr lang="lt-LT" sz="3500" b="1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endParaRPr lang="lt-LT" sz="3200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base">
              <a:lnSpc>
                <a:spcPct val="115000"/>
              </a:lnSpc>
              <a:spcAft>
                <a:spcPts val="1350"/>
              </a:spcAft>
            </a:pPr>
            <a:endParaRPr lang="lt-LT" sz="3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ŽMOGUS,PRALENKĘS LAIKMETĮ</a:t>
            </a: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918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Didysis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humanistas, idealistas.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Dramaturgas, įvairių straipsnių autorius.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Poliglotas, dėstęs </a:t>
            </a:r>
            <a:r>
              <a:rPr lang="lt-LT" sz="2800" b="1" dirty="0">
                <a:latin typeface="Times New Roman" pitchFamily="18" charset="0"/>
                <a:ea typeface="Calibri"/>
                <a:cs typeface="Times New Roman" pitchFamily="18" charset="0"/>
              </a:rPr>
              <a:t>vokiečių, anglų, prancūzų, lietuvių kalbas.</a:t>
            </a:r>
          </a:p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Tilžės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giedotojų draugijos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vadovas (40 metų). </a:t>
            </a:r>
          </a:p>
          <a:p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Paskaitų skaitytojas Klaipėdoje, Šilutėje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Tautinių vertybių puoselėtojas.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Keistuolis, pralenkęs savo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laikmetį mąstymu,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požiūriu, filosofija.</a:t>
            </a:r>
          </a:p>
          <a:p>
            <a:pPr marL="0" indent="0">
              <a:buNone/>
            </a:pP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/>
              <a:t> 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>
                <a:latin typeface="Times New Roman" pitchFamily="18" charset="0"/>
                <a:cs typeface="Times New Roman" pitchFamily="18" charset="0"/>
              </a:rPr>
              <a:t>ŽMOGUS,PRALENKĘS LAIKMETĮ</a:t>
            </a:r>
            <a:endParaRPr lang="lt-LT" sz="44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940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Aukščiausia </a:t>
            </a:r>
            <a:r>
              <a:rPr lang="lt-LT" sz="2800" b="1" dirty="0">
                <a:latin typeface="Times New Roman"/>
                <a:ea typeface="Calibri"/>
                <a:cs typeface="Times New Roman"/>
              </a:rPr>
              <a:t>vertybe laikė  žmoniškumą</a:t>
            </a: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.</a:t>
            </a:r>
            <a:r>
              <a:rPr lang="lt-LT" sz="2800" b="1" dirty="0">
                <a:latin typeface="Times New Roman"/>
                <a:ea typeface="Calibri"/>
                <a:cs typeface="Times New Roman"/>
              </a:rPr>
              <a:t> Kaip jo siekti? </a:t>
            </a:r>
            <a:endParaRPr lang="lt-LT" sz="2800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2800" b="1" dirty="0">
                <a:latin typeface="Times New Roman"/>
                <a:ea typeface="Calibri"/>
                <a:cs typeface="Times New Roman"/>
              </a:rPr>
              <a:t>Nurodė būdus, ypač tinkančius net ir šiandien mūsų mažai tautai </a:t>
            </a: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-</a:t>
            </a:r>
            <a:r>
              <a:rPr lang="lt-LT" sz="2800" b="1" u="sng" dirty="0" smtClean="0">
                <a:latin typeface="Times New Roman"/>
                <a:ea typeface="Calibri"/>
                <a:cs typeface="Times New Roman"/>
              </a:rPr>
              <a:t>per </a:t>
            </a:r>
            <a:r>
              <a:rPr lang="lt-LT" sz="2800" b="1" u="sng" dirty="0">
                <a:latin typeface="Times New Roman"/>
                <a:ea typeface="Calibri"/>
                <a:cs typeface="Times New Roman"/>
              </a:rPr>
              <a:t>tautos dvasinės kultūros </a:t>
            </a:r>
            <a:r>
              <a:rPr lang="lt-LT" sz="2800" b="1" u="sng" dirty="0" smtClean="0">
                <a:latin typeface="Times New Roman"/>
                <a:ea typeface="Calibri"/>
                <a:cs typeface="Times New Roman"/>
              </a:rPr>
              <a:t>ugdymą,- </a:t>
            </a:r>
            <a:r>
              <a:rPr lang="lt-LT" sz="2800" b="1" u="sng" dirty="0">
                <a:latin typeface="Times New Roman"/>
                <a:ea typeface="Calibri"/>
                <a:cs typeface="Times New Roman"/>
              </a:rPr>
              <a:t>mokslą, meną, dorovę.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Mes neturime deimantų, anglies </a:t>
            </a:r>
            <a:r>
              <a:rPr lang="lt-LT" sz="2800" b="1" dirty="0">
                <a:latin typeface="Times New Roman"/>
                <a:ea typeface="Calibri"/>
                <a:cs typeface="Times New Roman"/>
              </a:rPr>
              <a:t>kasyklų</a:t>
            </a: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lt-LT" sz="2800" b="1" dirty="0">
                <a:latin typeface="Times New Roman"/>
                <a:ea typeface="Calibri"/>
                <a:cs typeface="Times New Roman"/>
              </a:rPr>
              <a:t>bet </a:t>
            </a: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mūsų turtas- kultūra, taigi, vienas </a:t>
            </a:r>
            <a:r>
              <a:rPr lang="lt-LT" sz="2800" b="1" dirty="0">
                <a:latin typeface="Times New Roman"/>
                <a:ea typeface="Calibri"/>
                <a:cs typeface="Times New Roman"/>
              </a:rPr>
              <a:t>iš būdų išlikti savimi- per </a:t>
            </a:r>
            <a:r>
              <a:rPr lang="lt-LT" sz="2800" b="1" dirty="0" smtClean="0">
                <a:latin typeface="Times New Roman"/>
                <a:ea typeface="Calibri"/>
                <a:cs typeface="Times New Roman"/>
              </a:rPr>
              <a:t>kultūrą. </a:t>
            </a:r>
            <a:endParaRPr lang="lt-LT" sz="2800" b="1" u="sng" dirty="0" smtClean="0"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lt-LT" sz="28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 smtClean="0">
                <a:latin typeface="Times New Roman"/>
                <a:ea typeface="Calibri"/>
                <a:cs typeface="Times New Roman"/>
              </a:rPr>
              <a:t>VYDŪNAS-DIDYSIS HUMANISTAS</a:t>
            </a:r>
            <a:endParaRPr lang="lt-LT" sz="44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720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043226"/>
              </p:ext>
            </p:extLst>
          </p:nvPr>
        </p:nvGraphicFramePr>
        <p:xfrm>
          <a:off x="899593" y="1196751"/>
          <a:ext cx="7416823" cy="5662521"/>
        </p:xfrm>
        <a:graphic>
          <a:graphicData uri="http://schemas.openxmlformats.org/drawingml/2006/table">
            <a:tbl>
              <a:tblPr firstRow="1" firstCol="1" bandRow="1"/>
              <a:tblGrid>
                <a:gridCol w="2448271"/>
                <a:gridCol w="2520280"/>
                <a:gridCol w="2448272"/>
              </a:tblGrid>
              <a:tr h="279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Vydūnas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</a:t>
                      </a: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Donelaitis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I. Simonaitytė 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15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Svarbiausia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–auginti tautą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Kiekvienas privalo stengtis būti doru žmogumi.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lt-LT" sz="13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Viežlybumas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K. Donelaičiui yra universali lietuvininkų elgesio kategorija.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Lietuvio dora, aukšta moralė svarbi </a:t>
                      </a:r>
                      <a:r>
                        <a:rPr lang="lt-LT" sz="13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išsaugant 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tautinę tapatybę .Jai atstovauja senoji Šimonių karta.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Lietuvis neskriaudžia žmonių ir kitiems neleidžia jų skriausti.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9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Tautiškumas nėra pats sau tikslas, o žmogiškumo ugdymas. Tautų priešiškumą siūlė įveikti humanizmu.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Lietuvininkų poeto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tautiškumas yra savitas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 lietuviškumas jam ne politinė, net ne etnografinė (elementų yra), bet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moralinė kategorija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Šimoniai teisingi, dori žmonės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net praradę artimuosius,  užgniaužia neapykantą vokiečiams.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2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Morališkai sunykęs žmogus nepuoselėja tradicinių vertybių.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Lietuvis privalo dorai, teisingai, arba, kaip sako K. Donelaitis,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viežlybai elgtis, sąžiningai dirbti, nevagiliauti, gerbti senuosius papročius, mylėti Dievą.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Saugodamas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gerą šeimos  vardą, brolis Jokūbas neišduoda brolio,</a:t>
                      </a: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padegusio jo namus (blogas paukštis dergia į savo lizdą.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4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Išsaugodamas </a:t>
                      </a: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žmogiškumą, </a:t>
                      </a: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išsaugo ir tautinę tapatybę, visą tautą.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Juk „viežlybas“ yra tas „Metų“ žmogus, kuris neišsižada savo protėvių papročių, kalbos, kuris sąžiningai atlieka savo darbą, negirtauja, yra garbingas, dievotas, tvarkingas, padorus, </a:t>
                      </a:r>
                      <a:r>
                        <a:rPr lang="lt-LT" sz="13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teisingas.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3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Niekšybė gimdytų niekšybę ir neapykantą.</a:t>
                      </a:r>
                      <a:endParaRPr lang="lt-LT" sz="13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116" marR="441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-396552" y="188640"/>
            <a:ext cx="9865096" cy="1054250"/>
          </a:xfrm>
        </p:spPr>
        <p:txBody>
          <a:bodyPr/>
          <a:lstStyle/>
          <a:p>
            <a:r>
              <a:rPr lang="lt-LT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DORA-HUMANIZMO PAGRINDAS, TAUTINĖS TAPATYBĖS GARANTAS. ,,MES GALIME DOROJE MILŽINAIS PASTOTI‘‘ (VYDŪNAS)</a:t>
            </a:r>
            <a:endParaRPr lang="lt-LT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68463" y="1877110"/>
            <a:ext cx="2423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lt-LT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790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99247" y="2248347"/>
            <a:ext cx="8049217" cy="3877815"/>
          </a:xfrm>
        </p:spPr>
        <p:txBody>
          <a:bodyPr>
            <a:normAutofit fontScale="25000" lnSpcReduction="20000"/>
          </a:bodyPr>
          <a:lstStyle/>
          <a:p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Šiais sumaterialėjimo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laikais,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kitaip sakant, dvasinio kurtumo ir aklumo laikais, sąmoningumas –svarbi žmogaus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savybė, </a:t>
            </a:r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kuri </a:t>
            </a:r>
            <a:r>
              <a:rPr lang="lt-LT" sz="9600" dirty="0">
                <a:latin typeface="Times New Roman" pitchFamily="18" charset="0"/>
                <a:cs typeface="Times New Roman" pitchFamily="18" charset="0"/>
              </a:rPr>
              <a:t>ypač aktuali </a:t>
            </a:r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šiandien.</a:t>
            </a:r>
            <a:endParaRPr lang="lt-LT" sz="9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Vydūnas sąmoningai pasirinko prasmingą slapyvardį. </a:t>
            </a:r>
          </a:p>
          <a:p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Jis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pats  kalbininkui Vilhelmui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Witte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yra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sakęs,  jog,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jo sumąstymu, Vydūnas yra žodžio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,,nevidonas“ antonimas, taigi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, vardo reikšmė yra ,,geras, doras“. </a:t>
            </a:r>
            <a:endParaRPr lang="lt-LT" sz="9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Dar yra aiškinama, kad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Vydūnas yra  vedinys iš lietuviško </a:t>
            </a:r>
            <a:r>
              <a:rPr lang="lt-LT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žodžio, reiškiančio 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,,žiniuonis“. </a:t>
            </a:r>
            <a:endParaRPr lang="lt-LT" sz="9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lt-LT" sz="9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Taigi, Vydūnas  </a:t>
            </a:r>
            <a:r>
              <a:rPr lang="lt-LT" sz="9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yra gebantis </a:t>
            </a:r>
            <a:r>
              <a:rPr lang="lt-LT" sz="9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išvysti, </a:t>
            </a:r>
            <a:r>
              <a:rPr lang="lt-LT" sz="9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tai yra suprasti, suvokti daugiau už kitą</a:t>
            </a:r>
            <a:r>
              <a:rPr lang="lt-LT" sz="9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lt-LT" sz="9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lt-LT" sz="9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lt-LT" sz="9600" dirty="0">
                <a:latin typeface="Times New Roman" pitchFamily="18" charset="0"/>
                <a:cs typeface="Times New Roman" pitchFamily="18" charset="0"/>
              </a:rPr>
              <a:t>Vydūnas visą gyvenimą paskiria lietuvių tautinės savimonės žadinimui ir </a:t>
            </a:r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ugdymui. Noras-kad </a:t>
            </a:r>
            <a:r>
              <a:rPr lang="lt-LT" sz="9600" dirty="0">
                <a:latin typeface="Times New Roman" pitchFamily="18" charset="0"/>
                <a:cs typeface="Times New Roman" pitchFamily="18" charset="0"/>
              </a:rPr>
              <a:t>lietuvių tauta prisidėtų prie žmoniškumo prado </a:t>
            </a:r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stiprinimo </a:t>
            </a:r>
            <a:r>
              <a:rPr lang="lt-LT" sz="9600" dirty="0">
                <a:latin typeface="Times New Roman" pitchFamily="18" charset="0"/>
                <a:cs typeface="Times New Roman" pitchFamily="18" charset="0"/>
              </a:rPr>
              <a:t>pasaulio kultūros raidoje</a:t>
            </a:r>
            <a:r>
              <a:rPr lang="lt-LT" sz="9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9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lt-LT" sz="9600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lt-LT" b="1" i="1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lt-LT" b="1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lt-LT" b="1" i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lt-LT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i="1" dirty="0"/>
          </a:p>
          <a:p>
            <a:endParaRPr lang="lt-LT" i="1" dirty="0" smtClean="0"/>
          </a:p>
          <a:p>
            <a:endParaRPr lang="lt-LT" i="1" dirty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SĄMONINGUMAS</a:t>
            </a: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434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99247" y="2248347"/>
            <a:ext cx="7977209" cy="3877815"/>
          </a:xfrm>
        </p:spPr>
        <p:txBody>
          <a:bodyPr>
            <a:noAutofit/>
          </a:bodyPr>
          <a:lstStyle/>
          <a:p>
            <a:r>
              <a:rPr lang="lt-LT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Anot Vydūno, </a:t>
            </a:r>
            <a:r>
              <a:rPr lang="lt-LT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kiekvienas tautos narys savo stiprumu stiprina tautą, silpnumu ją silpnina. </a:t>
            </a:r>
            <a:endParaRPr lang="lt-LT" b="1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buClr>
                <a:srgbClr val="873624"/>
              </a:buClr>
            </a:pP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Taigi,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tautinės tapatybės 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išsaugojimas-kiekvieno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žmogaus 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sąmoningumas,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sąmoningas  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pasirinkimas.</a:t>
            </a:r>
          </a:p>
          <a:p>
            <a:pPr lvl="0">
              <a:buClr>
                <a:srgbClr val="873624"/>
              </a:buClr>
            </a:pP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Vydūnas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visą gyvenimą paskiria lietuvių tautinės savimonės žadinimui ir 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ugdymui, kad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lietuvių tauta prisidėtų prie žmoniškumo prado stiprinimo pasaulio kultūros raidoje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Clr>
                <a:srgbClr val="873624"/>
              </a:buClr>
            </a:pP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Šiandieniniame pasaulyje reikia keisti 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požiūrį </a:t>
            </a: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į tautą.</a:t>
            </a:r>
          </a:p>
          <a:p>
            <a:pPr lvl="0">
              <a:buClr>
                <a:srgbClr val="873624"/>
              </a:buClr>
            </a:pPr>
            <a:r>
              <a:rPr lang="lt-LT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Pagarba visiems lietuviams, kurie stengiasi nebūti našta giminei, valstybei, o darbuojasi, darbu pelno sau duoną, o darbštumu-pagarbą</a:t>
            </a:r>
            <a:r>
              <a:rPr lang="lt-LT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t-LT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>
                <a:solidFill>
                  <a:srgbClr val="895D1D"/>
                </a:solidFill>
                <a:latin typeface="Times New Roman" pitchFamily="18" charset="0"/>
                <a:cs typeface="Times New Roman" pitchFamily="18" charset="0"/>
              </a:rPr>
              <a:t>SĄMONINGUMAS</a:t>
            </a:r>
            <a:endParaRPr lang="lt-LT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12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755576" y="2204864"/>
            <a:ext cx="7745505" cy="3877815"/>
          </a:xfrm>
        </p:spPr>
        <p:txBody>
          <a:bodyPr>
            <a:normAutofit fontScale="92500" lnSpcReduction="10000"/>
          </a:bodyPr>
          <a:lstStyle/>
          <a:p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Tautiškumas vienaip suprantamas XVIa., kitaip 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lt-LT" sz="2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ar 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XX -XXI </a:t>
            </a:r>
            <a:r>
              <a:rPr lang="lt-LT" sz="2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. Visais laikais atsirado žmonių, panašių į Vydūną , kuriems 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ūpėjo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įtvirtinti tautinę 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tapatybę, apginti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tautos garbę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, neištirpti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kitakalbėje aplinkoje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lt-LT" sz="2600" b="1" dirty="0" smtClean="0">
                <a:latin typeface="Times New Roman" pitchFamily="18" charset="0"/>
                <a:cs typeface="Times New Roman" pitchFamily="18" charset="0"/>
              </a:rPr>
              <a:t>Tautinės </a:t>
            </a:r>
            <a:r>
              <a:rPr lang="lt-LT" sz="2600" b="1" dirty="0">
                <a:latin typeface="Times New Roman" pitchFamily="18" charset="0"/>
                <a:cs typeface="Times New Roman" pitchFamily="18" charset="0"/>
              </a:rPr>
              <a:t>tapatybės atramos: įaugimas į savo žemę</a:t>
            </a:r>
            <a:r>
              <a:rPr lang="lt-LT" sz="2600" b="1" dirty="0" smtClean="0">
                <a:latin typeface="Times New Roman" pitchFamily="18" charset="0"/>
                <a:cs typeface="Times New Roman" pitchFamily="18" charset="0"/>
              </a:rPr>
              <a:t>, ryšį </a:t>
            </a:r>
            <a:r>
              <a:rPr lang="lt-LT" sz="2600" b="1" dirty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lt-LT" sz="2600" b="1" dirty="0" smtClean="0">
                <a:latin typeface="Times New Roman" pitchFamily="18" charset="0"/>
                <a:cs typeface="Times New Roman" pitchFamily="18" charset="0"/>
              </a:rPr>
              <a:t>protėviais, kalbą, kultūros </a:t>
            </a:r>
            <a:r>
              <a:rPr lang="lt-LT" sz="2600" b="1" dirty="0">
                <a:latin typeface="Times New Roman" pitchFamily="18" charset="0"/>
                <a:cs typeface="Times New Roman" pitchFamily="18" charset="0"/>
              </a:rPr>
              <a:t>tradiciją</a:t>
            </a:r>
            <a:r>
              <a:rPr lang="lt-LT" sz="2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Vydūnas akcentavo </a:t>
            </a:r>
            <a:r>
              <a:rPr lang="lt-LT" sz="2600" dirty="0" smtClean="0">
                <a:latin typeface="Times New Roman" pitchFamily="18" charset="0"/>
                <a:cs typeface="Times New Roman" pitchFamily="18" charset="0"/>
              </a:rPr>
              <a:t>neagresyvų, savo </a:t>
            </a:r>
            <a:r>
              <a:rPr lang="lt-LT" sz="2600" dirty="0">
                <a:latin typeface="Times New Roman" pitchFamily="18" charset="0"/>
                <a:cs typeface="Times New Roman" pitchFamily="18" charset="0"/>
              </a:rPr>
              <a:t>tautos virš kitų neiškeliantį tautiškumą. Jo įsitikinimu, vienišumą ir susvetimėjimą  lemia būtent dvasinio ryšio su savo tauta nutrūkimas. Praradęs ryšį su bendruomene, žmogus pasmerkia save susvetimėjimui.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VYDŪNAS-TAUTINIŲ VERTYBIŲ PUOSELĖTOJAS</a:t>
            </a: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354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Tautinės tapatybės išsaugojimas-kiekvieno žmogaus sąmoningas pasirinkimas.</a:t>
            </a:r>
          </a:p>
          <a:p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Vydūno, tautiškumas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yra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ne tik tikslas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sau,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o žmoniškumo ugdymo sąlyga. </a:t>
            </a:r>
            <a:endParaRPr lang="lt-LT" sz="23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 Vydūnas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sieja tėvynę ir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žmogiškumą: ,,Tėvynė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yra dirva žmogiškumui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ugdytis.“</a:t>
            </a:r>
          </a:p>
          <a:p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,,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(...)Tėvynėje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–augimo ir tapsmo </a:t>
            </a:r>
            <a:r>
              <a:rPr lang="lt-LT" sz="2300" b="1" dirty="0" smtClean="0">
                <a:latin typeface="Times New Roman" pitchFamily="18" charset="0"/>
                <a:cs typeface="Times New Roman" pitchFamily="18" charset="0"/>
              </a:rPr>
              <a:t>pradžia“,-tokia  vydūniška </a:t>
            </a:r>
            <a:r>
              <a:rPr lang="lt-LT" sz="2300" b="1" dirty="0">
                <a:latin typeface="Times New Roman" pitchFamily="18" charset="0"/>
                <a:cs typeface="Times New Roman" pitchFamily="18" charset="0"/>
              </a:rPr>
              <a:t>žmogaus ir tėvynės samprata. </a:t>
            </a:r>
            <a:endParaRPr lang="lt-LT" sz="23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300" b="1" u="sng" dirty="0" smtClean="0">
                <a:latin typeface="Times New Roman" pitchFamily="18" charset="0"/>
                <a:cs typeface="Times New Roman" pitchFamily="18" charset="0"/>
              </a:rPr>
              <a:t>Tautinis individualumas lemia pasaulio kultūros išlikimą.</a:t>
            </a:r>
          </a:p>
          <a:p>
            <a:r>
              <a:rPr lang="lt-LT" sz="2300" b="1" u="sng" dirty="0" smtClean="0">
                <a:latin typeface="Times New Roman" pitchFamily="18" charset="0"/>
                <a:cs typeface="Times New Roman" pitchFamily="18" charset="0"/>
              </a:rPr>
              <a:t>Žmogus </a:t>
            </a:r>
            <a:r>
              <a:rPr lang="lt-LT" sz="2300" b="1" u="sng" dirty="0">
                <a:latin typeface="Times New Roman" pitchFamily="18" charset="0"/>
                <a:cs typeface="Times New Roman" pitchFamily="18" charset="0"/>
              </a:rPr>
              <a:t>tampa žmogumi sau, kai suvokia save kaip ,,</a:t>
            </a:r>
            <a:r>
              <a:rPr lang="lt-LT" sz="2300" b="1" u="sng" dirty="0" smtClean="0">
                <a:latin typeface="Times New Roman" pitchFamily="18" charset="0"/>
                <a:cs typeface="Times New Roman" pitchFamily="18" charset="0"/>
              </a:rPr>
              <a:t>aš“, </a:t>
            </a:r>
            <a:r>
              <a:rPr lang="lt-LT" sz="2300" b="1" u="sng" dirty="0">
                <a:latin typeface="Times New Roman" pitchFamily="18" charset="0"/>
                <a:cs typeface="Times New Roman" pitchFamily="18" charset="0"/>
              </a:rPr>
              <a:t>saugo savo garbę ir </a:t>
            </a:r>
            <a:r>
              <a:rPr lang="lt-LT" sz="2300" b="1" u="sng" dirty="0" smtClean="0">
                <a:latin typeface="Times New Roman" pitchFamily="18" charset="0"/>
                <a:cs typeface="Times New Roman" pitchFamily="18" charset="0"/>
              </a:rPr>
              <a:t>orumą.</a:t>
            </a:r>
            <a:endParaRPr lang="lt-LT" sz="23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dirty="0" smtClean="0">
                <a:latin typeface="Calibri"/>
                <a:ea typeface="Calibri"/>
                <a:cs typeface="Times New Roman"/>
              </a:rPr>
              <a:t/>
            </a:r>
            <a:br>
              <a:rPr lang="lt-LT" dirty="0" smtClean="0">
                <a:latin typeface="Calibri"/>
                <a:ea typeface="Calibri"/>
                <a:cs typeface="Times New Roman"/>
              </a:rPr>
            </a:br>
            <a:r>
              <a:rPr lang="lt-LT" sz="49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TAUTINĖS TAPATYBĖS IŠSAUGOJIMAS</a:t>
            </a:r>
            <a:r>
              <a:rPr lang="lt-LT" sz="4900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sz="49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lt-LT" sz="4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16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955060"/>
              </p:ext>
            </p:extLst>
          </p:nvPr>
        </p:nvGraphicFramePr>
        <p:xfrm>
          <a:off x="755576" y="1361099"/>
          <a:ext cx="7992888" cy="5910580"/>
        </p:xfrm>
        <a:graphic>
          <a:graphicData uri="http://schemas.openxmlformats.org/drawingml/2006/table">
            <a:tbl>
              <a:tblPr/>
              <a:tblGrid>
                <a:gridCol w="1478849"/>
                <a:gridCol w="1545487"/>
                <a:gridCol w="1728192"/>
                <a:gridCol w="1728192"/>
                <a:gridCol w="1512168"/>
              </a:tblGrid>
              <a:tr h="6980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Daukša 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(XVI </a:t>
                      </a:r>
                      <a:r>
                        <a:rPr lang="lt-LT" sz="15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., Renesansas)</a:t>
                      </a:r>
                      <a:endParaRPr lang="lt-LT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Donelaitis 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(XVIII </a:t>
                      </a:r>
                      <a:r>
                        <a:rPr lang="lt-LT" sz="15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., Apšvieta)</a:t>
                      </a:r>
                      <a:endParaRPr lang="lt-LT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I. Simonaitytė 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XIXa.</a:t>
                      </a:r>
                      <a:r>
                        <a:rPr lang="lt-LT" sz="15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lt-LT" sz="15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pab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r>
                        <a:rPr lang="lt-LT" sz="15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XX </a:t>
                      </a:r>
                      <a:r>
                        <a:rPr lang="lt-LT" sz="15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lt-LT" sz="15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vid</a:t>
                      </a: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.)</a:t>
                      </a:r>
                      <a:endParaRPr lang="lt-LT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Vydūnas 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(XIXa. </a:t>
                      </a:r>
                      <a:r>
                        <a:rPr lang="lt-LT" sz="15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pab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–XX </a:t>
                      </a:r>
                      <a:r>
                        <a:rPr lang="lt-LT" sz="15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a.vid</a:t>
                      </a:r>
                      <a:r>
                        <a:rPr lang="lt-LT" sz="15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.)</a:t>
                      </a:r>
                      <a:endParaRPr lang="lt-LT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S.Geda (XX a.-XXI pr.)</a:t>
                      </a:r>
                      <a:endParaRPr lang="lt-LT" sz="15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25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Tautos išlieka ne dėl to, kad  derlingos žemės ar stiprios pilys, o dėl to, </a:t>
                      </a:r>
                      <a:r>
                        <a:rPr lang="lt-LT" sz="1500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kad vartoja savo gimtąją kalbą.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Kalba ,,vienybės motina“, ,,tėvynės sargas“, ,,pilietiškumo sargas“ (,,Prakalba į malonųjį skaitytoją“).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Poemoje ,,Metai“ </a:t>
                      </a:r>
                      <a:r>
                        <a:rPr lang="lt-LT" sz="1500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įspėjama saugotis svetimų kalbų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svetimų papročių, skatinama laikytis gimtosios kalbos ir savų papročių – tai dažniausiai pasitaikantis „ didaktinis motyvas: „Ir lietuvininkai su vokiečiais susimaišė, / Štai ir viežlybums tuojaus į nieką pavirto...“</a:t>
                      </a: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Svarbu kalbėti savo tautos kalba.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Tėvas Šimonis sūnų Mikėlį vadina </a:t>
                      </a:r>
                      <a:r>
                        <a:rPr lang="lt-LT" sz="1500" i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sūnumi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palaidūnu, kuris  nuėjęs klystkeliais, suvokietėjęs, sūnų pavadinęs Heinc Joachim (,,Aukštujų Šimonių likimas“).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Tauta, kurios tautinė sąmonė pasiekė tokio lygio, kad galėjo iškovoti nepriklausomybę ir pajėgi buvo ir galėjo sukurti savo </a:t>
                      </a:r>
                      <a:r>
                        <a:rPr lang="lt-LT" sz="1500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aukštąsias mokyklas, kuriose dėstoma savo gimtąja kalba, tai tokia tauta negali žūti...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 Iš Vydūno kalbos, skirtos valstybinei šventei ir pasakytos 1933 </a:t>
                      </a:r>
                      <a:r>
                        <a:rPr lang="lt-LT" sz="15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Klaipėdos teatre). (Plačiau -,,Tautos gyvata“).</a:t>
                      </a:r>
                      <a:endParaRPr lang="lt-LT" sz="15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,,Mūsų geografinė padėtis, gamta, istorija, </a:t>
                      </a:r>
                      <a:r>
                        <a:rPr lang="lt-LT" sz="1500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kalba yra sukūrusi mus tokius, kokie mes esame dabar </a:t>
                      </a:r>
                      <a:r>
                        <a:rPr lang="lt-LT" sz="15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“(Iš Eglės  Šimukėnaitės ir Vilmos Šniukštaitės interviu su S. Geda).</a:t>
                      </a:r>
                    </a:p>
                  </a:txBody>
                  <a:tcPr marL="54270" marR="542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054250"/>
          </a:xfrm>
        </p:spPr>
        <p:txBody>
          <a:bodyPr/>
          <a:lstStyle/>
          <a:p>
            <a:pPr marL="457200" fontAlgn="base">
              <a:lnSpc>
                <a:spcPct val="120000"/>
              </a:lnSpc>
              <a:spcAft>
                <a:spcPts val="0"/>
              </a:spcAft>
            </a:pPr>
            <a:r>
              <a:rPr lang="lt-LT" sz="26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GIMTOSIOS KALBOS SVARBA LIETUVIŠKUMUI, MŪSŲ IDENTITETUI. </a:t>
            </a:r>
            <a:r>
              <a:rPr lang="lt-LT" sz="26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MS PGothic"/>
              </a:rPr>
              <a:t>KĄ REIŠKIA BŪTI LIETUVIU?</a:t>
            </a:r>
            <a:endParaRPr lang="lt-LT" sz="2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695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Žmogus tobulėja savo tautoje, ,,perimdamas iš jos kalbą, būdą, kraują“,-sako Vydūnas. Per savo tautą žmogus išeina į žmoniją, tampa žmonijos </a:t>
            </a:r>
            <a:r>
              <a:rPr lang="lt-LT" sz="28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žmogumi.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400" b="1" dirty="0" smtClean="0">
                <a:solidFill>
                  <a:srgbClr val="895D1D"/>
                </a:solidFill>
                <a:latin typeface="Times New Roman"/>
                <a:ea typeface="Times New Roman"/>
              </a:rPr>
              <a:t/>
            </a:r>
            <a:br>
              <a:rPr lang="lt-LT" sz="2400" b="1" dirty="0" smtClean="0">
                <a:solidFill>
                  <a:srgbClr val="895D1D"/>
                </a:solidFill>
                <a:latin typeface="Times New Roman"/>
                <a:ea typeface="Times New Roman"/>
              </a:rPr>
            </a:br>
            <a:r>
              <a:rPr lang="lt-LT" sz="2400" b="1" dirty="0">
                <a:solidFill>
                  <a:srgbClr val="895D1D"/>
                </a:solidFill>
                <a:latin typeface="Times New Roman"/>
                <a:ea typeface="Times New Roman"/>
              </a:rPr>
              <a:t/>
            </a:r>
            <a:br>
              <a:rPr lang="lt-LT" sz="2400" b="1" dirty="0">
                <a:solidFill>
                  <a:srgbClr val="895D1D"/>
                </a:solidFill>
                <a:latin typeface="Times New Roman"/>
                <a:ea typeface="Times New Roman"/>
              </a:rPr>
            </a:br>
            <a:r>
              <a:rPr lang="lt-LT" sz="28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GIMTOSIOS KALBOS SVARBA LIETUVIŠKUMUI, MŪSŲ IDENTITETUI. </a:t>
            </a:r>
            <a:r>
              <a:rPr lang="lt-LT" sz="28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MS PGothic"/>
              </a:rPr>
              <a:t>KĄ REIŠKIA BŪTI LIETUVIU?</a:t>
            </a:r>
            <a:r>
              <a:rPr lang="lt-LT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lt-LT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</a:br>
            <a:endParaRPr lang="lt-LT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20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1450730"/>
              </p:ext>
            </p:extLst>
          </p:nvPr>
        </p:nvGraphicFramePr>
        <p:xfrm>
          <a:off x="827584" y="2132856"/>
          <a:ext cx="7632848" cy="4416552"/>
        </p:xfrm>
        <a:graphic>
          <a:graphicData uri="http://schemas.openxmlformats.org/drawingml/2006/table">
            <a:tbl>
              <a:tblPr firstRow="1" firstCol="1" bandRow="1"/>
              <a:tblGrid>
                <a:gridCol w="3574628"/>
                <a:gridCol w="4058220"/>
              </a:tblGrid>
              <a:tr h="279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Vydūnas ,, Žmogus ir tėvynė“</a:t>
                      </a:r>
                      <a:endParaRPr lang="lt-LT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Sigitas Geda ,,Giesmė apie Pasaulio medį“</a:t>
                      </a:r>
                      <a:endParaRPr lang="lt-LT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6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,,Vis labiau  linkstama manyti, kad esą galima perkant ar prievarta įgyti žemės ir ją vadinti tėvyne“. </a:t>
                      </a: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Sigitas Geda pritaria Vydūnui poetine kalba.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Medis suvokiamas kaip tauta, o atskiros šakos-žmonės.</a:t>
                      </a: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kern="1200" dirty="0"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ea typeface="MS PGothic"/>
                          <a:cs typeface="Times New Roman" pitchFamily="18" charset="0"/>
                        </a:rPr>
                        <a:t>,,Kokia žmogaus esybė, tokia ir jo tėvynė“.</a:t>
                      </a:r>
                      <a:endParaRPr lang="lt-LT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Medį laiko šaknys, o žmones į tautą jungia bendra istorija, kalba, teritorija, papročiai.</a:t>
                      </a: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31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 Vydūno straipsnio ,,Žmogus ir  tėvynė“ poetinė versija-S</a:t>
                      </a:r>
                      <a:r>
                        <a:rPr lang="lt-LT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Gedos </a:t>
                      </a:r>
                      <a:r>
                        <a:rPr lang="lt-LT" sz="18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eil</a:t>
                      </a: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,,Giesmė apie Pasaulio medį“.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2.Vydūną su S. Geda sieja rūpestis savo tauta ir tėvyne, jie abu akcentuoja ,kad žmogaus ir tėvynės ryšys yra prigimtinis. To ryšio nenusipirksi, neįsigysi kitais būdais</a:t>
                      </a:r>
                      <a:r>
                        <a:rPr lang="lt-LT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lt-LT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845" marR="60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lt-LT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lt-LT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lt-LT" sz="2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lt-LT" sz="2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lt-LT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ŽMOGAUS IR TĖVYNĖS RYŠYS. PALYGINKITE VYDŪNO IR S. GEDOS  KŪRINIUS</a:t>
            </a:r>
            <a:r>
              <a:rPr lang="lt-LT" sz="31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1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1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12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dirty="0" smtClean="0"/>
          </a:p>
          <a:p>
            <a:pPr marL="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lt-LT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Pasaulis be tėvynės – </a:t>
            </a:r>
            <a:r>
              <a:rPr lang="lt-LT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tarsi lengvai ir greitai perskaitomas puslapis.</a:t>
            </a:r>
          </a:p>
          <a:p>
            <a:pPr marL="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lt-LT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Čia motinos širdingumas, </a:t>
            </a:r>
            <a:r>
              <a:rPr lang="lt-LT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tėvo mąslumas pirmąsyk leido jam patirti žmogų.</a:t>
            </a:r>
          </a:p>
          <a:p>
            <a:pPr marL="0" lvl="0" indent="0">
              <a:lnSpc>
                <a:spcPct val="110000"/>
              </a:lnSpc>
              <a:buClr>
                <a:srgbClr val="873624"/>
              </a:buClr>
              <a:buNone/>
            </a:pPr>
            <a:r>
              <a:rPr lang="lt-LT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 Tėvynėje, savo jaunystės erdvėje, žmogus pradeda įsisąmoninti </a:t>
            </a:r>
            <a:r>
              <a:rPr lang="lt-LT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savo būtį.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71942" cy="1054250"/>
          </a:xfrm>
        </p:spPr>
        <p:txBody>
          <a:bodyPr/>
          <a:lstStyle/>
          <a:p>
            <a:r>
              <a:rPr lang="lt-LT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ŽMOGAUS IR TĖVYNĖS RYŠYS</a:t>
            </a:r>
            <a:endParaRPr lang="lt-LT" sz="4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304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rgbClr val="B71E42"/>
              </a:buClr>
              <a:buSzPct val="100000"/>
              <a:buNone/>
            </a:pPr>
            <a:r>
              <a:rPr lang="lt-LT" sz="2800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Kokia </a:t>
            </a:r>
            <a:r>
              <a:rPr lang="lt-LT" sz="2800" b="1" dirty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žmogaus esybė, tokia ir jo tėvynė.</a:t>
            </a:r>
          </a:p>
          <a:p>
            <a:pPr marL="0" lvl="0" indent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rgbClr val="B71E42"/>
              </a:buClr>
              <a:buSzPct val="100000"/>
              <a:buNone/>
            </a:pPr>
            <a:r>
              <a:rPr lang="lt-LT" sz="28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Tėvynės </a:t>
            </a:r>
            <a:r>
              <a:rPr lang="lt-LT" sz="2800" dirty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žmogus nesirungia dėl jos, jis jai gyvena, ir tėvynė gausiai teikia jėgų, dalija ramybės malonę, bet tik tiems, kurių esybėje ji įsišaknijus, kurie </a:t>
            </a:r>
            <a:r>
              <a:rPr lang="lt-LT" sz="2800" b="1" dirty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brandina joje savo žmoniškumą.</a:t>
            </a:r>
          </a:p>
          <a:p>
            <a:pPr marL="0" lvl="0" indent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rgbClr val="B71E42"/>
              </a:buClr>
              <a:buSzPct val="100000"/>
              <a:buFont typeface="Arial" charset="0"/>
              <a:buChar char="•"/>
            </a:pPr>
            <a:endParaRPr lang="lt-LT" sz="2000" dirty="0">
              <a:solidFill>
                <a:prstClr val="black"/>
              </a:solidFill>
              <a:latin typeface="Gill Sans MT"/>
              <a:ea typeface="MS PGothic" pitchFamily="34" charset="-128"/>
            </a:endParaRPr>
          </a:p>
          <a:p>
            <a:pPr marL="0" lvl="0" indent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rgbClr val="B71E42"/>
              </a:buClr>
              <a:buSzPct val="100000"/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TĖVYNĖ-ĮSIPAREIGOJIMAS</a:t>
            </a:r>
            <a:endParaRPr lang="lt-LT" sz="4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963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873624"/>
              </a:buClr>
            </a:pP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Tikro patriotizmo </a:t>
            </a:r>
            <a:r>
              <a:rPr lang="lt-LT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šaknys-kritiškas </a:t>
            </a: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mąstymas.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873624"/>
              </a:buClr>
            </a:pP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Be tvirto vertybinio stuburo žmogų, tautą lengva valdyti. </a:t>
            </a:r>
            <a:r>
              <a:rPr lang="lt-LT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Baisiausia-dvasios </a:t>
            </a: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vergystė.</a:t>
            </a:r>
            <a:endParaRPr lang="lt-LT" b="1" dirty="0">
              <a:solidFill>
                <a:prstClr val="black">
                  <a:lumMod val="85000"/>
                  <a:lumOff val="15000"/>
                </a:prst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873624"/>
              </a:buClr>
            </a:pP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Taigi, visa ko pagrindas-moralumas, dorovė .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873624"/>
              </a:buClr>
            </a:pP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Ginti savo tautos orumą, nemenkinti savosios tautos.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873624"/>
              </a:buClr>
            </a:pP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Bręstant asmenybei keičiasi  </a:t>
            </a:r>
            <a:r>
              <a:rPr lang="lt-LT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vertybės, </a:t>
            </a:r>
            <a:r>
              <a:rPr lang="lt-LT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kitaip žmogus vertina savo kilmę, nori grįžti prie savo šaknų</a:t>
            </a:r>
            <a:r>
              <a:rPr lang="lt-LT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b="1" dirty="0">
                <a:solidFill>
                  <a:srgbClr val="895D1D"/>
                </a:solidFill>
                <a:latin typeface="Times New Roman"/>
                <a:ea typeface="Calibri"/>
                <a:cs typeface="Times New Roman"/>
              </a:rPr>
              <a:t>KRITINIO MĄSTYMO UGDYMAS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555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1)kalbos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praradimas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2)nežinojimas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savo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šaknų,</a:t>
            </a:r>
          </a:p>
          <a:p>
            <a:pPr marL="0" indent="0"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3)aklas noras l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giuotis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į kitos kultūros žmonės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lt-LT" sz="2800" b="1" dirty="0">
                <a:latin typeface="Times New Roman" pitchFamily="18" charset="0"/>
                <a:cs typeface="Times New Roman" pitchFamily="18" charset="0"/>
              </a:rPr>
              <a:t>nenoras išsiskirti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5)moralinis nuosmukis.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-252536" y="620688"/>
            <a:ext cx="9577064" cy="1054250"/>
          </a:xfrm>
        </p:spPr>
        <p:txBody>
          <a:bodyPr/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NUTAUTĖJIMO POŽYMIAI:</a:t>
            </a: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778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99247" y="2248347"/>
            <a:ext cx="8049217" cy="3877815"/>
          </a:xfrm>
        </p:spPr>
        <p:txBody>
          <a:bodyPr>
            <a:noAutofit/>
          </a:bodyPr>
          <a:lstStyle/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Reiklumo, drausmės 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sau pačiam,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tai yra doros.</a:t>
            </a: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Sąmoningumo, 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usitelkimo 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į tikslingą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veiklą.</a:t>
            </a: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Kritinio mąstymo, kad niekas negalėtų manipuliuoti.</a:t>
            </a: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Patriotiškumo, nes tėvynė augina žmogų, o nuo žmogaus priklauso, kokia bus tėvynė.</a:t>
            </a: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Darbštumo ir kantrybės. Šiandien 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jaunas žmogus dažniausiai trokšta greito rezultato-lengvai, be pastangų. O jeigu nepavyksta iš karto, palieka,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numeta...</a:t>
            </a:r>
            <a:endParaRPr lang="lt-LT" sz="28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br>
              <a:rPr lang="lt-LT" dirty="0" smtClean="0"/>
            </a:br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KO REIKĖTŲ PASIMOKYTI IŠ VYDŪNO?</a:t>
            </a:r>
            <a:r>
              <a:rPr lang="lt-LT" sz="4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4400" b="1" dirty="0">
                <a:latin typeface="Times New Roman" pitchFamily="18" charset="0"/>
                <a:cs typeface="Times New Roman" pitchFamily="18" charset="0"/>
              </a:rPr>
            </a:b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59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Gyvenimas </a:t>
            </a:r>
            <a:r>
              <a:rPr lang="lt-LT" sz="2800" dirty="0">
                <a:latin typeface="Times New Roman" pitchFamily="18" charset="0"/>
                <a:ea typeface="Calibri"/>
                <a:cs typeface="Times New Roman" pitchFamily="18" charset="0"/>
              </a:rPr>
              <a:t>– judėjimas, o žmogus – aukščiausia gamtos pakopa, nes jis vienintelis </a:t>
            </a: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apdovanotas sąmone</a:t>
            </a:r>
            <a:r>
              <a:rPr lang="lt-LT" sz="2800" dirty="0">
                <a:latin typeface="Times New Roman" pitchFamily="18" charset="0"/>
                <a:ea typeface="Calibri"/>
                <a:cs typeface="Times New Roman" pitchFamily="18" charset="0"/>
              </a:rPr>
              <a:t>, kurios laipsnis ir dydis žmonėse </a:t>
            </a: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nevienodas</a:t>
            </a:r>
            <a:r>
              <a:rPr lang="lt-LT" sz="2800" dirty="0">
                <a:latin typeface="Times New Roman" pitchFamily="18" charset="0"/>
                <a:ea typeface="Calibri"/>
                <a:cs typeface="Times New Roman" pitchFamily="18" charset="0"/>
              </a:rPr>
              <a:t>. Tauta turi padėti žmogui tobulėti, o </a:t>
            </a: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žmogus turi </a:t>
            </a:r>
            <a:r>
              <a:rPr lang="lt-LT" sz="2800" dirty="0">
                <a:latin typeface="Times New Roman" pitchFamily="18" charset="0"/>
                <a:ea typeface="Calibri"/>
                <a:cs typeface="Times New Roman" pitchFamily="18" charset="0"/>
              </a:rPr>
              <a:t>save įprasminti tautoje</a:t>
            </a: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lt-LT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lt-LT" sz="2800" b="1" dirty="0">
                <a:latin typeface="Times New Roman" pitchFamily="18" charset="0"/>
                <a:ea typeface="Calibri"/>
                <a:cs typeface="Times New Roman" pitchFamily="18" charset="0"/>
              </a:rPr>
              <a:t>Pasak Vydūno, žmonės nėra silpni, nes turi kūrybos galią.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570156"/>
            <a:ext cx="8964488" cy="1054250"/>
          </a:xfrm>
        </p:spPr>
        <p:txBody>
          <a:bodyPr/>
          <a:lstStyle/>
          <a:p>
            <a:pPr marL="365760" lvl="0" indent="-365760">
              <a:lnSpc>
                <a:spcPct val="115000"/>
              </a:lnSpc>
              <a:spcBef>
                <a:spcPct val="20000"/>
              </a:spcBef>
            </a:pPr>
            <a:r>
              <a:rPr lang="lt-LT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GYVENIMAS, PASAK VYDŪNO, – TAI KELIONĖ TOBULUMAN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21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čiū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, kad buvote drauge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lt-LT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  <a:p>
            <a:endParaRPr lang="lt-LT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56263" cy="1054250"/>
          </a:xfrm>
        </p:spPr>
        <p:txBody>
          <a:bodyPr/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ATRASKITE VYDŪNĄ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24942"/>
            <a:ext cx="6408713" cy="348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AD58-3189-4B8A-8C19-4EF7B5D8F59B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65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tas viršelis">
  <a:themeElements>
    <a:clrScheme name="Kietas viršeli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Kietas viršelis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tas viršelis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1493</Words>
  <Application>Microsoft Office PowerPoint</Application>
  <PresentationFormat>Demonstracija ekrane (4:3)</PresentationFormat>
  <Paragraphs>158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Kietas viršelis</vt:lpstr>
      <vt:lpstr>VILHELMAS STOROSTA 1886-1953</vt:lpstr>
      <vt:lpstr>ŽMOGUS,PRALENKĘS LAIKMETĮ</vt:lpstr>
      <vt:lpstr>ŽMOGUS,PRALENKĘS LAIKMETĮ</vt:lpstr>
      <vt:lpstr>VYDŪNAS-DIDYSIS HUMANISTAS</vt:lpstr>
      <vt:lpstr>DORA-HUMANIZMO PAGRINDAS, TAUTINĖS TAPATYBĖS GARANTAS. ,,MES GALIME DOROJE MILŽINAIS PASTOTI‘‘ (VYDŪNAS)</vt:lpstr>
      <vt:lpstr>SĄMONINGUMAS</vt:lpstr>
      <vt:lpstr>SĄMONINGUMAS</vt:lpstr>
      <vt:lpstr>VYDŪNAS-TAUTINIŲ VERTYBIŲ PUOSELĖTOJAS</vt:lpstr>
      <vt:lpstr> TAUTINĖS TAPATYBĖS IŠSAUGOJIMAS </vt:lpstr>
      <vt:lpstr>GIMTOSIOS KALBOS SVARBA LIETUVIŠKUMUI, MŪSŲ IDENTITETUI. KĄ REIŠKIA BŪTI LIETUVIU?</vt:lpstr>
      <vt:lpstr>  GIMTOSIOS KALBOS SVARBA LIETUVIŠKUMUI, MŪSŲ IDENTITETUI. KĄ REIŠKIA BŪTI LIETUVIU? </vt:lpstr>
      <vt:lpstr>  ŽMOGAUS IR TĖVYNĖS RYŠYS. PALYGINKITE VYDŪNO IR S. GEDOS  KŪRINIUS </vt:lpstr>
      <vt:lpstr>ŽMOGAUS IR TĖVYNĖS RYŠYS</vt:lpstr>
      <vt:lpstr>TĖVYNĖ-ĮSIPAREIGOJIMAS</vt:lpstr>
      <vt:lpstr>KRITINIO MĄSTYMO UGDYMAS</vt:lpstr>
      <vt:lpstr>NUTAUTĖJIMO POŽYMIAI:</vt:lpstr>
      <vt:lpstr>  KO REIKĖTŲ PASIMOKYTI IŠ VYDŪNO? </vt:lpstr>
      <vt:lpstr>GYVENIMAS, PASAK VYDŪNO, – TAI KELIONĖ TOBULUMAN</vt:lpstr>
      <vt:lpstr>ATRASKITE VYDŪNĄ!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VILHELMAS STOROSTA 1886-1953</dc:title>
  <dc:creator>Vartotojas</dc:creator>
  <cp:lastModifiedBy>Vartotojas</cp:lastModifiedBy>
  <cp:revision>28</cp:revision>
  <dcterms:created xsi:type="dcterms:W3CDTF">2018-11-17T06:36:14Z</dcterms:created>
  <dcterms:modified xsi:type="dcterms:W3CDTF">2018-11-22T12:21:57Z</dcterms:modified>
</cp:coreProperties>
</file>