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4" r:id="rId8"/>
    <p:sldId id="263" r:id="rId9"/>
    <p:sldId id="260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3/6/2019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Š</a:t>
            </a:r>
            <a:r>
              <a:rPr lang="en-US" dirty="0" err="1" smtClean="0"/>
              <a:t>alutiniai</a:t>
            </a:r>
            <a:r>
              <a:rPr lang="lt-LT" dirty="0" smtClean="0"/>
              <a:t> sakiniai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 smtClean="0"/>
              <a:t>Praktinis darbas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249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Užduotis.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endParaRPr lang="lt-LT" dirty="0" smtClean="0"/>
          </a:p>
          <a:p>
            <a:pPr marL="457200" indent="-457200">
              <a:buFont typeface="+mj-lt"/>
              <a:buAutoNum type="arabicPeriod"/>
            </a:pPr>
            <a:r>
              <a:rPr lang="lt-LT" sz="3600" dirty="0" smtClean="0"/>
              <a:t>Sudėti skyrybos ženklus.</a:t>
            </a:r>
            <a:endParaRPr lang="lt-LT" sz="3600" dirty="0"/>
          </a:p>
          <a:p>
            <a:pPr marL="457200" indent="-457200">
              <a:buFont typeface="+mj-lt"/>
              <a:buAutoNum type="arabicPeriod"/>
            </a:pPr>
            <a:r>
              <a:rPr lang="lt-LT" sz="3600" dirty="0" smtClean="0"/>
              <a:t>Pabraukti šalutinius dėmenis.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3600" dirty="0" smtClean="0"/>
              <a:t>Parašyti klausimą su sakinio žodžiais.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3600" dirty="0" smtClean="0"/>
              <a:t>Nurodyti šalutinio dėmens rūšį.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260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Pavyzdys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976543"/>
            <a:ext cx="10323333" cy="3450613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lt-LT" sz="3200" dirty="0" smtClean="0"/>
              <a:t>Vos tik pradundėdavo traukinys</a:t>
            </a:r>
            <a:r>
              <a:rPr lang="lt-LT" sz="3200" dirty="0" smtClean="0">
                <a:solidFill>
                  <a:srgbClr val="FF0000"/>
                </a:solidFill>
              </a:rPr>
              <a:t>, </a:t>
            </a:r>
            <a:r>
              <a:rPr lang="lt-LT" sz="3200" dirty="0" smtClean="0"/>
              <a:t>būdavo tylu ir keistai ramu.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3200" u="sng" dirty="0"/>
              <a:t>Vos tik pradundėdavo traukinys</a:t>
            </a:r>
            <a:r>
              <a:rPr lang="lt-LT" sz="3200" dirty="0"/>
              <a:t>, būdavo tylu ir keistai ramu</a:t>
            </a:r>
            <a:r>
              <a:rPr lang="lt-LT" sz="3200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3200" dirty="0" smtClean="0"/>
              <a:t>Kada būdavo tylu ir ramu?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3200" dirty="0" smtClean="0"/>
              <a:t>Šalutinis laiko aplinkybės dėmuo.</a:t>
            </a:r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58010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Sakiniai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1853754"/>
            <a:ext cx="9603275" cy="3450613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lt-LT" sz="2800" dirty="0" smtClean="0"/>
              <a:t>Seneliui žinoma parūpo iš kur tie nykštukai atsirado.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2800" dirty="0" smtClean="0"/>
              <a:t>Giria tokia įvairi jog ir kelis kartus ją aplankęs negali sakyti kad mišką visiškai pažinai.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2800" dirty="0" smtClean="0"/>
              <a:t>Kas teisybės ieško vargo žemėj mano žodžiuose save suras.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2800" dirty="0" smtClean="0"/>
              <a:t>Kas užsuks pas mus žiemą sušalęs pavaišinsime mėtų arbata.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2800" dirty="0" smtClean="0"/>
              <a:t>Kur baigiasi sodas plyti dobilų laukas.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42483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Sakiniai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1853754"/>
            <a:ext cx="9944511" cy="4494795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lt-LT" sz="2800" dirty="0" smtClean="0"/>
              <a:t>Seneliui žinoma parūpo</a:t>
            </a:r>
            <a:r>
              <a:rPr lang="lt-LT" sz="2800" b="1" u="sng" dirty="0" smtClean="0">
                <a:solidFill>
                  <a:srgbClr val="FF0000"/>
                </a:solidFill>
              </a:rPr>
              <a:t>, </a:t>
            </a:r>
            <a:r>
              <a:rPr lang="lt-LT" sz="2800" u="sng" dirty="0" smtClean="0">
                <a:solidFill>
                  <a:srgbClr val="FF0000"/>
                </a:solidFill>
              </a:rPr>
              <a:t>iš kur </a:t>
            </a:r>
            <a:r>
              <a:rPr lang="lt-LT" sz="2800" u="sng" dirty="0" smtClean="0"/>
              <a:t>tie nykštukai atsirado</a:t>
            </a:r>
            <a:r>
              <a:rPr lang="lt-LT" sz="2800" dirty="0" smtClean="0"/>
              <a:t>.</a:t>
            </a:r>
          </a:p>
          <a:p>
            <a:pPr marL="0" indent="0">
              <a:buNone/>
            </a:pPr>
            <a:r>
              <a:rPr lang="lt-LT" sz="2800" dirty="0" smtClean="0"/>
              <a:t>Kas parūpo? -  šalutinis veiksnio dėmuo</a:t>
            </a:r>
          </a:p>
          <a:p>
            <a:pPr marL="0" indent="0">
              <a:buNone/>
            </a:pPr>
            <a:r>
              <a:rPr lang="lt-LT" sz="2800" dirty="0" smtClean="0"/>
              <a:t>2. Giria tokia įvairi</a:t>
            </a:r>
            <a:r>
              <a:rPr lang="lt-LT" sz="2800" b="1" dirty="0" smtClean="0">
                <a:solidFill>
                  <a:srgbClr val="FF0000"/>
                </a:solidFill>
              </a:rPr>
              <a:t>, </a:t>
            </a:r>
            <a:r>
              <a:rPr lang="lt-LT" sz="2800" u="sng" dirty="0" smtClean="0">
                <a:solidFill>
                  <a:srgbClr val="FF0000"/>
                </a:solidFill>
              </a:rPr>
              <a:t>jog</a:t>
            </a:r>
            <a:r>
              <a:rPr lang="lt-LT" sz="2800" u="sng" dirty="0" smtClean="0"/>
              <a:t> (,)ir kelis kartus ją aplankęs(,) negali sakyti</a:t>
            </a:r>
            <a:r>
              <a:rPr lang="lt-LT" sz="2800" b="1" u="sng" dirty="0" smtClean="0">
                <a:solidFill>
                  <a:srgbClr val="FF0000"/>
                </a:solidFill>
              </a:rPr>
              <a:t>, </a:t>
            </a:r>
            <a:r>
              <a:rPr lang="lt-LT" sz="2800" u="sng" dirty="0" smtClean="0">
                <a:solidFill>
                  <a:srgbClr val="FF0000"/>
                </a:solidFill>
              </a:rPr>
              <a:t>kad </a:t>
            </a:r>
            <a:r>
              <a:rPr lang="lt-LT" sz="2800" u="sng" dirty="0" smtClean="0"/>
              <a:t>mišką visiškai pažinai.</a:t>
            </a:r>
          </a:p>
          <a:p>
            <a:pPr marL="0" indent="0">
              <a:buNone/>
            </a:pPr>
            <a:r>
              <a:rPr lang="lt-LT" sz="2800" dirty="0" smtClean="0"/>
              <a:t>Kokia </a:t>
            </a:r>
            <a:r>
              <a:rPr lang="lt-LT" sz="2800" b="1" dirty="0" smtClean="0"/>
              <a:t>tokia</a:t>
            </a:r>
            <a:r>
              <a:rPr lang="lt-LT" sz="2800" dirty="0" smtClean="0"/>
              <a:t> įvairi giria? – šalutinis tarinio dėmuo ir</a:t>
            </a:r>
          </a:p>
          <a:p>
            <a:pPr marL="0" indent="0">
              <a:buNone/>
            </a:pPr>
            <a:r>
              <a:rPr lang="lt-LT" sz="2800" dirty="0" smtClean="0"/>
              <a:t>Ko negali sakyti? – papildinio šalutinis dėmuo</a:t>
            </a:r>
          </a:p>
        </p:txBody>
      </p:sp>
    </p:spTree>
    <p:extLst>
      <p:ext uri="{BB962C8B-B14F-4D97-AF65-F5344CB8AC3E}">
        <p14:creationId xmlns:p14="http://schemas.microsoft.com/office/powerpoint/2010/main" val="573221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Sakiniai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1853754"/>
            <a:ext cx="9603275" cy="345061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2800" dirty="0" smtClean="0"/>
              <a:t>3. </a:t>
            </a:r>
            <a:r>
              <a:rPr lang="lt-LT" sz="2800" u="sng" dirty="0" smtClean="0">
                <a:solidFill>
                  <a:srgbClr val="FF0000"/>
                </a:solidFill>
              </a:rPr>
              <a:t>Kas</a:t>
            </a:r>
            <a:r>
              <a:rPr lang="lt-LT" sz="2800" u="sng" dirty="0" smtClean="0"/>
              <a:t> teisybės ieško vargo žemėj</a:t>
            </a:r>
            <a:r>
              <a:rPr lang="lt-LT" sz="2800" b="1" dirty="0" smtClean="0">
                <a:solidFill>
                  <a:srgbClr val="FF0000"/>
                </a:solidFill>
              </a:rPr>
              <a:t>,</a:t>
            </a:r>
            <a:r>
              <a:rPr lang="lt-LT" sz="2800" dirty="0" smtClean="0"/>
              <a:t> mano žodžiuose save suras</a:t>
            </a:r>
            <a:r>
              <a:rPr lang="lt-LT" sz="2800" dirty="0" smtClean="0"/>
              <a:t>.</a:t>
            </a:r>
          </a:p>
          <a:p>
            <a:pPr marL="0" indent="0">
              <a:buNone/>
            </a:pPr>
            <a:r>
              <a:rPr lang="lt-LT" sz="2800" dirty="0" smtClean="0"/>
              <a:t>Kas save suras? – šalutinis veiksnio dėmuo</a:t>
            </a:r>
            <a:endParaRPr lang="lt-LT" sz="2800" dirty="0" smtClean="0"/>
          </a:p>
          <a:p>
            <a:pPr marL="0" indent="0">
              <a:buNone/>
            </a:pPr>
            <a:r>
              <a:rPr lang="lt-LT" sz="2800" dirty="0" smtClean="0"/>
              <a:t>4. </a:t>
            </a:r>
            <a:r>
              <a:rPr lang="lt-LT" sz="2800" u="sng" dirty="0" smtClean="0">
                <a:solidFill>
                  <a:srgbClr val="FF0000"/>
                </a:solidFill>
              </a:rPr>
              <a:t>Kas</a:t>
            </a:r>
            <a:r>
              <a:rPr lang="lt-LT" sz="2800" u="sng" dirty="0" smtClean="0"/>
              <a:t> </a:t>
            </a:r>
            <a:r>
              <a:rPr lang="lt-LT" sz="2800" u="sng" dirty="0" smtClean="0"/>
              <a:t>užsuks pas mus žiemą </a:t>
            </a:r>
            <a:r>
              <a:rPr lang="lt-LT" sz="2800" u="sng" dirty="0" smtClean="0"/>
              <a:t>sušalęs</a:t>
            </a:r>
            <a:r>
              <a:rPr lang="lt-LT" sz="2800" b="1" u="sng" dirty="0" smtClean="0">
                <a:solidFill>
                  <a:srgbClr val="FF0000"/>
                </a:solidFill>
              </a:rPr>
              <a:t>,</a:t>
            </a:r>
            <a:r>
              <a:rPr lang="lt-LT" sz="2800" u="sng" dirty="0" smtClean="0"/>
              <a:t> </a:t>
            </a:r>
            <a:r>
              <a:rPr lang="lt-LT" sz="2800" dirty="0" smtClean="0"/>
              <a:t>pavaišinsime mėtų arbata</a:t>
            </a:r>
            <a:r>
              <a:rPr lang="lt-LT" sz="2800" dirty="0" smtClean="0"/>
              <a:t>.</a:t>
            </a:r>
          </a:p>
          <a:p>
            <a:pPr marL="0" indent="0">
              <a:buNone/>
            </a:pPr>
            <a:r>
              <a:rPr lang="lt-LT" sz="2800" dirty="0" smtClean="0"/>
              <a:t>Ką pavaišinsime arbata? – šalutinis papildinio dėmuo</a:t>
            </a:r>
            <a:endParaRPr lang="lt-LT" sz="2800" dirty="0" smtClean="0"/>
          </a:p>
          <a:p>
            <a:pPr marL="0" indent="0">
              <a:buNone/>
            </a:pPr>
            <a:r>
              <a:rPr lang="lt-LT" sz="2800" dirty="0" smtClean="0"/>
              <a:t>5. </a:t>
            </a:r>
            <a:r>
              <a:rPr lang="lt-LT" sz="2800" u="sng" dirty="0" smtClean="0">
                <a:solidFill>
                  <a:srgbClr val="FF0000"/>
                </a:solidFill>
              </a:rPr>
              <a:t>Kur</a:t>
            </a:r>
            <a:r>
              <a:rPr lang="lt-LT" sz="2800" u="sng" dirty="0" smtClean="0"/>
              <a:t> </a:t>
            </a:r>
            <a:r>
              <a:rPr lang="lt-LT" sz="2800" u="sng" dirty="0" smtClean="0"/>
              <a:t>baigiasi </a:t>
            </a:r>
            <a:r>
              <a:rPr lang="lt-LT" sz="2800" u="sng" dirty="0" smtClean="0"/>
              <a:t>sodas</a:t>
            </a:r>
            <a:r>
              <a:rPr lang="lt-LT" sz="2800" b="1" dirty="0" smtClean="0">
                <a:solidFill>
                  <a:srgbClr val="FF0000"/>
                </a:solidFill>
              </a:rPr>
              <a:t>,</a:t>
            </a:r>
            <a:r>
              <a:rPr lang="lt-LT" sz="2800" dirty="0" smtClean="0"/>
              <a:t> </a:t>
            </a:r>
            <a:r>
              <a:rPr lang="lt-LT" sz="2800" dirty="0" smtClean="0"/>
              <a:t>plyti dobilų laukas</a:t>
            </a:r>
            <a:r>
              <a:rPr lang="lt-LT" sz="2800" dirty="0" smtClean="0"/>
              <a:t>.</a:t>
            </a:r>
          </a:p>
          <a:p>
            <a:pPr marL="0" indent="0">
              <a:buNone/>
            </a:pPr>
            <a:r>
              <a:rPr lang="lt-LT" sz="2800" dirty="0" smtClean="0"/>
              <a:t>Kur plyti laikas? – šalutinis vietos apl. dėmuo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50986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lt-LT" sz="3200" dirty="0" smtClean="0"/>
              <a:t>6. </a:t>
            </a:r>
            <a:r>
              <a:rPr lang="lt-LT" sz="3200" u="sng" dirty="0" smtClean="0">
                <a:solidFill>
                  <a:srgbClr val="FF0000"/>
                </a:solidFill>
              </a:rPr>
              <a:t>Kad</a:t>
            </a:r>
            <a:r>
              <a:rPr lang="lt-LT" sz="3200" u="sng" dirty="0" smtClean="0"/>
              <a:t> tėtė viską </a:t>
            </a:r>
            <a:r>
              <a:rPr lang="lt-LT" sz="3200" u="sng" dirty="0" smtClean="0"/>
              <a:t>žinojo</a:t>
            </a:r>
            <a:r>
              <a:rPr lang="lt-LT" sz="3200" b="1" dirty="0" smtClean="0">
                <a:solidFill>
                  <a:srgbClr val="FF0000"/>
                </a:solidFill>
              </a:rPr>
              <a:t>,</a:t>
            </a:r>
            <a:r>
              <a:rPr lang="lt-LT" sz="3200" dirty="0" smtClean="0"/>
              <a:t> </a:t>
            </a:r>
            <a:r>
              <a:rPr lang="lt-LT" sz="3200" dirty="0" smtClean="0"/>
              <a:t>tuo niekas neabejojo</a:t>
            </a:r>
            <a:r>
              <a:rPr lang="lt-LT" sz="3200" dirty="0" smtClean="0"/>
              <a:t>.</a:t>
            </a:r>
          </a:p>
          <a:p>
            <a:pPr marL="0" indent="0">
              <a:buNone/>
            </a:pPr>
            <a:r>
              <a:rPr lang="lt-LT" sz="3200" dirty="0" smtClean="0"/>
              <a:t>Kuo </a:t>
            </a:r>
            <a:r>
              <a:rPr lang="lt-LT" sz="3200" b="1" dirty="0" smtClean="0"/>
              <a:t>tuo</a:t>
            </a:r>
            <a:r>
              <a:rPr lang="lt-LT" sz="3200" dirty="0" smtClean="0"/>
              <a:t> neabejojo? – šalutinis papildinio dėmuo</a:t>
            </a:r>
            <a:endParaRPr lang="lt-LT" sz="3200" dirty="0" smtClean="0"/>
          </a:p>
          <a:p>
            <a:pPr marL="0" indent="0">
              <a:buNone/>
            </a:pPr>
            <a:r>
              <a:rPr lang="lt-LT" sz="3200" dirty="0" smtClean="0"/>
              <a:t>7. </a:t>
            </a:r>
            <a:r>
              <a:rPr lang="lt-LT" sz="3200" dirty="0" smtClean="0"/>
              <a:t>Berniukai</a:t>
            </a:r>
            <a:r>
              <a:rPr lang="lt-LT" sz="3200" b="1" u="sng" dirty="0" smtClean="0">
                <a:solidFill>
                  <a:srgbClr val="FF0000"/>
                </a:solidFill>
              </a:rPr>
              <a:t>,</a:t>
            </a:r>
            <a:r>
              <a:rPr lang="lt-LT" sz="3200" u="sng" dirty="0" smtClean="0"/>
              <a:t> </a:t>
            </a:r>
            <a:r>
              <a:rPr lang="lt-LT" sz="3200" u="sng" dirty="0" smtClean="0">
                <a:solidFill>
                  <a:srgbClr val="FF0000"/>
                </a:solidFill>
              </a:rPr>
              <a:t>su kuriais </a:t>
            </a:r>
            <a:r>
              <a:rPr lang="lt-LT" sz="3200" u="sng" dirty="0" smtClean="0"/>
              <a:t>gyvenu</a:t>
            </a:r>
            <a:r>
              <a:rPr lang="lt-LT" sz="3200" b="1" dirty="0" smtClean="0">
                <a:solidFill>
                  <a:srgbClr val="FF0000"/>
                </a:solidFill>
              </a:rPr>
              <a:t>,</a:t>
            </a:r>
            <a:r>
              <a:rPr lang="lt-LT" sz="3200" dirty="0" smtClean="0"/>
              <a:t> </a:t>
            </a:r>
            <a:r>
              <a:rPr lang="lt-LT" sz="3200" dirty="0" smtClean="0"/>
              <a:t>mokosi žemesnėse klasėse</a:t>
            </a:r>
            <a:r>
              <a:rPr lang="lt-LT" sz="3200" dirty="0" smtClean="0"/>
              <a:t>.</a:t>
            </a:r>
          </a:p>
          <a:p>
            <a:pPr marL="0" indent="0">
              <a:buNone/>
            </a:pPr>
            <a:r>
              <a:rPr lang="lt-LT" sz="3200" dirty="0" smtClean="0"/>
              <a:t>Kokie berniukai mokosi? – šalutinis pažyminio dėmuo</a:t>
            </a:r>
            <a:endParaRPr lang="lt-LT" sz="3200" dirty="0" smtClean="0"/>
          </a:p>
        </p:txBody>
      </p:sp>
    </p:spTree>
    <p:extLst>
      <p:ext uri="{BB962C8B-B14F-4D97-AF65-F5344CB8AC3E}">
        <p14:creationId xmlns:p14="http://schemas.microsoft.com/office/powerpoint/2010/main" val="1373421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539629"/>
            <a:ext cx="9603275" cy="345061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3200" dirty="0" smtClean="0"/>
              <a:t>8</a:t>
            </a:r>
            <a:r>
              <a:rPr lang="lt-LT" sz="3200" dirty="0" smtClean="0"/>
              <a:t>. </a:t>
            </a:r>
            <a:r>
              <a:rPr lang="lt-LT" sz="3200" u="sng" dirty="0" smtClean="0">
                <a:solidFill>
                  <a:srgbClr val="FF0000"/>
                </a:solidFill>
              </a:rPr>
              <a:t>Vos tik </a:t>
            </a:r>
            <a:r>
              <a:rPr lang="lt-LT" sz="3200" u="sng" dirty="0" smtClean="0"/>
              <a:t>nulyja šiltas </a:t>
            </a:r>
            <a:r>
              <a:rPr lang="lt-LT" sz="3200" u="sng" dirty="0" smtClean="0"/>
              <a:t>lietutis</a:t>
            </a:r>
            <a:r>
              <a:rPr lang="lt-LT" sz="3200" b="1" dirty="0" smtClean="0">
                <a:solidFill>
                  <a:srgbClr val="FF0000"/>
                </a:solidFill>
              </a:rPr>
              <a:t>,</a:t>
            </a:r>
            <a:r>
              <a:rPr lang="lt-LT" sz="3200" dirty="0" smtClean="0"/>
              <a:t> beržynuose, </a:t>
            </a:r>
            <a:r>
              <a:rPr lang="lt-LT" sz="3200" dirty="0" smtClean="0"/>
              <a:t>pušų </a:t>
            </a:r>
            <a:r>
              <a:rPr lang="lt-LT" sz="3200" dirty="0" smtClean="0"/>
              <a:t>pavėsyje, </a:t>
            </a:r>
            <a:r>
              <a:rPr lang="lt-LT" sz="3200" dirty="0" smtClean="0"/>
              <a:t>raistuose ant kelmų ima kaltis grybai</a:t>
            </a:r>
            <a:r>
              <a:rPr lang="lt-LT" sz="3200" dirty="0" smtClean="0"/>
              <a:t>.</a:t>
            </a:r>
          </a:p>
          <a:p>
            <a:pPr marL="0" indent="0">
              <a:buNone/>
            </a:pPr>
            <a:r>
              <a:rPr lang="lt-LT" sz="3200" dirty="0" smtClean="0"/>
              <a:t>Kada ima kaltis grybai? – šalutinis laiko apl. dėmuo</a:t>
            </a:r>
            <a:endParaRPr lang="lt-LT" sz="3200" dirty="0" smtClean="0"/>
          </a:p>
          <a:p>
            <a:pPr marL="0" indent="0">
              <a:buNone/>
            </a:pPr>
            <a:r>
              <a:rPr lang="lt-LT" sz="3200" dirty="0" smtClean="0"/>
              <a:t>9. </a:t>
            </a:r>
            <a:r>
              <a:rPr lang="lt-LT" sz="3200" u="sng" dirty="0" smtClean="0">
                <a:solidFill>
                  <a:srgbClr val="FF0000"/>
                </a:solidFill>
              </a:rPr>
              <a:t>Kur</a:t>
            </a:r>
            <a:r>
              <a:rPr lang="lt-LT" sz="3200" u="sng" dirty="0" smtClean="0"/>
              <a:t> paukštis </a:t>
            </a:r>
            <a:r>
              <a:rPr lang="lt-LT" sz="3200" u="sng" dirty="0" smtClean="0"/>
              <a:t>nutupia</a:t>
            </a:r>
            <a:r>
              <a:rPr lang="lt-LT" sz="3200" b="1" u="sng" dirty="0" smtClean="0">
                <a:solidFill>
                  <a:srgbClr val="FF0000"/>
                </a:solidFill>
              </a:rPr>
              <a:t>,</a:t>
            </a:r>
            <a:r>
              <a:rPr lang="lt-LT" sz="3200" u="sng" dirty="0" smtClean="0"/>
              <a:t> </a:t>
            </a:r>
            <a:r>
              <a:rPr lang="lt-LT" sz="3200" dirty="0" smtClean="0"/>
              <a:t>ten ir plunksnų palieka</a:t>
            </a:r>
            <a:r>
              <a:rPr lang="lt-LT" sz="3200" dirty="0" smtClean="0"/>
              <a:t>.</a:t>
            </a:r>
          </a:p>
          <a:p>
            <a:pPr marL="0" indent="0">
              <a:buNone/>
            </a:pPr>
            <a:r>
              <a:rPr lang="lt-LT" sz="3200" dirty="0" smtClean="0"/>
              <a:t>Kur </a:t>
            </a:r>
            <a:r>
              <a:rPr lang="lt-LT" sz="3200" b="1" dirty="0" smtClean="0"/>
              <a:t>ten</a:t>
            </a:r>
            <a:r>
              <a:rPr lang="lt-LT" sz="3200" dirty="0" smtClean="0"/>
              <a:t> palieka? – šalutinis vietos apl. dėmuo</a:t>
            </a:r>
            <a:endParaRPr lang="lt-LT" sz="3200" dirty="0" smtClean="0"/>
          </a:p>
          <a:p>
            <a:pPr marL="0" indent="0">
              <a:buNone/>
            </a:pPr>
            <a:r>
              <a:rPr lang="lt-LT" sz="3200" dirty="0" smtClean="0"/>
              <a:t>10. Krūtinėje vis neramiau </a:t>
            </a:r>
            <a:r>
              <a:rPr lang="lt-LT" sz="3200" dirty="0" smtClean="0"/>
              <a:t>darėsi</a:t>
            </a:r>
            <a:r>
              <a:rPr lang="lt-LT" sz="3200" b="1" dirty="0" smtClean="0">
                <a:solidFill>
                  <a:srgbClr val="FF0000"/>
                </a:solidFill>
              </a:rPr>
              <a:t>,</a:t>
            </a:r>
            <a:r>
              <a:rPr lang="lt-LT" sz="3200" dirty="0" smtClean="0"/>
              <a:t> </a:t>
            </a:r>
            <a:r>
              <a:rPr lang="lt-LT" sz="3200" u="sng" dirty="0" smtClean="0">
                <a:solidFill>
                  <a:srgbClr val="FF0000"/>
                </a:solidFill>
              </a:rPr>
              <a:t>tartum</a:t>
            </a:r>
            <a:r>
              <a:rPr lang="lt-LT" sz="3200" u="sng" dirty="0" smtClean="0"/>
              <a:t> oro ėmė trūkti</a:t>
            </a:r>
            <a:r>
              <a:rPr lang="lt-LT" sz="3200" dirty="0" smtClean="0"/>
              <a:t>.</a:t>
            </a:r>
          </a:p>
          <a:p>
            <a:pPr marL="0" indent="0">
              <a:buNone/>
            </a:pPr>
            <a:r>
              <a:rPr lang="lt-LT" sz="3200" dirty="0" smtClean="0"/>
              <a:t>Kaip neramiau darėsi? – šalutinis būdo apl. dėmuo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24511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lt-LT" sz="3200" dirty="0" smtClean="0"/>
              <a:t>6. Kad tėtė viską žinojo tuo niekas neabejojo.</a:t>
            </a:r>
          </a:p>
          <a:p>
            <a:pPr marL="0" indent="0">
              <a:buNone/>
            </a:pPr>
            <a:r>
              <a:rPr lang="lt-LT" sz="3200" dirty="0" smtClean="0"/>
              <a:t>7. Berniukai su kuriais gyvenu mokosi žemesnėse klasėse.</a:t>
            </a:r>
          </a:p>
          <a:p>
            <a:pPr marL="0" indent="0">
              <a:buNone/>
            </a:pPr>
            <a:r>
              <a:rPr lang="lt-LT" sz="3200" dirty="0" smtClean="0"/>
              <a:t>8. Vos tik nulyja šiltas lietutis beržynuose pušų pavėsyje raistuose ant kelmų ima kaltis grybai.</a:t>
            </a:r>
          </a:p>
          <a:p>
            <a:pPr marL="0" indent="0">
              <a:buNone/>
            </a:pPr>
            <a:r>
              <a:rPr lang="lt-LT" sz="3200" dirty="0" smtClean="0"/>
              <a:t>9. Kur paukštis nutupia ten ir plunksnų palieka.</a:t>
            </a:r>
          </a:p>
          <a:p>
            <a:pPr marL="0" indent="0">
              <a:buNone/>
            </a:pPr>
            <a:r>
              <a:rPr lang="lt-LT" sz="3200" dirty="0" smtClean="0"/>
              <a:t>10. Krūtinėje vis neramiau darėsi tartum oro ėmė trūkti.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2743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28</TotalTime>
  <Words>405</Words>
  <Application>Microsoft Office PowerPoint</Application>
  <PresentationFormat>Widescreen</PresentationFormat>
  <Paragraphs>47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Gill Sans MT</vt:lpstr>
      <vt:lpstr>Gallery</vt:lpstr>
      <vt:lpstr>Šalutiniai sakiniai</vt:lpstr>
      <vt:lpstr>Užduotis.</vt:lpstr>
      <vt:lpstr>Pavyzdys</vt:lpstr>
      <vt:lpstr>Sakiniai</vt:lpstr>
      <vt:lpstr>Sakiniai</vt:lpstr>
      <vt:lpstr>Sakiniai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Šalutiniai sakiniai</dc:title>
  <dc:creator>sigita</dc:creator>
  <cp:lastModifiedBy>sigita</cp:lastModifiedBy>
  <cp:revision>4</cp:revision>
  <dcterms:created xsi:type="dcterms:W3CDTF">2019-03-03T16:53:32Z</dcterms:created>
  <dcterms:modified xsi:type="dcterms:W3CDTF">2019-03-06T17:36:18Z</dcterms:modified>
</cp:coreProperties>
</file>