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6" r:id="rId4"/>
    <p:sldId id="259" r:id="rId5"/>
    <p:sldId id="260" r:id="rId6"/>
    <p:sldId id="264" r:id="rId7"/>
    <p:sldId id="261" r:id="rId8"/>
    <p:sldId id="267" r:id="rId9"/>
    <p:sldId id="262" r:id="rId10"/>
    <p:sldId id="265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qesonline.l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ruvi.lt/2016/04/13/filmukas-apie-skirtingas-vertybes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>
                <a:solidFill>
                  <a:schemeClr val="bg1"/>
                </a:solidFill>
              </a:rPr>
              <a:t>V.daujotytė</a:t>
            </a:r>
            <a:r>
              <a:rPr lang="lt-LT" dirty="0" smtClean="0">
                <a:solidFill>
                  <a:schemeClr val="bg1"/>
                </a:solidFill>
              </a:rPr>
              <a:t>. APIE DORĄ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tx1"/>
                </a:solidFill>
              </a:rPr>
              <a:t>TEKSTO ANALIZĖS/SUVOKIMO PAMOKA</a:t>
            </a:r>
            <a:endParaRPr lang="lt-LT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04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Taikydami ,,Klausimų namelio“ </a:t>
            </a:r>
            <a:r>
              <a:rPr lang="lt-LT" sz="4000" dirty="0"/>
              <a:t>metodą (</a:t>
            </a:r>
            <a:r>
              <a:rPr lang="lt-LT" sz="4000" dirty="0">
                <a:hlinkClick r:id="rId2"/>
              </a:rPr>
              <a:t>https://iqesonline.lt</a:t>
            </a:r>
            <a:r>
              <a:rPr lang="lt-LT" sz="4000" dirty="0" smtClean="0">
                <a:hlinkClick r:id="rId2"/>
              </a:rPr>
              <a:t>/</a:t>
            </a:r>
            <a:r>
              <a:rPr lang="lt-LT" sz="4000" dirty="0" smtClean="0"/>
              <a:t> ) </a:t>
            </a:r>
            <a:r>
              <a:rPr lang="lt-LT" sz="4000" dirty="0" smtClean="0"/>
              <a:t>ir skaitymo kortas, analizuosime tekstą siekdami suprasti jo temą, problemą ir pagrindinę mintį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136409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503717"/>
          </a:xfrm>
        </p:spPr>
        <p:txBody>
          <a:bodyPr>
            <a:noAutofit/>
          </a:bodyPr>
          <a:lstStyle/>
          <a:p>
            <a:r>
              <a:rPr lang="lt-LT" sz="4000" dirty="0" err="1" smtClean="0">
                <a:solidFill>
                  <a:schemeClr val="bg1"/>
                </a:solidFill>
              </a:rPr>
              <a:t>Reziumuo</a:t>
            </a:r>
            <a:r>
              <a:rPr lang="en-US" sz="4000" dirty="0" err="1" smtClean="0">
                <a:solidFill>
                  <a:schemeClr val="bg1"/>
                </a:solidFill>
              </a:rPr>
              <a:t>sime</a:t>
            </a:r>
            <a:r>
              <a:rPr lang="lt-LT" sz="4000" dirty="0" smtClean="0">
                <a:solidFill>
                  <a:schemeClr val="bg1"/>
                </a:solidFill>
              </a:rPr>
              <a:t> teksto turinį</a:t>
            </a:r>
          </a:p>
          <a:p>
            <a:r>
              <a:rPr lang="lt-LT" sz="4000" dirty="0" err="1" smtClean="0">
                <a:solidFill>
                  <a:schemeClr val="bg1"/>
                </a:solidFill>
              </a:rPr>
              <a:t>Atpasako</a:t>
            </a:r>
            <a:r>
              <a:rPr lang="en-US" sz="4000" dirty="0" err="1" smtClean="0">
                <a:solidFill>
                  <a:schemeClr val="bg1"/>
                </a:solidFill>
              </a:rPr>
              <a:t>sime</a:t>
            </a:r>
            <a:r>
              <a:rPr lang="lt-LT" sz="4000" dirty="0" smtClean="0">
                <a:solidFill>
                  <a:schemeClr val="bg1"/>
                </a:solidFill>
              </a:rPr>
              <a:t> tekstą savais žodžiais</a:t>
            </a:r>
          </a:p>
          <a:p>
            <a:r>
              <a:rPr lang="lt-LT" sz="4000" dirty="0" err="1" smtClean="0">
                <a:solidFill>
                  <a:schemeClr val="bg1"/>
                </a:solidFill>
              </a:rPr>
              <a:t>Vertin</a:t>
            </a:r>
            <a:r>
              <a:rPr lang="en-US" sz="4000" dirty="0" err="1" smtClean="0">
                <a:solidFill>
                  <a:schemeClr val="bg1"/>
                </a:solidFill>
              </a:rPr>
              <a:t>sime</a:t>
            </a:r>
            <a:r>
              <a:rPr lang="lt-LT" sz="4000" dirty="0" smtClean="0">
                <a:solidFill>
                  <a:schemeClr val="bg1"/>
                </a:solidFill>
              </a:rPr>
              <a:t> tekstą</a:t>
            </a:r>
          </a:p>
          <a:p>
            <a:r>
              <a:rPr lang="lt-LT" sz="4000" dirty="0" smtClean="0">
                <a:solidFill>
                  <a:schemeClr val="bg1"/>
                </a:solidFill>
              </a:rPr>
              <a:t>Suras</a:t>
            </a:r>
            <a:r>
              <a:rPr lang="en-US" sz="4000" dirty="0" err="1" smtClean="0">
                <a:solidFill>
                  <a:schemeClr val="bg1"/>
                </a:solidFill>
              </a:rPr>
              <a:t>ime</a:t>
            </a:r>
            <a:r>
              <a:rPr lang="lt-LT" sz="4000" dirty="0" smtClean="0">
                <a:solidFill>
                  <a:schemeClr val="bg1"/>
                </a:solidFill>
              </a:rPr>
              <a:t> pavyzdžių ir pritaikymą</a:t>
            </a:r>
          </a:p>
          <a:p>
            <a:r>
              <a:rPr lang="lt-LT" sz="4000" dirty="0" smtClean="0">
                <a:solidFill>
                  <a:schemeClr val="bg1"/>
                </a:solidFill>
              </a:rPr>
              <a:t>Dar</a:t>
            </a:r>
            <a:r>
              <a:rPr lang="en-US" sz="4000" dirty="0" err="1" smtClean="0">
                <a:solidFill>
                  <a:schemeClr val="bg1"/>
                </a:solidFill>
              </a:rPr>
              <a:t>ysime</a:t>
            </a:r>
            <a:r>
              <a:rPr lang="lt-LT" sz="4000" dirty="0" smtClean="0">
                <a:solidFill>
                  <a:schemeClr val="bg1"/>
                </a:solidFill>
              </a:rPr>
              <a:t> išvadas</a:t>
            </a:r>
          </a:p>
          <a:p>
            <a:r>
              <a:rPr lang="lt-LT" sz="4000" dirty="0" smtClean="0">
                <a:solidFill>
                  <a:schemeClr val="bg1"/>
                </a:solidFill>
              </a:rPr>
              <a:t>Pabrauk</a:t>
            </a:r>
            <a:r>
              <a:rPr lang="en-US" sz="4000" dirty="0" err="1" smtClean="0">
                <a:solidFill>
                  <a:schemeClr val="bg1"/>
                </a:solidFill>
              </a:rPr>
              <a:t>sime</a:t>
            </a:r>
            <a:r>
              <a:rPr lang="lt-LT" sz="4000" dirty="0" smtClean="0">
                <a:solidFill>
                  <a:schemeClr val="bg1"/>
                </a:solidFill>
              </a:rPr>
              <a:t> pagrindinę mintį</a:t>
            </a:r>
            <a:endParaRPr lang="lt-LT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277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800" dirty="0" smtClean="0"/>
              <a:t>Kiekvienas individualiai suformuluokite po 3 klausimus iš antrojo aukšto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8221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Atsakykite į klausimus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4212" y="274320"/>
            <a:ext cx="8534400" cy="4663440"/>
          </a:xfrm>
        </p:spPr>
        <p:txBody>
          <a:bodyPr>
            <a:noAutofit/>
          </a:bodyPr>
          <a:lstStyle/>
          <a:p>
            <a:r>
              <a:rPr lang="lt-LT" sz="2800" dirty="0" smtClean="0">
                <a:solidFill>
                  <a:srgbClr val="C00000"/>
                </a:solidFill>
              </a:rPr>
              <a:t>Kas</a:t>
            </a:r>
            <a:r>
              <a:rPr lang="lt-LT" sz="2800" dirty="0" smtClean="0"/>
              <a:t> bendra tarp doros ir kultūros?</a:t>
            </a:r>
          </a:p>
          <a:p>
            <a:r>
              <a:rPr lang="lt-LT" sz="2800" dirty="0" smtClean="0">
                <a:solidFill>
                  <a:srgbClr val="C00000"/>
                </a:solidFill>
              </a:rPr>
              <a:t>Kodėl</a:t>
            </a:r>
            <a:r>
              <a:rPr lang="lt-LT" sz="2800" dirty="0" smtClean="0"/>
              <a:t> </a:t>
            </a:r>
            <a:r>
              <a:rPr lang="lt-LT" sz="2800" dirty="0"/>
              <a:t>d</a:t>
            </a:r>
            <a:r>
              <a:rPr lang="lt-LT" sz="2800" dirty="0" smtClean="0"/>
              <a:t>ora prasideda nuo apsiribojimo kito labui?</a:t>
            </a:r>
          </a:p>
          <a:p>
            <a:r>
              <a:rPr lang="lt-LT" sz="2800" dirty="0" smtClean="0">
                <a:solidFill>
                  <a:srgbClr val="C00000"/>
                </a:solidFill>
              </a:rPr>
              <a:t>Kaip</a:t>
            </a:r>
            <a:r>
              <a:rPr lang="lt-LT" sz="2800" dirty="0" smtClean="0"/>
              <a:t> dora susijusi su paveldėjimu?</a:t>
            </a:r>
          </a:p>
          <a:p>
            <a:r>
              <a:rPr lang="lt-LT" sz="2800" dirty="0" smtClean="0">
                <a:solidFill>
                  <a:srgbClr val="C00000"/>
                </a:solidFill>
              </a:rPr>
              <a:t>Kodėl </a:t>
            </a:r>
            <a:r>
              <a:rPr lang="lt-LT" sz="2800" dirty="0" smtClean="0"/>
              <a:t>žmogus turi nepataikauti savo silpnybėms?</a:t>
            </a:r>
          </a:p>
          <a:p>
            <a:r>
              <a:rPr lang="lt-LT" sz="2800" dirty="0" smtClean="0">
                <a:solidFill>
                  <a:srgbClr val="C00000"/>
                </a:solidFill>
              </a:rPr>
              <a:t>Paaiškink, ką reiškia </a:t>
            </a:r>
            <a:r>
              <a:rPr lang="lt-LT" sz="2800" dirty="0" smtClean="0"/>
              <a:t>žodžiai ,,sąžinė labiausiai saugo dorą“?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145981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800" dirty="0" smtClean="0">
                <a:solidFill>
                  <a:schemeClr val="bg1"/>
                </a:solidFill>
              </a:rPr>
              <a:t>Kiekvienas iš eilės užduokite po klausimą draugui, sėdinčiam jums iš kairės (ratu)</a:t>
            </a:r>
            <a:endParaRPr lang="lt-LT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7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Paveikslėlio vietos rezervavimo ženklas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sz="4000" dirty="0">
                <a:solidFill>
                  <a:schemeClr val="bg1"/>
                </a:solidFill>
              </a:rPr>
              <a:t>TEMA?</a:t>
            </a:r>
          </a:p>
          <a:p>
            <a:r>
              <a:rPr lang="lt-LT" sz="4000" dirty="0">
                <a:solidFill>
                  <a:schemeClr val="bg1"/>
                </a:solidFill>
              </a:rPr>
              <a:t>PROBLEMA?</a:t>
            </a:r>
          </a:p>
          <a:p>
            <a:r>
              <a:rPr lang="lt-LT" sz="4000" dirty="0">
                <a:solidFill>
                  <a:schemeClr val="bg1"/>
                </a:solidFill>
              </a:rPr>
              <a:t>PAGRINDINĖ MINTIS?</a:t>
            </a:r>
          </a:p>
          <a:p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669256"/>
            <a:ext cx="4722812" cy="37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3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KOKS </a:t>
            </a:r>
            <a:r>
              <a:rPr lang="en-US" dirty="0" err="1" smtClean="0"/>
              <a:t>pamokos</a:t>
            </a:r>
            <a:r>
              <a:rPr lang="en-US" dirty="0" smtClean="0"/>
              <a:t> </a:t>
            </a:r>
            <a:r>
              <a:rPr lang="lt-LT" dirty="0" smtClean="0"/>
              <a:t>UŽDAVINYS</a:t>
            </a:r>
            <a:r>
              <a:rPr lang="en-US" dirty="0"/>
              <a:t>?</a:t>
            </a:r>
            <a:r>
              <a:rPr lang="en-US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Taikydami ,,Klausimų namelio“ metodą ir skaitymo kortas, analizuosime tekstą siekdami suprasti jo temą, problemą ir pagrindinę mintį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512570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4000" dirty="0" smtClean="0">
                <a:solidFill>
                  <a:srgbClr val="C00000"/>
                </a:solidFill>
              </a:rPr>
              <a:t>TEMA        </a:t>
            </a:r>
            <a:r>
              <a:rPr lang="lt-LT" sz="4000" dirty="0" smtClean="0">
                <a:solidFill>
                  <a:schemeClr val="bg1"/>
                </a:solidFill>
              </a:rPr>
              <a:t>Dora</a:t>
            </a:r>
            <a:endParaRPr lang="lt-LT" sz="4000" dirty="0">
              <a:solidFill>
                <a:schemeClr val="bg1"/>
              </a:solidFill>
            </a:endParaRPr>
          </a:p>
          <a:p>
            <a:r>
              <a:rPr lang="lt-LT" sz="4000" dirty="0" smtClean="0">
                <a:solidFill>
                  <a:srgbClr val="C00000"/>
                </a:solidFill>
              </a:rPr>
              <a:t>PROBLEMA   </a:t>
            </a:r>
            <a:r>
              <a:rPr lang="lt-LT" sz="4000" dirty="0" smtClean="0">
                <a:solidFill>
                  <a:schemeClr val="bg1"/>
                </a:solidFill>
              </a:rPr>
              <a:t>Kodėl dora yra viena svarbiausių vertybių?</a:t>
            </a:r>
          </a:p>
          <a:p>
            <a:r>
              <a:rPr lang="lt-LT" sz="4000" dirty="0" smtClean="0">
                <a:solidFill>
                  <a:srgbClr val="C00000"/>
                </a:solidFill>
              </a:rPr>
              <a:t>PAGRINDINĖ MINTIS   </a:t>
            </a:r>
            <a:r>
              <a:rPr lang="lt-LT" sz="4000" dirty="0" smtClean="0">
                <a:solidFill>
                  <a:schemeClr val="bg1"/>
                </a:solidFill>
              </a:rPr>
              <a:t>Dorai gyvenantis žmogus sukuria sąlygas kitiems būti doriems</a:t>
            </a:r>
            <a:endParaRPr lang="lt-LT" sz="4000" dirty="0">
              <a:solidFill>
                <a:schemeClr val="bg1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2510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avadinimas 3"/>
          <p:cNvSpPr>
            <a:spLocks noGrp="1"/>
          </p:cNvSpPr>
          <p:nvPr>
            <p:ph type="title"/>
          </p:nvPr>
        </p:nvSpPr>
        <p:spPr>
          <a:xfrm>
            <a:off x="684212" y="5237018"/>
            <a:ext cx="8534400" cy="757381"/>
          </a:xfrm>
        </p:spPr>
        <p:txBody>
          <a:bodyPr/>
          <a:lstStyle/>
          <a:p>
            <a:r>
              <a:rPr lang="lt-LT" altLang="lt-LT" dirty="0" smtClean="0"/>
              <a:t>Įsivertinimo termometras</a:t>
            </a:r>
          </a:p>
        </p:txBody>
      </p:sp>
      <p:pic>
        <p:nvPicPr>
          <p:cNvPr id="21507" name="Picture 2" descr="Vaizdo rezultatas pagal uÅ¾klausÄ âtermometrasâ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2037" y="1052514"/>
            <a:ext cx="3889375" cy="3816350"/>
          </a:xfrm>
          <a:noFill/>
        </p:spPr>
      </p:pic>
      <p:sp>
        <p:nvSpPr>
          <p:cNvPr id="21508" name="Turinio vietos rezervavimo ženklas 4"/>
          <p:cNvSpPr>
            <a:spLocks noGrp="1"/>
          </p:cNvSpPr>
          <p:nvPr>
            <p:ph sz="half" idx="2"/>
          </p:nvPr>
        </p:nvSpPr>
        <p:spPr>
          <a:xfrm>
            <a:off x="5664200" y="1052514"/>
            <a:ext cx="4895850" cy="4681537"/>
          </a:xfrm>
        </p:spPr>
        <p:txBody>
          <a:bodyPr>
            <a:normAutofit/>
          </a:bodyPr>
          <a:lstStyle/>
          <a:p>
            <a:r>
              <a:rPr lang="lt-LT" altLang="lt-LT" sz="2400" dirty="0"/>
              <a:t>III lygis moku kelti </a:t>
            </a:r>
            <a:r>
              <a:rPr lang="lt-LT" altLang="lt-LT" sz="2400" dirty="0" smtClean="0"/>
              <a:t>klausimus, į juos atsakau, tinkamai suformuluoju teksto temą, problemą ir pagrindinę mintį</a:t>
            </a:r>
          </a:p>
          <a:p>
            <a:r>
              <a:rPr lang="lt-LT" altLang="lt-LT" sz="2400" dirty="0" smtClean="0"/>
              <a:t> II </a:t>
            </a:r>
            <a:r>
              <a:rPr lang="lt-LT" altLang="lt-LT" sz="2400" dirty="0"/>
              <a:t>lygis moku kelti </a:t>
            </a:r>
            <a:r>
              <a:rPr lang="lt-LT" altLang="lt-LT" sz="2400" dirty="0" smtClean="0"/>
              <a:t>klausimus, atsakau ne į visus, tinkamai suformulavau 2 iš trijų</a:t>
            </a:r>
            <a:endParaRPr lang="lt-LT" altLang="lt-LT" sz="2400" dirty="0"/>
          </a:p>
          <a:p>
            <a:r>
              <a:rPr lang="lt-LT" altLang="lt-LT" sz="2400" dirty="0"/>
              <a:t>I lygis </a:t>
            </a:r>
            <a:r>
              <a:rPr lang="lt-LT" altLang="lt-LT" sz="2400" dirty="0" smtClean="0"/>
              <a:t>sunkiai sekasi kelti klausimus, atsakau ne į visus, nesuformuluoju temos ir kt.</a:t>
            </a:r>
            <a:endParaRPr lang="lt-LT" altLang="lt-LT" sz="2400" dirty="0"/>
          </a:p>
          <a:p>
            <a:endParaRPr lang="lt-LT" altLang="lt-LT" dirty="0" smtClean="0"/>
          </a:p>
        </p:txBody>
      </p:sp>
    </p:spTree>
    <p:extLst>
      <p:ext uri="{BB962C8B-B14F-4D97-AF65-F5344CB8AC3E}">
        <p14:creationId xmlns:p14="http://schemas.microsoft.com/office/powerpoint/2010/main" val="4257186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NAM</a:t>
            </a:r>
            <a:r>
              <a:rPr lang="lt-LT" dirty="0" smtClean="0"/>
              <a:t>Ų darbas. Pažiūrėję filmuką, parašykite jo temą, problemą</a:t>
            </a:r>
            <a:r>
              <a:rPr lang="lt-LT" smtClean="0"/>
              <a:t>, Idėją</a:t>
            </a:r>
            <a:endParaRPr lang="lt-LT" dirty="0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168239" y="2777066"/>
            <a:ext cx="6575961" cy="2048933"/>
          </a:xfrm>
        </p:spPr>
        <p:txBody>
          <a:bodyPr/>
          <a:lstStyle/>
          <a:p>
            <a:r>
              <a:rPr lang="lt-LT" dirty="0">
                <a:hlinkClick r:id="rId2"/>
              </a:rPr>
              <a:t>https://ruvi.lt/2016/04/13/filmukas-apie-skirtingas-vertybes</a:t>
            </a:r>
            <a:r>
              <a:rPr lang="lt-LT" dirty="0" smtClean="0">
                <a:hlinkClick r:id="rId2"/>
              </a:rPr>
              <a:t>/</a:t>
            </a:r>
            <a:r>
              <a:rPr lang="lt-LT" dirty="0" smtClean="0"/>
              <a:t> 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59831336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</TotalTime>
  <Words>251</Words>
  <Application>Microsoft Office PowerPoint</Application>
  <PresentationFormat>Plačiaekranė</PresentationFormat>
  <Paragraphs>33</Paragraphs>
  <Slides>11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Dalis</vt:lpstr>
      <vt:lpstr>V.daujotytė. APIE DORĄ</vt:lpstr>
      <vt:lpstr>UŽDAVINYS</vt:lpstr>
      <vt:lpstr>„PowerPoint“ pateiktis</vt:lpstr>
      <vt:lpstr>UŽDUOTIS</vt:lpstr>
      <vt:lpstr>Atsakykite į klausimus</vt:lpstr>
      <vt:lpstr>„PowerPoint“ pateiktis</vt:lpstr>
      <vt:lpstr>„PowerPoint“ pateiktis</vt:lpstr>
      <vt:lpstr>KOKS pamokos UŽDAVINYS? </vt:lpstr>
      <vt:lpstr>„PowerPoint“ pateiktis</vt:lpstr>
      <vt:lpstr>Įsivertinimo termometras</vt:lpstr>
      <vt:lpstr>NAMŲ darbas. Pažiūrėję filmuką, parašykite jo temą, problemą, Idėją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V.daujotytė. APIE DORĄ</dc:title>
  <dc:creator>„Windows“ vartotojas</dc:creator>
  <cp:lastModifiedBy>„Windows“ vartotojas</cp:lastModifiedBy>
  <cp:revision>9</cp:revision>
  <dcterms:created xsi:type="dcterms:W3CDTF">2018-11-11T13:48:46Z</dcterms:created>
  <dcterms:modified xsi:type="dcterms:W3CDTF">2019-01-27T15:44:26Z</dcterms:modified>
</cp:coreProperties>
</file>