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2018.04.11</a:t>
            </a:fld>
            <a:endParaRPr lang="lt-LT" dirty="0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2018.04.11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2018.04.11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2018.04.11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2018.04.11</a:t>
            </a:fld>
            <a:endParaRPr lang="lt-LT" dirty="0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2018.04.11</a:t>
            </a:fld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2018.04.11</a:t>
            </a:fld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2018.04.11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lt-LT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Spustelėkite piktogramą, jei norite įtraukti paveikslėlį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2018.04.11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2018.04.11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2018.04.11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C8DDDC4-DD48-4308-A7E0-98165D63D553}" type="datetimeFigureOut">
              <a:rPr lang="lt-LT" smtClean="0"/>
              <a:pPr/>
              <a:t>2018.04.11</a:t>
            </a:fld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&#353;altiniai.info/files/literatura/LG00/Vincas_Kudirka._Satyros.LG3302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ijoms.lt/lituvos-himnas.htm" TargetMode="External"/><Relationship Id="rId2" Type="http://schemas.openxmlformats.org/officeDocument/2006/relationships/hyperlink" Target="http://tiesa.com/naujienos-ir-zinios/pramogos/muzika/lietuvos-himno-istorija-kurinys-nugalejes-daugybe-konkurentu-2843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t.wikipedia.org/wiki/Vincas_Kudirk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395536" y="836712"/>
            <a:ext cx="8301608" cy="2476872"/>
          </a:xfrm>
        </p:spPr>
        <p:txBody>
          <a:bodyPr>
            <a:normAutofit fontScale="90000"/>
          </a:bodyPr>
          <a:lstStyle/>
          <a:p>
            <a:r>
              <a:rPr lang="lt-LT" sz="6000" dirty="0" smtClean="0"/>
              <a:t>V. Kudirka</a:t>
            </a:r>
            <a:br>
              <a:rPr lang="lt-LT" sz="6000" dirty="0" smtClean="0"/>
            </a:br>
            <a:r>
              <a:rPr lang="lt-LT" sz="6000" dirty="0" smtClean="0"/>
              <a:t>“Tautiška giesmė”</a:t>
            </a:r>
            <a:br>
              <a:rPr lang="lt-LT" sz="6000" dirty="0" smtClean="0"/>
            </a:br>
            <a:r>
              <a:rPr lang="lt-LT" sz="6000" dirty="0" smtClean="0"/>
              <a:t>Analizė</a:t>
            </a:r>
            <a:endParaRPr lang="en-US" sz="6000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2339752" y="5877272"/>
            <a:ext cx="4392488" cy="816496"/>
          </a:xfrm>
        </p:spPr>
        <p:txBody>
          <a:bodyPr/>
          <a:lstStyle/>
          <a:p>
            <a:r>
              <a:rPr lang="lt-LT" dirty="0" smtClean="0"/>
              <a:t>2018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88224" y="4581128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Darbą atliko: Karina Knyzaitė </a:t>
            </a:r>
            <a:r>
              <a:rPr lang="lt-LT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IIIa</a:t>
            </a: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Vincas Kudirka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-324544" y="1196752"/>
            <a:ext cx="6048672" cy="5112608"/>
          </a:xfrm>
        </p:spPr>
        <p:txBody>
          <a:bodyPr/>
          <a:lstStyle/>
          <a:p>
            <a:pPr>
              <a:buNone/>
            </a:pPr>
            <a:r>
              <a:rPr lang="lt-LT" b="1" dirty="0" smtClean="0"/>
              <a:t>	</a:t>
            </a:r>
            <a:r>
              <a:rPr lang="lt-LT" sz="2400" b="1" dirty="0" smtClean="0">
                <a:latin typeface="+mj-lt"/>
              </a:rPr>
              <a:t>Vincas Kudirka</a:t>
            </a:r>
            <a:r>
              <a:rPr lang="lt-LT" sz="2400" dirty="0" smtClean="0">
                <a:latin typeface="+mj-lt"/>
              </a:rPr>
              <a:t> (1858 m. </a:t>
            </a:r>
            <a:r>
              <a:rPr lang="lt-LT" sz="2400" dirty="0" smtClean="0">
                <a:latin typeface="+mj-lt"/>
              </a:rPr>
              <a:t>gruodžio </a:t>
            </a:r>
            <a:r>
              <a:rPr lang="lt-LT" sz="2400" dirty="0" smtClean="0">
                <a:latin typeface="+mj-lt"/>
              </a:rPr>
              <a:t>31 d. </a:t>
            </a:r>
            <a:r>
              <a:rPr lang="lt-LT" sz="2400" dirty="0" smtClean="0">
                <a:latin typeface="+mj-lt"/>
              </a:rPr>
              <a:t>Paežeriuose</a:t>
            </a:r>
            <a:r>
              <a:rPr lang="lt-LT" sz="2400" dirty="0" smtClean="0">
                <a:latin typeface="+mj-lt"/>
              </a:rPr>
              <a:t>,</a:t>
            </a:r>
            <a:r>
              <a:rPr lang="lt-LT" sz="2400" dirty="0" smtClean="0">
                <a:latin typeface="+mj-lt"/>
              </a:rPr>
              <a:t> Vilkaviškio apskritis – 1899 m. lapkričio </a:t>
            </a:r>
            <a:r>
              <a:rPr lang="lt-LT" sz="2400" dirty="0" smtClean="0">
                <a:latin typeface="+mj-lt"/>
              </a:rPr>
              <a:t>16d</a:t>
            </a:r>
            <a:r>
              <a:rPr lang="lt-LT" sz="2400" dirty="0" smtClean="0">
                <a:latin typeface="+mj-lt"/>
              </a:rPr>
              <a:t>. Naumiestyje) – Lietuvos gydytojas, prozininkas, poetas, publicistas, kritikas, vertėjas, varpininkas, laikraščio „Varpas“ redaktorius, vienas iš lietuvių tautinio sąjūdžio ideologų. Lietuvos himno autorius.</a:t>
            </a:r>
            <a:endParaRPr lang="en-US" sz="2400" dirty="0">
              <a:latin typeface="+mj-lt"/>
            </a:endParaRPr>
          </a:p>
        </p:txBody>
      </p:sp>
      <p:pic>
        <p:nvPicPr>
          <p:cNvPr id="4" name="Paveikslėlis 3" descr="Vincas_Kudirka._Portretas.LG33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1268760"/>
            <a:ext cx="3339971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0" dirty="0" smtClean="0"/>
              <a:t>Kūryba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-324544" y="1556792"/>
            <a:ext cx="8229600" cy="5184576"/>
          </a:xfrm>
        </p:spPr>
        <p:txBody>
          <a:bodyPr anchor="ctr">
            <a:normAutofit fontScale="92500" lnSpcReduction="10000"/>
          </a:bodyPr>
          <a:lstStyle/>
          <a:p>
            <a:pPr>
              <a:buNone/>
            </a:pPr>
            <a:r>
              <a:rPr lang="lt-LT" dirty="0" smtClean="0"/>
              <a:t>	</a:t>
            </a:r>
            <a:r>
              <a:rPr lang="lt-LT" dirty="0" smtClean="0">
                <a:latin typeface="+mj-lt"/>
                <a:cs typeface="Times New Roman" pitchFamily="18" charset="0"/>
              </a:rPr>
              <a:t>Nuo </a:t>
            </a:r>
            <a:r>
              <a:rPr lang="lt-LT" dirty="0" smtClean="0">
                <a:latin typeface="+mj-lt"/>
                <a:cs typeface="Times New Roman" pitchFamily="18" charset="0"/>
              </a:rPr>
              <a:t>gimnazijos laikų rašė </a:t>
            </a:r>
            <a:r>
              <a:rPr lang="lt-LT" dirty="0" smtClean="0">
                <a:latin typeface="+mj-lt"/>
                <a:cs typeface="Times New Roman" pitchFamily="18" charset="0"/>
              </a:rPr>
              <a:t>eiles.</a:t>
            </a:r>
            <a:r>
              <a:rPr lang="lt-LT" dirty="0" smtClean="0">
                <a:latin typeface="+mj-lt"/>
                <a:cs typeface="Times New Roman" pitchFamily="18" charset="0"/>
              </a:rPr>
              <a:t> Vėliau eilėraščiai tapo Lietuvos ateities vizijomis, kovos manifestais. Savo ir kitų Lietuvos poetų eiles išanalizavo ir aprašė poetikos traktate „Tiesos eilėms rašyti“. Jame </a:t>
            </a:r>
            <a:r>
              <a:rPr lang="lt-LT" dirty="0" smtClean="0">
                <a:latin typeface="+mj-lt"/>
                <a:cs typeface="Times New Roman" pitchFamily="18" charset="0"/>
              </a:rPr>
              <a:t>apibūdino lietuviškos eilėdaros trūkumus, nurodė </a:t>
            </a:r>
            <a:r>
              <a:rPr lang="lt-LT" dirty="0" smtClean="0">
                <a:latin typeface="+mj-lt"/>
                <a:cs typeface="Times New Roman" pitchFamily="18" charset="0"/>
              </a:rPr>
              <a:t>silabotanikos</a:t>
            </a:r>
            <a:r>
              <a:rPr lang="lt-LT" dirty="0" smtClean="0">
                <a:latin typeface="+mj-lt"/>
                <a:cs typeface="Times New Roman" pitchFamily="18" charset="0"/>
              </a:rPr>
              <a:t> perspektyvas. </a:t>
            </a:r>
            <a:endParaRPr lang="lt-LT" dirty="0" smtClean="0">
              <a:latin typeface="+mj-lt"/>
              <a:cs typeface="Times New Roman" pitchFamily="18" charset="0"/>
            </a:endParaRPr>
          </a:p>
          <a:p>
            <a:pPr>
              <a:buNone/>
            </a:pPr>
            <a:r>
              <a:rPr lang="lt-LT" dirty="0" smtClean="0">
                <a:latin typeface="+mj-lt"/>
                <a:cs typeface="Times New Roman" pitchFamily="18" charset="0"/>
              </a:rPr>
              <a:t>	Satyrose jungiami minties poezijos, simbolių ir</a:t>
            </a:r>
            <a:r>
              <a:rPr lang="lt-LT" dirty="0" smtClean="0">
                <a:latin typeface="+mj-lt"/>
                <a:cs typeface="Times New Roman" pitchFamily="18" charset="0"/>
              </a:rPr>
              <a:t> alegorijų bei absurdo elementai, sintetinamas publicisto akylumas, kritiškumas, gyvenimo filosofo polinkis abstrahuoti, </a:t>
            </a:r>
            <a:r>
              <a:rPr lang="lt-LT" dirty="0" smtClean="0">
                <a:latin typeface="+mj-lt"/>
                <a:cs typeface="Times New Roman" pitchFamily="18" charset="0"/>
              </a:rPr>
              <a:t>išreikšti esmę</a:t>
            </a:r>
            <a:r>
              <a:rPr lang="lt-LT" dirty="0" smtClean="0">
                <a:latin typeface="+mj-lt"/>
                <a:cs typeface="Times New Roman" pitchFamily="18" charset="0"/>
              </a:rPr>
              <a:t> aforizmu ar moraliniu imperatyvu. </a:t>
            </a:r>
            <a:r>
              <a:rPr lang="lt-LT" dirty="0" smtClean="0">
                <a:latin typeface="+mj-lt"/>
                <a:cs typeface="Times New Roman" pitchFamily="18" charset="0"/>
              </a:rPr>
              <a:t>Alegorija</a:t>
            </a:r>
            <a:r>
              <a:rPr lang="lt-LT" dirty="0" smtClean="0">
                <a:latin typeface="+mj-lt"/>
                <a:cs typeface="Times New Roman" pitchFamily="18" charset="0"/>
              </a:rPr>
              <a:t>, poezija ir komedija jo kūryboje visuomet kartu.</a:t>
            </a:r>
          </a:p>
          <a:p>
            <a:pPr>
              <a:buNone/>
            </a:pPr>
            <a:endParaRPr lang="en-US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Satyros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556792"/>
            <a:ext cx="4978896" cy="4752568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hlinkClick r:id="rId2"/>
              </a:rPr>
              <a:t>http://</a:t>
            </a:r>
            <a:r>
              <a:rPr lang="en-US" dirty="0" err="1" smtClean="0">
                <a:hlinkClick r:id="rId2"/>
              </a:rPr>
              <a:t>www.šaltiniai.info</a:t>
            </a:r>
            <a:r>
              <a:rPr lang="en-US" dirty="0" smtClean="0">
                <a:hlinkClick r:id="rId2"/>
              </a:rPr>
              <a:t>/files/</a:t>
            </a:r>
            <a:r>
              <a:rPr lang="en-US" dirty="0" err="1" smtClean="0">
                <a:hlinkClick r:id="rId2"/>
              </a:rPr>
              <a:t>literatura</a:t>
            </a:r>
            <a:r>
              <a:rPr lang="en-US" dirty="0" smtClean="0">
                <a:hlinkClick r:id="rId2"/>
              </a:rPr>
              <a:t>/LG00/Vincas_Kudirka._</a:t>
            </a:r>
            <a:r>
              <a:rPr lang="en-US" dirty="0" smtClean="0">
                <a:hlinkClick r:id="rId2"/>
              </a:rPr>
              <a:t>Satyros.LG3302.pdf</a:t>
            </a:r>
            <a:endParaRPr lang="lt-LT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aveikslėlis 3" descr="kud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484784"/>
            <a:ext cx="3421104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Tautiška giesmė</a:t>
            </a:r>
            <a:endParaRPr lang="en-US" dirty="0"/>
          </a:p>
        </p:txBody>
      </p:sp>
      <p:pic>
        <p:nvPicPr>
          <p:cNvPr id="4" name="Turinio vietos rezervavimo ženklas 3" descr="5113_tautiska-giesme_z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48064" y="1484784"/>
            <a:ext cx="3295968" cy="4708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39552" y="1318022"/>
            <a:ext cx="446449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+mj-lt"/>
              </a:rPr>
              <a:t>Eilėraštis, pavadintas “Tautiška giesmė”, išspausdintas V. Kudirkos redaguojame “Varpe” 1898 metais.</a:t>
            </a:r>
            <a:r>
              <a:rPr lang="lt-LT" sz="2400" dirty="0" smtClean="0">
                <a:latin typeface="+mj-lt"/>
              </a:rPr>
              <a:t> Pirmą kartą “Tautišką giesmę” atliko choras, vadovaujamas muziko Česlovo Sasnausko, koncerto metu 1899 m. lapkričio 13 d. </a:t>
            </a:r>
            <a:r>
              <a:rPr lang="lt-LT" sz="2400" dirty="0" err="1" smtClean="0">
                <a:latin typeface="+mj-lt"/>
              </a:rPr>
              <a:t>koncetras</a:t>
            </a:r>
            <a:r>
              <a:rPr lang="lt-LT" sz="2400" dirty="0" smtClean="0">
                <a:latin typeface="+mj-lt"/>
              </a:rPr>
              <a:t> įvyko Petrapilyje, Rusijoje, kur tuo metu gyveno nemažas skaičius lietuvių pabėgėlių.</a:t>
            </a:r>
            <a:endParaRPr lang="lt-LT" sz="2400" dirty="0" smtClean="0">
              <a:latin typeface="+mj-lt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760640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	</a:t>
            </a:r>
            <a:r>
              <a:rPr lang="lt-LT" sz="2400" dirty="0" smtClean="0">
                <a:latin typeface="+mj-lt"/>
              </a:rPr>
              <a:t>	Lietuvai </a:t>
            </a:r>
            <a:r>
              <a:rPr lang="lt-LT" sz="2400" dirty="0" smtClean="0">
                <a:latin typeface="+mj-lt"/>
              </a:rPr>
              <a:t>atgavus Nepriklausomybę, „Tautiška giesmė“ tapo valstybės himnu. Giesmė trumpa, raiški. Joje skelbiamas tautinis </a:t>
            </a:r>
            <a:r>
              <a:rPr lang="lt-LT" sz="2400" dirty="0" smtClean="0">
                <a:latin typeface="+mj-lt"/>
              </a:rPr>
              <a:t>dekalogas.</a:t>
            </a:r>
          </a:p>
          <a:p>
            <a:pPr>
              <a:buNone/>
            </a:pPr>
            <a:r>
              <a:rPr lang="lt-LT" sz="2400" dirty="0" smtClean="0"/>
              <a:t>	</a:t>
            </a:r>
            <a:r>
              <a:rPr lang="lt-LT" sz="2400" dirty="0" smtClean="0"/>
              <a:t>Poetas </a:t>
            </a:r>
            <a:r>
              <a:rPr lang="lt-LT" sz="2400" dirty="0" smtClean="0"/>
              <a:t>sukūrė maldą tėvynei, prilygstančiai Dievui. Į ją tiesiogiai kreipiamasi, jos prašoma stiprybės</a:t>
            </a:r>
            <a:r>
              <a:rPr lang="lt-LT" sz="2400" dirty="0" smtClean="0"/>
              <a:t>.</a:t>
            </a:r>
          </a:p>
          <a:p>
            <a:pPr>
              <a:buNone/>
            </a:pPr>
            <a:r>
              <a:rPr lang="lt-LT" sz="2400" dirty="0" smtClean="0"/>
              <a:t> </a:t>
            </a:r>
            <a:r>
              <a:rPr lang="lt-LT" sz="2400" dirty="0" smtClean="0"/>
              <a:t>	Giesmės </a:t>
            </a:r>
            <a:r>
              <a:rPr lang="lt-LT" sz="2400" dirty="0" smtClean="0"/>
              <a:t>vaizdai paprasti, </a:t>
            </a:r>
            <a:r>
              <a:rPr lang="lt-LT" sz="2400" dirty="0" err="1" smtClean="0"/>
              <a:t>emblemiški</a:t>
            </a:r>
            <a:r>
              <a:rPr lang="lt-LT" sz="2400" dirty="0" smtClean="0"/>
              <a:t>, lengvai įsimenami ir suprantami kiekvienam žmogui: didvyrių žemė, dorybės takais einą Lietuvos vaikai, tamsą išsklaidanti saulė, meile degančios širdys. Viskas - Lietuva, Lietuvoj, Lietuvos, Lietuvai. Žodžio įtaiga, liepimu, įsakymu auklėjama, vienijama, skatinama aktyviai veikti.</a:t>
            </a: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Šaltiniai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tiesa.com/naujienos-ir-zinios/pramogos/muzika/lietuvos-himno-istorija-kurinys-nugalejes-daugybe-konkurentu-28434</a:t>
            </a:r>
            <a:endParaRPr lang="lt-LT" dirty="0" smtClean="0"/>
          </a:p>
          <a:p>
            <a:r>
              <a:rPr lang="en-US" dirty="0" smtClean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www.studijoms.lt/lituvos-himnas.htm</a:t>
            </a:r>
            <a:endParaRPr lang="lt-LT" dirty="0" smtClean="0"/>
          </a:p>
          <a:p>
            <a:r>
              <a:rPr lang="en-US" dirty="0" smtClean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lt.wikipedia.org/wiki/Vincas_Kudirka</a:t>
            </a:r>
            <a:endParaRPr lang="lt-LT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ršūnė">
  <a:themeElements>
    <a:clrScheme name="Pasirinktinis 20">
      <a:dk1>
        <a:sysClr val="windowText" lastClr="000000"/>
      </a:dk1>
      <a:lt1>
        <a:sysClr val="window" lastClr="FFFFFF"/>
      </a:lt1>
      <a:dk2>
        <a:srgbClr val="8F6235"/>
      </a:dk2>
      <a:lt2>
        <a:srgbClr val="FBEEC9"/>
      </a:lt2>
      <a:accent1>
        <a:srgbClr val="7F4A49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ršūnė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iršūnė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177</TotalTime>
  <Words>87</Words>
  <Application>Microsoft Office PowerPoint</Application>
  <PresentationFormat>Demonstracija ekrane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8" baseType="lpstr">
      <vt:lpstr>Viršūnė</vt:lpstr>
      <vt:lpstr>V. Kudirka “Tautiška giesmė” Analizė</vt:lpstr>
      <vt:lpstr>Vincas Kudirka</vt:lpstr>
      <vt:lpstr>Kūryba</vt:lpstr>
      <vt:lpstr>Satyros</vt:lpstr>
      <vt:lpstr>Tautiška giesmė</vt:lpstr>
      <vt:lpstr>Skaidrė 6</vt:lpstr>
      <vt:lpstr>Šaltiniai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V. Kudirka “Tautiška giesmė” Analizė</dc:title>
  <dc:creator>Vaikai</dc:creator>
  <cp:lastModifiedBy>Karina</cp:lastModifiedBy>
  <cp:revision>20</cp:revision>
  <dcterms:created xsi:type="dcterms:W3CDTF">2018-04-11T15:19:21Z</dcterms:created>
  <dcterms:modified xsi:type="dcterms:W3CDTF">2018-04-11T18:27:36Z</dcterms:modified>
</cp:coreProperties>
</file>