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7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1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6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8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12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1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4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1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7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9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8A7F9-01E5-4ECD-99CF-EA6DE37A118D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6EDAC-6F73-4379-87B1-AB4A7DC79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477107" y="311150"/>
            <a:ext cx="15164972" cy="1151890"/>
          </a:xfrm>
        </p:spPr>
        <p:txBody>
          <a:bodyPr/>
          <a:lstStyle/>
          <a:p>
            <a:r>
              <a:rPr lang="lt-LT" dirty="0" smtClean="0"/>
              <a:t>V. Šekspyras ,,Hamletas“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" t="-8756" r="-939" b="14171"/>
          <a:stretch/>
        </p:blipFill>
        <p:spPr>
          <a:xfrm>
            <a:off x="98476" y="887095"/>
            <a:ext cx="11990071" cy="57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7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780" y="210579"/>
            <a:ext cx="10515600" cy="755336"/>
          </a:xfrm>
        </p:spPr>
        <p:txBody>
          <a:bodyPr/>
          <a:lstStyle/>
          <a:p>
            <a:r>
              <a:rPr lang="lt-LT" dirty="0" smtClean="0"/>
              <a:t>Kas būdinga V. Šekspyro dramoms?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5915"/>
            <a:ext cx="10515600" cy="5211048"/>
          </a:xfrm>
        </p:spPr>
        <p:txBody>
          <a:bodyPr>
            <a:noAutofit/>
          </a:bodyPr>
          <a:lstStyle/>
          <a:p>
            <a:pPr marL="0" indent="0" algn="ctr">
              <a:spcBef>
                <a:spcPts val="600"/>
              </a:spcBef>
              <a:buNone/>
            </a:pPr>
            <a:endParaRPr lang="lt-LT" sz="3200" dirty="0"/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lt-LT" sz="3600" dirty="0" smtClean="0"/>
              <a:t>Ponas </a:t>
            </a:r>
            <a:r>
              <a:rPr lang="lt-LT" sz="3600" dirty="0"/>
              <a:t>Dievas rengėsi penkias dienas</a:t>
            </a: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/>
              <a:t>ir šeštą vieną žmogų tesukūrė,</a:t>
            </a: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/>
              <a:t>O Šekspyras tūkstantį per keturis veiksmus</a:t>
            </a: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/>
              <a:t>pagimdė, išaugino ir penktam nudūrė</a:t>
            </a:r>
            <a:r>
              <a:rPr lang="lt-LT" sz="3600" dirty="0" smtClean="0"/>
              <a:t>.</a:t>
            </a:r>
          </a:p>
          <a:p>
            <a:pPr marL="0" indent="0" algn="ctr">
              <a:buNone/>
            </a:pPr>
            <a:r>
              <a:rPr lang="lt-LT" sz="3600" dirty="0" smtClean="0"/>
              <a:t>V. Mačernis</a:t>
            </a:r>
          </a:p>
          <a:p>
            <a:r>
              <a:rPr lang="lt-LT" sz="3200" dirty="0" smtClean="0"/>
              <a:t>1. Gilus veikėjų charakterių atskleidimas. </a:t>
            </a:r>
          </a:p>
          <a:p>
            <a:r>
              <a:rPr lang="lt-LT" sz="3200" dirty="0" smtClean="0"/>
              <a:t>2. Intensyvus veiksmas.</a:t>
            </a:r>
            <a:endParaRPr lang="lt-LT" sz="3200" dirty="0"/>
          </a:p>
          <a:p>
            <a:pPr marL="0" indent="0" algn="ctr">
              <a:buNone/>
            </a:pPr>
            <a:r>
              <a:rPr lang="lt-LT" sz="3200" dirty="0" smtClean="0"/>
              <a:t>Tragedija  - dramos</a:t>
            </a:r>
            <a:r>
              <a:rPr lang="lt-LT" sz="3200" dirty="0"/>
              <a:t> </a:t>
            </a:r>
            <a:r>
              <a:rPr lang="lt-LT" sz="3200" dirty="0" smtClean="0"/>
              <a:t>žanras, </a:t>
            </a:r>
            <a:r>
              <a:rPr lang="lt-LT" sz="3200" dirty="0"/>
              <a:t>kuriame vaizduojami nesutaikomi gyvenimo </a:t>
            </a:r>
            <a:r>
              <a:rPr lang="lt-LT" sz="3200" dirty="0" smtClean="0"/>
              <a:t>konfliktai,pražudantys </a:t>
            </a:r>
            <a:r>
              <a:rPr lang="lt-LT" sz="3200" dirty="0"/>
              <a:t>pagrindinius </a:t>
            </a:r>
            <a:r>
              <a:rPr lang="lt-LT" sz="3200" dirty="0" smtClean="0"/>
              <a:t>veikėjus</a:t>
            </a:r>
            <a:r>
              <a:rPr lang="lt-LT" sz="3200" dirty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5513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591" y="0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Pasirengimas rašiniui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710" y="1262917"/>
            <a:ext cx="10515600" cy="4351338"/>
          </a:xfrm>
        </p:spPr>
        <p:txBody>
          <a:bodyPr>
            <a:noAutofit/>
          </a:bodyPr>
          <a:lstStyle/>
          <a:p>
            <a:r>
              <a:rPr lang="lt-LT" sz="3600" dirty="0" smtClean="0"/>
              <a:t>Kultūrinis kontekstas –žinios apie epochą</a:t>
            </a:r>
          </a:p>
          <a:p>
            <a:r>
              <a:rPr lang="lt-LT" sz="3600" dirty="0" smtClean="0"/>
              <a:t>Dramos, kaip žanro struktūros išmanymas (Kompozicija)</a:t>
            </a:r>
          </a:p>
          <a:p>
            <a:pPr marL="514350" indent="-514350">
              <a:buAutoNum type="arabicParenR"/>
            </a:pPr>
            <a:r>
              <a:rPr lang="lt-LT" sz="3600" dirty="0" smtClean="0"/>
              <a:t>ekspozicija (išsidėsto priešingos jėgos)  2) užuomazga (pirminis postūmis, kolizija), paaiškėja personažo tikslas   3) veiksmo vystymasis į kulminaciją (aukščiausią įtampos tašką) ir atomazgą (katastrofą lydintį konflikto išsprendimą) </a:t>
            </a:r>
          </a:p>
          <a:p>
            <a:pPr marL="0" indent="0">
              <a:buNone/>
            </a:pPr>
            <a:r>
              <a:rPr lang="lt-LT" sz="3600" dirty="0" smtClean="0"/>
              <a:t>3. Detali įvykių ir veikėjų analizė </a:t>
            </a:r>
          </a:p>
          <a:p>
            <a:pPr marL="0" indent="0">
              <a:buNone/>
            </a:pPr>
            <a:r>
              <a:rPr lang="lt-LT" sz="3600" dirty="0" smtClean="0"/>
              <a:t>4. Dramos temų ir problemų susiejimas su šiais laikais.</a:t>
            </a:r>
          </a:p>
          <a:p>
            <a:pPr marL="0" indent="0">
              <a:buNone/>
            </a:pPr>
            <a:endParaRPr lang="lt-LT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3402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"/>
            <a:ext cx="10515600" cy="798490"/>
          </a:xfrm>
        </p:spPr>
        <p:txBody>
          <a:bodyPr/>
          <a:lstStyle/>
          <a:p>
            <a:pPr algn="ctr"/>
            <a:r>
              <a:rPr lang="lt-LT" dirty="0" smtClean="0"/>
              <a:t>HAMLETAS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927278"/>
            <a:ext cx="11973059" cy="54606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3600" dirty="0" smtClean="0"/>
              <a:t>,,</a:t>
            </a:r>
            <a:r>
              <a:rPr lang="lt-LT" sz="4000" dirty="0" smtClean="0"/>
              <a:t>Ir kas per kūrinys žmogus! Koksai kilnus jo protas! Kokios bekraštės jo galimybės! Koks nuostabiai raiškus savo judesiu ir forma! Koks panašus į angelą savo veiksmais! Koks panašus į Dievą savo protu! Pasaulio grožis! Gyvūnijos viršūnė! Bet kas man toji dulkių kvintesensija?“ [...] </a:t>
            </a:r>
          </a:p>
          <a:p>
            <a:pPr marL="0" indent="0">
              <a:buNone/>
            </a:pP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Renesanso laikų požiūrį į žmogų Hamletas vertina..........................., nes.......................................................................................................................................................................................................................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7713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09"/>
          <a:stretch/>
        </p:blipFill>
        <p:spPr>
          <a:xfrm>
            <a:off x="7568421" y="1068947"/>
            <a:ext cx="4469844" cy="4433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102" y="0"/>
            <a:ext cx="11237891" cy="1325563"/>
          </a:xfrm>
        </p:spPr>
        <p:txBody>
          <a:bodyPr/>
          <a:lstStyle/>
          <a:p>
            <a:pPr algn="ctr"/>
            <a:r>
              <a:rPr lang="lt-LT" dirty="0" smtClean="0"/>
              <a:t>Siužetas  (I-III veiksmas)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58129"/>
            <a:ext cx="7512148" cy="621792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lt-LT" dirty="0" smtClean="0"/>
              <a:t> </a:t>
            </a:r>
            <a:r>
              <a:rPr lang="lt-LT" sz="4400" dirty="0"/>
              <a:t>Hamletui, Danijos karalystės princui, apsireiškusi jo neseniai mirusio tėvo </a:t>
            </a:r>
            <a:r>
              <a:rPr lang="lt-LT" sz="4400" dirty="0" smtClean="0"/>
              <a:t>šmėkla</a:t>
            </a:r>
            <a:r>
              <a:rPr lang="lt-LT" sz="4400" dirty="0"/>
              <a:t> paveda atkeršyti jo žudikui – dabartiniam karaliui Klaudijui. </a:t>
            </a:r>
            <a:r>
              <a:rPr lang="lt-LT" sz="4400" dirty="0" smtClean="0"/>
              <a:t> (V scena I veiksmas)</a:t>
            </a:r>
          </a:p>
          <a:p>
            <a:pPr algn="just"/>
            <a:r>
              <a:rPr lang="lt-LT" sz="4400" dirty="0" smtClean="0"/>
              <a:t>Hamletas </a:t>
            </a:r>
            <a:r>
              <a:rPr lang="lt-LT" sz="4400" dirty="0"/>
              <a:t>apsimeta pamišusiu, idant išprovokuotų Klaudijų išsiduoti. Vengdamas atskleisti savo siekius, jis atstumia Ofeliją. Galų gale jam pavyksta išprovokuoti Klaudijų </a:t>
            </a:r>
            <a:r>
              <a:rPr lang="lt-LT" sz="4400" dirty="0" smtClean="0"/>
              <a:t>per surengtą </a:t>
            </a:r>
            <a:r>
              <a:rPr lang="lt-LT" sz="4400" dirty="0"/>
              <a:t>vaidinimą, kuriame vaidinama kaip Klaudijus nužudo jo tėvą ir suvilioja motiną. Klaudijus išsiduoda. </a:t>
            </a:r>
            <a:r>
              <a:rPr lang="lt-LT" sz="4400" dirty="0" smtClean="0"/>
              <a:t> (II- III veiksmas)</a:t>
            </a:r>
          </a:p>
          <a:p>
            <a:pPr algn="just"/>
            <a:r>
              <a:rPr lang="lt-LT" sz="4400" dirty="0" smtClean="0"/>
              <a:t>Šnekėdamasis </a:t>
            </a:r>
            <a:r>
              <a:rPr lang="lt-LT" sz="4400" dirty="0"/>
              <a:t>su motina Hamletas išgirsta už kilimo besislepiantį Polonijų, mano, kad ten karalius, bet sako – žiurkė, todėl nuduria</a:t>
            </a:r>
            <a:r>
              <a:rPr lang="lt-LT" sz="4400" dirty="0" smtClean="0"/>
              <a:t>. (III veiksmas IV scena)</a:t>
            </a:r>
          </a:p>
        </p:txBody>
      </p:sp>
    </p:spTree>
    <p:extLst>
      <p:ext uri="{BB962C8B-B14F-4D97-AF65-F5344CB8AC3E}">
        <p14:creationId xmlns:p14="http://schemas.microsoft.com/office/powerpoint/2010/main" val="40428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625" y="0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Siužetas (IV- V veiksmas)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120462"/>
            <a:ext cx="8527598" cy="5737537"/>
          </a:xfrm>
        </p:spPr>
        <p:txBody>
          <a:bodyPr>
            <a:normAutofit/>
          </a:bodyPr>
          <a:lstStyle/>
          <a:p>
            <a:pPr algn="just"/>
            <a:r>
              <a:rPr lang="lt-LT" dirty="0" smtClean="0"/>
              <a:t>Herojų įsimylėjusi mergina išprotėja, o vėliau paskęsta. </a:t>
            </a:r>
          </a:p>
          <a:p>
            <a:pPr algn="just"/>
            <a:r>
              <a:rPr lang="lt-LT" dirty="0" smtClean="0"/>
              <a:t>Klaudijus išsiunčia Hamletą į kaimyninę šalį su laišku, pavedančiu įteikėją nužudyti, tačiau herojus atskleidžia klastą ir netikėtai pasirodo dvare per Ofelijos laidotuves.</a:t>
            </a:r>
          </a:p>
          <a:p>
            <a:pPr algn="just"/>
            <a:r>
              <a:rPr lang="lt-LT" dirty="0" smtClean="0"/>
              <a:t>Įvyksta konfliktas tarp jo ir Laerto – mirusiosios brolio ir Polonijaus sūnaus. Pasinaudodamas situacija, Klaudijus inspiruoja fechtavimo rungtynes tarp Hamleto ir Laerto – pastarajam patikėta nuodais sutepta špaga.</a:t>
            </a:r>
          </a:p>
          <a:p>
            <a:pPr algn="just"/>
            <a:r>
              <a:rPr lang="lt-LT" dirty="0" smtClean="0"/>
              <a:t> Herojai fechtuojasi, po pirmų smūgių susikeičia ginklais ir abu lieka sužeisti. Laertas miršta pirmasis. Perpratęs sąmokslą, Hamletas be dvejonių nužudo karalių. Taip pat miršta ir Hamleto motina – Danijos karalienė, išgėrusi taurę užnuodyto vyno, skirto Hamletui.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11" y="662781"/>
            <a:ext cx="66675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1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Pasaulis – tarsi apleistas sodas  20 psl.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/>
              <a:t>Klaudijaus paveikslas</a:t>
            </a:r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1, 4, 5 klausimai. </a:t>
            </a:r>
          </a:p>
          <a:p>
            <a:pPr marL="0" indent="0" algn="ctr">
              <a:buNone/>
            </a:pPr>
            <a:r>
              <a:rPr lang="lt-LT" dirty="0" smtClean="0"/>
              <a:t>Atsakome pilnais sakiniai. Po kelių pamokų dirbsite grupėmis, šių atsakymų prireiks.</a:t>
            </a:r>
            <a:endParaRPr lang="lt-LT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028"/>
            <a:ext cx="10515600" cy="1325563"/>
          </a:xfrm>
        </p:spPr>
        <p:txBody>
          <a:bodyPr/>
          <a:lstStyle/>
          <a:p>
            <a:r>
              <a:rPr lang="lt-LT" dirty="0" smtClean="0"/>
              <a:t>Hamleto paveikslas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sz="4400" dirty="0" smtClean="0"/>
              <a:t>Hamleto monologo analizė</a:t>
            </a:r>
          </a:p>
          <a:p>
            <a:r>
              <a:rPr lang="lt-LT" dirty="0" smtClean="0"/>
              <a:t>1. Aptarkite draminę situaciją, išprovokavusią šį herojaus monologą.</a:t>
            </a:r>
          </a:p>
          <a:p>
            <a:r>
              <a:rPr lang="lt-LT" dirty="0" smtClean="0"/>
              <a:t> Kodėl Hamletas pasipiktinęs ir nusivylęs pasauliu?</a:t>
            </a:r>
          </a:p>
          <a:p>
            <a:pPr marL="0" indent="0">
              <a:buNone/>
            </a:pPr>
            <a:r>
              <a:rPr lang="lt-LT" dirty="0" smtClean="0"/>
              <a:t>klausimai  iš vadovėlio 20- 21 psl. </a:t>
            </a:r>
          </a:p>
          <a:p>
            <a:pPr marL="0" indent="0">
              <a:buNone/>
            </a:pPr>
            <a:r>
              <a:rPr lang="lt-LT" dirty="0" smtClean="0"/>
              <a:t>2, 3, 6, 7.</a:t>
            </a:r>
          </a:p>
          <a:p>
            <a:pPr marL="0" indent="0">
              <a:buNone/>
            </a:pPr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7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289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V. Šekspyras ,,Hamletas“</vt:lpstr>
      <vt:lpstr>Kas būdinga V. Šekspyro dramoms?</vt:lpstr>
      <vt:lpstr>Pasirengimas rašiniui</vt:lpstr>
      <vt:lpstr>HAMLETAS</vt:lpstr>
      <vt:lpstr>Siužetas  (I-III veiksmas)</vt:lpstr>
      <vt:lpstr>Siužetas (IV- V veiksmas)</vt:lpstr>
      <vt:lpstr>Pasaulis – tarsi apleistas sodas  20 psl. </vt:lpstr>
      <vt:lpstr>Hamleto paveikslas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V. Šekspyras ,,Hamletas“</dc:title>
  <dc:creator>Ie</dc:creator>
  <cp:lastModifiedBy>Ie</cp:lastModifiedBy>
  <cp:revision>8</cp:revision>
  <dcterms:created xsi:type="dcterms:W3CDTF">2018-09-23T10:23:06Z</dcterms:created>
  <dcterms:modified xsi:type="dcterms:W3CDTF">2018-09-23T11:34:33Z</dcterms:modified>
</cp:coreProperties>
</file>