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3" r:id="rId5"/>
    <p:sldId id="271" r:id="rId6"/>
    <p:sldId id="266" r:id="rId7"/>
    <p:sldId id="272" r:id="rId8"/>
    <p:sldId id="267" r:id="rId9"/>
    <p:sldId id="265" r:id="rId10"/>
    <p:sldId id="260" r:id="rId11"/>
    <p:sldId id="269" r:id="rId12"/>
    <p:sldId id="258" r:id="rId13"/>
    <p:sldId id="268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75652736"/>
        <c:axId val="1275664160"/>
      </c:lineChart>
      <c:catAx>
        <c:axId val="127565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5664160"/>
        <c:crosses val="autoZero"/>
        <c:auto val="1"/>
        <c:lblAlgn val="ctr"/>
        <c:lblOffset val="100"/>
        <c:noMultiLvlLbl val="0"/>
      </c:catAx>
      <c:valAx>
        <c:axId val="1275664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565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41386A9-3F2B-4E4D-88CF-017257888F00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64DDCBB-F209-4FF5-8BD2-EC7D9E8F1A8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4419404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86A9-3F2B-4E4D-88CF-017257888F00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DDCBB-F209-4FF5-8BD2-EC7D9E8F1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327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1386A9-3F2B-4E4D-88CF-017257888F00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64DDCBB-F209-4FF5-8BD2-EC7D9E8F1A8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0835844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86A9-3F2B-4E4D-88CF-017257888F00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DDCBB-F209-4FF5-8BD2-EC7D9E8F1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822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86A9-3F2B-4E4D-88CF-017257888F00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DDCBB-F209-4FF5-8BD2-EC7D9E8F1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857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86A9-3F2B-4E4D-88CF-017257888F00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DDCBB-F209-4FF5-8BD2-EC7D9E8F1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382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86A9-3F2B-4E4D-88CF-017257888F00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DDCBB-F209-4FF5-8BD2-EC7D9E8F1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519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1386A9-3F2B-4E4D-88CF-017257888F00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64DDCBB-F209-4FF5-8BD2-EC7D9E8F1A8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62178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1386A9-3F2B-4E4D-88CF-017257888F00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64DDCBB-F209-4FF5-8BD2-EC7D9E8F1A8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87625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86A9-3F2B-4E4D-88CF-017257888F00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DDCBB-F209-4FF5-8BD2-EC7D9E8F1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132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86A9-3F2B-4E4D-88CF-017257888F00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DDCBB-F209-4FF5-8BD2-EC7D9E8F1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235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A41386A9-3F2B-4E4D-88CF-017257888F00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364DDCBB-F209-4FF5-8BD2-EC7D9E8F1A8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03912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Dramos struktūra, I dalies ,,Tarp dviejų pasaulių analizė“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763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7852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Analizuosime I dramos dalį ,,Tarp dviejų pasaulių“</a:t>
            </a:r>
          </a:p>
          <a:p>
            <a:r>
              <a:rPr lang="lt-LT" sz="3600" dirty="0" smtClean="0"/>
              <a:t>Aptarsime politinį– religinį konfliktą</a:t>
            </a:r>
          </a:p>
          <a:p>
            <a:r>
              <a:rPr lang="lt-LT" sz="3600" dirty="0" smtClean="0"/>
              <a:t>Aptardami I dalies pagrindinius įvykius, nubraižysime dramos struktūros chemą ir pradėsime ją pildyti.</a:t>
            </a:r>
            <a:endParaRPr lang="en-US" sz="3600" dirty="0" smtClean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5810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Kodėl I veiksmas pavadinatas ,,Tarp dviejų </a:t>
            </a:r>
            <a:r>
              <a:rPr lang="lt-LT" dirty="0" smtClean="0"/>
              <a:t>pasaulių</a:t>
            </a:r>
            <a:r>
              <a:rPr lang="lt-LT" dirty="0"/>
              <a:t>“ Kokie du pasauliai čia vaizduojami?</a:t>
            </a:r>
            <a:br>
              <a:rPr lang="lt-LT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sz="5400" dirty="0" smtClean="0"/>
              <a:t>I pasaulis yra ...</a:t>
            </a:r>
          </a:p>
          <a:p>
            <a:pPr marL="0" indent="0">
              <a:buNone/>
            </a:pPr>
            <a:r>
              <a:rPr lang="lt-LT" sz="5400" dirty="0" smtClean="0"/>
              <a:t>II pasaulis yra ...</a:t>
            </a:r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861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Raskite tekste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b="1" dirty="0" smtClean="0"/>
              <a:t>Tragedijoje ,,Skirgaila“ vaizduojamas  laikas - ...</a:t>
            </a:r>
          </a:p>
          <a:p>
            <a:endParaRPr lang="lt-LT" sz="3200" b="1" dirty="0" smtClean="0"/>
          </a:p>
          <a:p>
            <a:r>
              <a:rPr lang="lt-LT" sz="3200" b="1" dirty="0" smtClean="0"/>
              <a:t>Įvykių vieta - ...</a:t>
            </a:r>
            <a:endParaRPr lang="lt-LT" sz="3200" b="1" dirty="0"/>
          </a:p>
        </p:txBody>
      </p:sp>
    </p:spTree>
    <p:extLst>
      <p:ext uri="{BB962C8B-B14F-4D97-AF65-F5344CB8AC3E}">
        <p14:creationId xmlns:p14="http://schemas.microsoft.com/office/powerpoint/2010/main" val="3473376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 ir III veiksmai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800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153783"/>
              </p:ext>
            </p:extLst>
          </p:nvPr>
        </p:nvGraphicFramePr>
        <p:xfrm>
          <a:off x="978794" y="399244"/>
          <a:ext cx="9405154" cy="5581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0497"/>
                <a:gridCol w="3170906"/>
                <a:gridCol w="3493751"/>
              </a:tblGrid>
              <a:tr h="1835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3200" dirty="0" smtClean="0"/>
                        <a:t>Krikščioniško pasaulio</a:t>
                      </a:r>
                      <a:r>
                        <a:rPr lang="lt-LT" sz="3200" baseline="0" dirty="0" smtClean="0"/>
                        <a:t> atstovai</a:t>
                      </a:r>
                    </a:p>
                    <a:p>
                      <a:r>
                        <a:rPr lang="lt-LT" sz="3200" baseline="0" dirty="0" smtClean="0"/>
                        <a:t>(lenkai, vokiečiai)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3200" dirty="0" smtClean="0"/>
                        <a:t>Pagoniško pasaulio atstovai</a:t>
                      </a:r>
                    </a:p>
                    <a:p>
                      <a:r>
                        <a:rPr lang="lt-LT" sz="3200" dirty="0" smtClean="0"/>
                        <a:t>(Skirgaila, Stardas,</a:t>
                      </a:r>
                      <a:r>
                        <a:rPr lang="lt-LT" sz="3200" baseline="0" dirty="0" smtClean="0"/>
                        <a:t> tauta</a:t>
                      </a:r>
                      <a:r>
                        <a:rPr lang="lt-LT" sz="3200" dirty="0" smtClean="0"/>
                        <a:t>)</a:t>
                      </a:r>
                      <a:endParaRPr lang="en-US" sz="3200" dirty="0"/>
                    </a:p>
                  </a:txBody>
                  <a:tcPr/>
                </a:tc>
              </a:tr>
              <a:tr h="1344984">
                <a:tc>
                  <a:txBody>
                    <a:bodyPr/>
                    <a:lstStyle/>
                    <a:p>
                      <a:r>
                        <a:rPr lang="lt-LT" sz="4400" dirty="0" smtClean="0"/>
                        <a:t>vertybės</a:t>
                      </a:r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063300">
                <a:tc>
                  <a:txBody>
                    <a:bodyPr/>
                    <a:lstStyle/>
                    <a:p>
                      <a:r>
                        <a:rPr lang="lt-LT" sz="5400" dirty="0" smtClean="0"/>
                        <a:t>tikslas</a:t>
                      </a:r>
                      <a:endParaRPr lang="en-US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4000" dirty="0" smtClean="0"/>
                        <a:t>lenkų:</a:t>
                      </a:r>
                    </a:p>
                    <a:p>
                      <a:endParaRPr lang="lt-LT" sz="4000" dirty="0" smtClean="0"/>
                    </a:p>
                    <a:p>
                      <a:r>
                        <a:rPr lang="lt-LT" sz="4000" dirty="0" smtClean="0"/>
                        <a:t>vokiečių: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2501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altLang="en-US" dirty="0" smtClean="0"/>
              <a:t>Paradoksas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lt-LT" altLang="en-US" sz="3600" dirty="0" smtClean="0"/>
              <a:t>krikščionybės </a:t>
            </a:r>
            <a:r>
              <a:rPr lang="lt-LT" altLang="en-US" sz="3600" dirty="0"/>
              <a:t>nešėjai amoralūs, bet krikščionybė plinta;</a:t>
            </a:r>
          </a:p>
          <a:p>
            <a:pPr>
              <a:lnSpc>
                <a:spcPct val="80000"/>
              </a:lnSpc>
            </a:pPr>
            <a:r>
              <a:rPr lang="lt-LT" altLang="en-US" sz="3600" dirty="0"/>
              <a:t> pagonys padorūs, bet pagonybė nyksta.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12139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41769" b="49606"/>
          <a:stretch/>
        </p:blipFill>
        <p:spPr>
          <a:xfrm>
            <a:off x="745482" y="695460"/>
            <a:ext cx="10909898" cy="5640945"/>
          </a:xfrm>
        </p:spPr>
      </p:pic>
    </p:spTree>
    <p:extLst>
      <p:ext uri="{BB962C8B-B14F-4D97-AF65-F5344CB8AC3E}">
        <p14:creationId xmlns:p14="http://schemas.microsoft.com/office/powerpoint/2010/main" val="2216321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6133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Prisiminkite klasikinės dramos veiksmo modelį. Iš kokių dalių jis susideda? Kas tose dalyse pasakoma?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lt-LT" b="1" dirty="0"/>
              <a:t> </a:t>
            </a:r>
            <a:r>
              <a:rPr lang="lt-LT" sz="3200" b="1" dirty="0" smtClean="0"/>
              <a:t>Ekspozicija - ...,  užuomazga -..., veiksmo plėtra -...,</a:t>
            </a:r>
            <a:r>
              <a:rPr lang="lt-LT" sz="3200" b="1" dirty="0"/>
              <a:t> </a:t>
            </a:r>
            <a:r>
              <a:rPr lang="lt-LT" sz="3200" b="1" dirty="0" smtClean="0"/>
              <a:t>kulminacija</a:t>
            </a:r>
            <a:r>
              <a:rPr lang="lt-LT" sz="3200" b="1" dirty="0"/>
              <a:t> </a:t>
            </a:r>
            <a:r>
              <a:rPr lang="lt-LT" sz="3200" b="1" dirty="0" smtClean="0"/>
              <a:t>- ..., atomazga – ...</a:t>
            </a:r>
          </a:p>
          <a:p>
            <a:r>
              <a:rPr lang="lt-LT" dirty="0" smtClean="0"/>
              <a:t>konflikto išsisprendimas</a:t>
            </a:r>
          </a:p>
          <a:p>
            <a:r>
              <a:rPr lang="lt-LT" dirty="0" smtClean="0"/>
              <a:t>išsidėsto </a:t>
            </a:r>
            <a:r>
              <a:rPr lang="lt-LT" dirty="0"/>
              <a:t>priešingos </a:t>
            </a:r>
            <a:r>
              <a:rPr lang="lt-LT" dirty="0" smtClean="0"/>
              <a:t>jėgos </a:t>
            </a:r>
          </a:p>
          <a:p>
            <a:r>
              <a:rPr lang="lt-LT" dirty="0" smtClean="0"/>
              <a:t>atsiskleidžia </a:t>
            </a:r>
            <a:r>
              <a:rPr lang="lt-LT" dirty="0"/>
              <a:t>pirmas priešingų jėgų </a:t>
            </a:r>
            <a:r>
              <a:rPr lang="lt-LT" dirty="0" smtClean="0"/>
              <a:t>susidūrimas, nurodomas </a:t>
            </a:r>
            <a:r>
              <a:rPr lang="lt-LT" dirty="0"/>
              <a:t>postūmis dramos </a:t>
            </a:r>
            <a:r>
              <a:rPr lang="lt-LT" dirty="0" smtClean="0"/>
              <a:t>veiksmui</a:t>
            </a:r>
          </a:p>
          <a:p>
            <a:r>
              <a:rPr lang="lt-LT" dirty="0" smtClean="0"/>
              <a:t>veikėjų </a:t>
            </a:r>
            <a:r>
              <a:rPr lang="lt-LT" dirty="0"/>
              <a:t>pokalbiai, jų veiksmai iki aukščiausio įtampos </a:t>
            </a:r>
            <a:r>
              <a:rPr lang="lt-LT" dirty="0" smtClean="0"/>
              <a:t>taško.</a:t>
            </a:r>
          </a:p>
          <a:p>
            <a:r>
              <a:rPr lang="lt-LT" dirty="0" smtClean="0"/>
              <a:t>Aukščiausias įtampos taškas 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21173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 dalies įvykiai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5017" y="1690688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lt-LT" sz="2800" dirty="0"/>
              <a:t> Skirgaila prievarta uždaro pilyje Lydos kunigaikštytę Oną Duonutę, vykstančią pas sužadėtinį į Lenkiją</a:t>
            </a:r>
            <a:r>
              <a:rPr lang="lt-LT" sz="2800" dirty="0" smtClean="0"/>
              <a:t>.</a:t>
            </a:r>
          </a:p>
          <a:p>
            <a:r>
              <a:rPr lang="lt-LT" sz="2800" dirty="0" smtClean="0"/>
              <a:t>Jogaila pasiunčia žmones diplomatiniu būdu išreikalauti Volynės ir Podolės žemių.</a:t>
            </a:r>
          </a:p>
          <a:p>
            <a:r>
              <a:rPr lang="lt-LT" sz="2800" dirty="0" smtClean="0"/>
              <a:t>Atvyksta vokiečiai, kurių tikslas sukiršinti lenkus su lietuviais.</a:t>
            </a:r>
          </a:p>
          <a:p>
            <a:r>
              <a:rPr lang="lt-LT" sz="2800" dirty="0" smtClean="0"/>
              <a:t>Ginčias, kas ir kaip turi laiminti puotos valgį.</a:t>
            </a:r>
          </a:p>
          <a:p>
            <a:r>
              <a:rPr lang="lt-LT" sz="2800" dirty="0" smtClean="0"/>
              <a:t>Skirgaila aplanko Oną Duonutę, praneša, kad nori ją vesti.</a:t>
            </a:r>
          </a:p>
          <a:p>
            <a:r>
              <a:rPr lang="lt-LT" sz="2800" dirty="0" smtClean="0"/>
              <a:t>Skirgaila praneša Henrikui Mazoviečiui, kad neatiduos Volynės ir </a:t>
            </a:r>
            <a:r>
              <a:rPr lang="lt-LT" sz="2800" dirty="0" smtClean="0"/>
              <a:t>Podolės.</a:t>
            </a:r>
            <a:endParaRPr lang="lt-LT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803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Nusibraižykime dramos struktūros modelį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Jame jau galėsime pažymėti  Ekspoziciją ir  Užuomazgą.</a:t>
            </a:r>
          </a:p>
        </p:txBody>
      </p:sp>
    </p:spTree>
    <p:extLst>
      <p:ext uri="{BB962C8B-B14F-4D97-AF65-F5344CB8AC3E}">
        <p14:creationId xmlns:p14="http://schemas.microsoft.com/office/powerpoint/2010/main" val="154882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3695570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4" name="Straight Arrow Connector 13"/>
          <p:cNvCxnSpPr/>
          <p:nvPr/>
        </p:nvCxnSpPr>
        <p:spPr>
          <a:xfrm>
            <a:off x="1867437" y="5344732"/>
            <a:ext cx="8281115" cy="1287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145594" y="788831"/>
            <a:ext cx="0" cy="45687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9332495" y="5473521"/>
            <a:ext cx="19107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4000" dirty="0" smtClean="0"/>
              <a:t>Laikas</a:t>
            </a:r>
            <a:endParaRPr lang="en-US" sz="4000" dirty="0"/>
          </a:p>
        </p:txBody>
      </p:sp>
      <p:sp>
        <p:nvSpPr>
          <p:cNvPr id="20" name="Rectangle 19"/>
          <p:cNvSpPr/>
          <p:nvPr/>
        </p:nvSpPr>
        <p:spPr>
          <a:xfrm>
            <a:off x="674880" y="1245791"/>
            <a:ext cx="15479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3600" dirty="0" smtClean="0"/>
              <a:t>Įtampa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81081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/>
          <a:srcRect l="28022" t="47429" r="30019"/>
          <a:stretch/>
        </p:blipFill>
        <p:spPr>
          <a:xfrm>
            <a:off x="98738" y="25757"/>
            <a:ext cx="12492507" cy="705978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3435" y="4477310"/>
            <a:ext cx="2356833" cy="6697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400" b="1" dirty="0" smtClean="0"/>
              <a:t>Ekspozicija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2700268" y="4340179"/>
            <a:ext cx="2498503" cy="6925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3600" b="1" dirty="0" smtClean="0"/>
              <a:t>Užuomazga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833738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Namų darbai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Įrodykite, kad  Skirgaila tragiškas herojus?  (5 sakiniai)</a:t>
            </a:r>
          </a:p>
        </p:txBody>
      </p:sp>
    </p:spTree>
    <p:extLst>
      <p:ext uri="{BB962C8B-B14F-4D97-AF65-F5344CB8AC3E}">
        <p14:creationId xmlns:p14="http://schemas.microsoft.com/office/powerpoint/2010/main" val="2600832826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167</TotalTime>
  <Words>171</Words>
  <Application>Microsoft Office PowerPoint</Application>
  <PresentationFormat>Widescreen</PresentationFormat>
  <Paragraphs>47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Franklin Gothic Book</vt:lpstr>
      <vt:lpstr>Crop</vt:lpstr>
      <vt:lpstr>Dramos struktūra, I dalies ,,Tarp dviejų pasaulių analizė“</vt:lpstr>
      <vt:lpstr>PowerPoint Presentation</vt:lpstr>
      <vt:lpstr>Kodėl I veiksmas pavadinatas ,,Tarp dviejų pasaulių“ Kokie du pasauliai čia vaizduojami? </vt:lpstr>
      <vt:lpstr>Raskite tekste  </vt:lpstr>
      <vt:lpstr>I ir III veiksmai</vt:lpstr>
      <vt:lpstr>PowerPoint Presentation</vt:lpstr>
      <vt:lpstr>Paradoksas</vt:lpstr>
      <vt:lpstr>PowerPoint Presentation</vt:lpstr>
      <vt:lpstr>Prisiminkite klasikinės dramos veiksmo modelį. Iš kokių dalių jis susideda? Kas tose dalyse pasakoma? </vt:lpstr>
      <vt:lpstr>I dalies įvykiai</vt:lpstr>
      <vt:lpstr>Nusibraižykime dramos struktūros modelį</vt:lpstr>
      <vt:lpstr>PowerPoint Presentation</vt:lpstr>
      <vt:lpstr>PowerPoint Presentation</vt:lpstr>
      <vt:lpstr>Namų darbai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Dramos struktūra, I dalies ,,Tarp dviejų pasaulių analizė“</dc:title>
  <dc:creator>Ie</dc:creator>
  <cp:lastModifiedBy>Ie</cp:lastModifiedBy>
  <cp:revision>18</cp:revision>
  <dcterms:created xsi:type="dcterms:W3CDTF">2017-10-01T08:50:18Z</dcterms:created>
  <dcterms:modified xsi:type="dcterms:W3CDTF">2017-10-03T19:19:00Z</dcterms:modified>
</cp:coreProperties>
</file>