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2" r:id="rId5"/>
    <p:sldId id="258" r:id="rId6"/>
    <p:sldId id="270" r:id="rId7"/>
    <p:sldId id="267" r:id="rId8"/>
    <p:sldId id="268" r:id="rId9"/>
    <p:sldId id="266" r:id="rId10"/>
    <p:sldId id="259" r:id="rId11"/>
    <p:sldId id="271" r:id="rId12"/>
    <p:sldId id="260" r:id="rId13"/>
    <p:sldId id="261" r:id="rId14"/>
    <p:sldId id="272" r:id="rId15"/>
    <p:sldId id="273" r:id="rId16"/>
    <p:sldId id="274" r:id="rId17"/>
    <p:sldId id="275" r:id="rId18"/>
    <p:sldId id="263"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p:normalViewPr>
  <p:slideViewPr>
    <p:cSldViewPr snapToGrid="0">
      <p:cViewPr varScale="1">
        <p:scale>
          <a:sx n="74" d="100"/>
          <a:sy n="74" d="100"/>
        </p:scale>
        <p:origin x="5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B97BD5-06E4-49FA-9730-9FB3FC9D8DE7}"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lt-LT"/>
        </a:p>
      </dgm:t>
    </dgm:pt>
    <dgm:pt modelId="{9FEC9792-02BA-4AB7-85F6-B71E1EC55CE3}" type="pres">
      <dgm:prSet presAssocID="{E2B97BD5-06E4-49FA-9730-9FB3FC9D8DE7}" presName="diagram" presStyleCnt="0">
        <dgm:presLayoutVars>
          <dgm:dir/>
          <dgm:resizeHandles val="exact"/>
        </dgm:presLayoutVars>
      </dgm:prSet>
      <dgm:spPr/>
      <dgm:t>
        <a:bodyPr/>
        <a:lstStyle/>
        <a:p>
          <a:endParaRPr lang="lt-LT"/>
        </a:p>
      </dgm:t>
    </dgm:pt>
  </dgm:ptLst>
  <dgm:cxnLst>
    <dgm:cxn modelId="{8C748251-B8CF-4995-81C6-27E5E6D047D1}" type="presOf" srcId="{E2B97BD5-06E4-49FA-9730-9FB3FC9D8DE7}" destId="{9FEC9792-02BA-4AB7-85F6-B71E1EC55CE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B48D6D-3766-4464-A963-E510D41FD9B7}"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lt-LT"/>
        </a:p>
      </dgm:t>
    </dgm:pt>
    <dgm:pt modelId="{B17AFAA6-94CB-4448-915E-A0CAFB88BC7F}" type="pres">
      <dgm:prSet presAssocID="{EDB48D6D-3766-4464-A963-E510D41FD9B7}" presName="diagram" presStyleCnt="0">
        <dgm:presLayoutVars>
          <dgm:dir/>
          <dgm:resizeHandles val="exact"/>
        </dgm:presLayoutVars>
      </dgm:prSet>
      <dgm:spPr/>
      <dgm:t>
        <a:bodyPr/>
        <a:lstStyle/>
        <a:p>
          <a:endParaRPr lang="lt-LT"/>
        </a:p>
      </dgm:t>
    </dgm:pt>
  </dgm:ptLst>
  <dgm:cxnLst>
    <dgm:cxn modelId="{C464E051-1D90-4ACB-B2C9-D20F6F2A6E5A}" type="presOf" srcId="{EDB48D6D-3766-4464-A963-E510D41FD9B7}" destId="{B17AFAA6-94CB-4448-915E-A0CAFB88BC7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1233C9-CA7E-4E53-805F-6DFEBC3F484A}"/>
              </a:ext>
            </a:extLst>
          </p:cNvPr>
          <p:cNvSpPr>
            <a:spLocks noGrp="1"/>
          </p:cNvSpPr>
          <p:nvPr>
            <p:ph type="ctrTitle"/>
          </p:nvPr>
        </p:nvSpPr>
        <p:spPr>
          <a:xfrm>
            <a:off x="2383151" y="2475963"/>
            <a:ext cx="8915399" cy="2262781"/>
          </a:xfrm>
        </p:spPr>
        <p:txBody>
          <a:bodyPr>
            <a:normAutofit fontScale="90000"/>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Ką nuo 2018 m. rugsėjo 1 d. būtinai turi žinoti mokytojas, kad etatinis modelis būtų įvestas sėkmingai</a:t>
            </a: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D34BA8FB-7A6D-4036-93C3-673E21EBCBB5}"/>
              </a:ext>
            </a:extLst>
          </p:cNvPr>
          <p:cNvSpPr>
            <a:spLocks noGrp="1"/>
          </p:cNvSpPr>
          <p:nvPr>
            <p:ph type="subTitle" idx="1"/>
          </p:nvPr>
        </p:nvSpPr>
        <p:spPr>
          <a:xfrm>
            <a:off x="2589213" y="5265652"/>
            <a:ext cx="8915399" cy="1357090"/>
          </a:xfrm>
        </p:spPr>
        <p:txBody>
          <a:bodyPr>
            <a:normAutofit fontScale="92500" lnSpcReduction="20000"/>
          </a:bodyPr>
          <a:lstStyle/>
          <a:p>
            <a:pPr algn="r"/>
            <a:r>
              <a:rPr lang="lt-LT" b="1" dirty="0">
                <a:latin typeface="Times New Roman" panose="02020603050405020304" pitchFamily="18" charset="0"/>
                <a:cs typeface="Times New Roman" panose="02020603050405020304" pitchFamily="18" charset="0"/>
              </a:rPr>
              <a:t>Pranešėja: Lietuvos mokytojų, švietimo ir mokslo profesinės sąjungos pirmininko pavaduotoja</a:t>
            </a:r>
          </a:p>
          <a:p>
            <a:pPr algn="r"/>
            <a:r>
              <a:rPr lang="lt-LT" b="1" dirty="0">
                <a:latin typeface="Times New Roman" panose="02020603050405020304" pitchFamily="18" charset="0"/>
                <a:cs typeface="Times New Roman" panose="02020603050405020304" pitchFamily="18" charset="0"/>
              </a:rPr>
              <a:t>Eglė Žukauskaitė</a:t>
            </a:r>
          </a:p>
          <a:p>
            <a:pPr algn="r"/>
            <a:r>
              <a:rPr lang="lt-LT" b="1" dirty="0" smtClean="0">
                <a:latin typeface="Times New Roman" panose="02020603050405020304" pitchFamily="18" charset="0"/>
                <a:cs typeface="Times New Roman" panose="02020603050405020304" pitchFamily="18" charset="0"/>
              </a:rPr>
              <a:t>2018-08-23</a:t>
            </a:r>
            <a:endParaRPr lang="lt-LT" b="1" dirty="0">
              <a:latin typeface="Times New Roman" panose="02020603050405020304" pitchFamily="18" charset="0"/>
              <a:cs typeface="Times New Roman" panose="02020603050405020304" pitchFamily="18" charset="0"/>
            </a:endParaRPr>
          </a:p>
          <a:p>
            <a:pPr algn="r"/>
            <a:r>
              <a:rPr lang="lt-LT" b="1" dirty="0" err="1" smtClean="0">
                <a:latin typeface="Times New Roman" panose="02020603050405020304" pitchFamily="18" charset="0"/>
                <a:cs typeface="Times New Roman" panose="02020603050405020304" pitchFamily="18" charset="0"/>
              </a:rPr>
              <a:t>Smalininkai</a:t>
            </a:r>
            <a:endParaRPr lang="lt-LT" b="1" dirty="0">
              <a:latin typeface="Times New Roman" panose="02020603050405020304" pitchFamily="18" charset="0"/>
              <a:cs typeface="Times New Roman" panose="02020603050405020304" pitchFamily="18" charset="0"/>
            </a:endParaRPr>
          </a:p>
        </p:txBody>
      </p:sp>
      <p:pic>
        <p:nvPicPr>
          <p:cNvPr id="4" name="Picture 1" descr="C:\Documents and Settings\Office\My Documents\Downloads\LSIPS logo 2017ANTRAS (1).png"/>
          <p:cNvPicPr/>
          <p:nvPr/>
        </p:nvPicPr>
        <p:blipFill>
          <a:blip r:embed="rId2" cstate="print"/>
          <a:srcRect/>
          <a:stretch>
            <a:fillRect/>
          </a:stretch>
        </p:blipFill>
        <p:spPr bwMode="auto">
          <a:xfrm>
            <a:off x="4878835" y="355956"/>
            <a:ext cx="2874248" cy="1086477"/>
          </a:xfrm>
          <a:prstGeom prst="rect">
            <a:avLst/>
          </a:prstGeom>
          <a:noFill/>
          <a:ln w="9525">
            <a:noFill/>
            <a:miter lim="800000"/>
            <a:headEnd/>
            <a:tailEnd/>
          </a:ln>
        </p:spPr>
      </p:pic>
    </p:spTree>
    <p:extLst>
      <p:ext uri="{BB962C8B-B14F-4D97-AF65-F5344CB8AC3E}">
        <p14:creationId xmlns:p14="http://schemas.microsoft.com/office/powerpoint/2010/main" val="64457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6D7092-B7F4-4442-87E7-95A1AA1063D2}"/>
              </a:ext>
            </a:extLst>
          </p:cNvPr>
          <p:cNvSpPr>
            <a:spLocks noGrp="1"/>
          </p:cNvSpPr>
          <p:nvPr>
            <p:ph type="title"/>
          </p:nvPr>
        </p:nvSpPr>
        <p:spPr>
          <a:xfrm>
            <a:off x="2603902" y="313392"/>
            <a:ext cx="8911687" cy="1280890"/>
          </a:xfrm>
        </p:spPr>
        <p:txBody>
          <a:bodyPr>
            <a:normAutofit/>
          </a:bodyPr>
          <a:lstStyle/>
          <a:p>
            <a:pPr algn="ctr"/>
            <a:r>
              <a:rPr lang="lt-LT"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Kolektyvinių sutarčių svarba</a:t>
            </a:r>
            <a:endParaRPr lang="lt-LT"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marL="0" indent="0">
              <a:buNone/>
            </a:pPr>
            <a:r>
              <a:rPr lang="lt-LT" sz="2400" dirty="0">
                <a:solidFill>
                  <a:schemeClr val="tx1"/>
                </a:solidFill>
                <a:latin typeface="Times New Roman" panose="02020603050405020304" pitchFamily="18" charset="0"/>
                <a:cs typeface="Times New Roman" panose="02020603050405020304" pitchFamily="18" charset="0"/>
              </a:rPr>
              <a:t>Kontaktinių valandų paskirstymo principai </a:t>
            </a:r>
            <a:r>
              <a:rPr lang="lt-LT" sz="2400" dirty="0" smtClean="0">
                <a:solidFill>
                  <a:schemeClr val="tx1"/>
                </a:solidFill>
                <a:latin typeface="Times New Roman" panose="02020603050405020304" pitchFamily="18" charset="0"/>
                <a:cs typeface="Times New Roman" panose="02020603050405020304" pitchFamily="18" charset="0"/>
              </a:rPr>
              <a:t>pagal </a:t>
            </a:r>
            <a:r>
              <a:rPr lang="lt-LT" sz="2400" dirty="0">
                <a:solidFill>
                  <a:schemeClr val="tx1"/>
                </a:solidFill>
                <a:latin typeface="Times New Roman" panose="02020603050405020304" pitchFamily="18" charset="0"/>
                <a:cs typeface="Times New Roman" panose="02020603050405020304" pitchFamily="18" charset="0"/>
              </a:rPr>
              <a:t>dalyką /dalykų grupes/ mokymo </a:t>
            </a:r>
            <a:r>
              <a:rPr lang="lt-LT" sz="2400" dirty="0" smtClean="0">
                <a:solidFill>
                  <a:schemeClr val="tx1"/>
                </a:solidFill>
                <a:latin typeface="Times New Roman" panose="02020603050405020304" pitchFamily="18" charset="0"/>
                <a:cs typeface="Times New Roman" panose="02020603050405020304" pitchFamily="18" charset="0"/>
              </a:rPr>
              <a:t>modulius </a:t>
            </a:r>
            <a:r>
              <a:rPr lang="lt-LT" sz="2400" dirty="0">
                <a:solidFill>
                  <a:schemeClr val="tx1"/>
                </a:solidFill>
                <a:latin typeface="Times New Roman" panose="02020603050405020304" pitchFamily="18" charset="0"/>
                <a:cs typeface="Times New Roman" panose="02020603050405020304" pitchFamily="18" charset="0"/>
              </a:rPr>
              <a:t>ar kitus mokykloje sutartus kriterijus bei </a:t>
            </a:r>
            <a:r>
              <a:rPr lang="lt-LT" sz="2400" dirty="0" smtClean="0">
                <a:solidFill>
                  <a:schemeClr val="tx1"/>
                </a:solidFill>
                <a:latin typeface="Times New Roman" panose="02020603050405020304" pitchFamily="18" charset="0"/>
                <a:cs typeface="Times New Roman" panose="02020603050405020304" pitchFamily="18" charset="0"/>
              </a:rPr>
              <a:t>nekontaktinio </a:t>
            </a:r>
            <a:r>
              <a:rPr lang="lt-LT" sz="2400" dirty="0">
                <a:solidFill>
                  <a:schemeClr val="tx1"/>
                </a:solidFill>
                <a:latin typeface="Times New Roman" panose="02020603050405020304" pitchFamily="18" charset="0"/>
                <a:cs typeface="Times New Roman" panose="02020603050405020304" pitchFamily="18" charset="0"/>
              </a:rPr>
              <a:t>darbo valandoms priskiriamų </a:t>
            </a:r>
            <a:r>
              <a:rPr lang="lt-LT" sz="2400" dirty="0" smtClean="0">
                <a:solidFill>
                  <a:schemeClr val="tx1"/>
                </a:solidFill>
                <a:latin typeface="Times New Roman" panose="02020603050405020304" pitchFamily="18" charset="0"/>
                <a:cs typeface="Times New Roman" panose="02020603050405020304" pitchFamily="18" charset="0"/>
              </a:rPr>
              <a:t>konkrečių </a:t>
            </a:r>
            <a:r>
              <a:rPr lang="lt-LT" sz="2400" dirty="0">
                <a:solidFill>
                  <a:schemeClr val="tx1"/>
                </a:solidFill>
                <a:latin typeface="Times New Roman" panose="02020603050405020304" pitchFamily="18" charset="0"/>
                <a:cs typeface="Times New Roman" panose="02020603050405020304" pitchFamily="18" charset="0"/>
              </a:rPr>
              <a:t>veiklų sąrašas nustatomi </a:t>
            </a:r>
            <a:r>
              <a:rPr lang="lt-LT" sz="2400" dirty="0" smtClean="0">
                <a:solidFill>
                  <a:schemeClr val="tx1"/>
                </a:solidFill>
                <a:latin typeface="Times New Roman" panose="02020603050405020304" pitchFamily="18" charset="0"/>
                <a:cs typeface="Times New Roman" panose="02020603050405020304" pitchFamily="18" charset="0"/>
              </a:rPr>
              <a:t>kolektyvinėje </a:t>
            </a:r>
            <a:r>
              <a:rPr lang="lt-LT" sz="2400" dirty="0">
                <a:solidFill>
                  <a:schemeClr val="tx1"/>
                </a:solidFill>
                <a:latin typeface="Times New Roman" panose="02020603050405020304" pitchFamily="18" charset="0"/>
                <a:cs typeface="Times New Roman" panose="02020603050405020304" pitchFamily="18" charset="0"/>
              </a:rPr>
              <a:t>sutartyje ir (ar) darbo tvarkos </a:t>
            </a:r>
            <a:r>
              <a:rPr lang="lt-LT" sz="2400" dirty="0" smtClean="0">
                <a:solidFill>
                  <a:schemeClr val="tx1"/>
                </a:solidFill>
                <a:latin typeface="Times New Roman" panose="02020603050405020304" pitchFamily="18" charset="0"/>
                <a:cs typeface="Times New Roman" panose="02020603050405020304" pitchFamily="18" charset="0"/>
              </a:rPr>
              <a:t>taisyklėse.</a:t>
            </a:r>
          </a:p>
          <a:p>
            <a:pPr marL="0" indent="0">
              <a:buNone/>
            </a:pPr>
            <a:endParaRPr lang="lt-LT"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lt-LT" sz="2400" i="1" dirty="0" smtClean="0">
                <a:solidFill>
                  <a:schemeClr val="tx1"/>
                </a:solidFill>
                <a:latin typeface="Times New Roman" panose="02020603050405020304" pitchFamily="18" charset="0"/>
                <a:cs typeface="Times New Roman" panose="02020603050405020304" pitchFamily="18" charset="0"/>
              </a:rPr>
              <a:t>Pvz. Ugdymo įstaigos vidaus teisės aktuose galima nustatyti atvejus, kai dėl </a:t>
            </a:r>
            <a:r>
              <a:rPr lang="lt-LT" sz="2400" i="1" dirty="0">
                <a:solidFill>
                  <a:schemeClr val="tx1"/>
                </a:solidFill>
                <a:latin typeface="Times New Roman" panose="02020603050405020304" pitchFamily="18" charset="0"/>
                <a:cs typeface="Times New Roman" panose="02020603050405020304" pitchFamily="18" charset="0"/>
              </a:rPr>
              <a:t>veiklos pobūdžio dalį sulygtų darbo funkcijų/veiklų mokytojai atlieka ne darbovietėje, bet kitose jiems priimtinose vietose.</a:t>
            </a:r>
          </a:p>
          <a:p>
            <a:endParaRPr lang="lt-LT" dirty="0"/>
          </a:p>
        </p:txBody>
      </p:sp>
    </p:spTree>
    <p:extLst>
      <p:ext uri="{BB962C8B-B14F-4D97-AF65-F5344CB8AC3E}">
        <p14:creationId xmlns:p14="http://schemas.microsoft.com/office/powerpoint/2010/main" val="127352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8D6D7092-B7F4-4442-87E7-95A1AA1063D2}"/>
              </a:ext>
            </a:extLst>
          </p:cNvPr>
          <p:cNvSpPr>
            <a:spLocks noGrp="1"/>
          </p:cNvSpPr>
          <p:nvPr>
            <p:ph type="title"/>
          </p:nvPr>
        </p:nvSpPr>
        <p:spPr>
          <a:xfrm>
            <a:off x="2603902" y="313392"/>
            <a:ext cx="8911687" cy="1280890"/>
          </a:xfrm>
        </p:spPr>
        <p:txBody>
          <a:bodyPr>
            <a:normAutofit/>
          </a:bodyPr>
          <a:lstStyle/>
          <a:p>
            <a:pPr algn="ctr"/>
            <a:r>
              <a:rPr lang="lt-LT"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Dėl darbo laiko normos</a:t>
            </a:r>
            <a:endParaRPr lang="lt-LT"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Turinio vietos rezervavimo ženklas 1"/>
          <p:cNvSpPr>
            <a:spLocks noGrp="1"/>
          </p:cNvSpPr>
          <p:nvPr>
            <p:ph idx="1"/>
          </p:nvPr>
        </p:nvSpPr>
        <p:spPr/>
        <p:txBody>
          <a:bodyPr/>
          <a:lstStyle/>
          <a:p>
            <a:pPr>
              <a:buFont typeface="Wingdings" panose="05000000000000000000" pitchFamily="2" charset="2"/>
              <a:buChar char="v"/>
            </a:pPr>
            <a:r>
              <a:rPr lang="lt-LT"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Mokytojų, dirbančių pagal bendrojo ugdymo, profesinio mokymo ir neformaliojo švietimo </a:t>
            </a:r>
            <a:r>
              <a:rPr lang="lt-LT"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programas, etatinis </a:t>
            </a:r>
            <a:r>
              <a:rPr lang="lt-LT"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darbo apmokėjimas, reglamentuojamas </a:t>
            </a:r>
            <a:r>
              <a:rPr lang="lt-LT"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Lietuvos Respublikos valstybės ir savivaldybių įstaigų darbuotojų darbo apmokėjimo įstatymo Nr. XIII-198 2, 3, 4, 7, 8, 14,16, 17 straipsnių ir 5 priedo pakeitimo įstatymu (toliau – Įstatymas) </a:t>
            </a:r>
            <a:r>
              <a:rPr lang="lt-LT" sz="3600" b="1" i="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nekeičia</a:t>
            </a:r>
            <a:r>
              <a:rPr lang="lt-LT"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mokytojų darbo laiko normos.</a:t>
            </a:r>
            <a:endParaRPr lang="lt-LT" sz="2800" dirty="0">
              <a:solidFill>
                <a:schemeClr val="tx1"/>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34588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92BE848-EBD1-4305-83B5-EBAB38AEBEF1}"/>
              </a:ext>
            </a:extLst>
          </p:cNvPr>
          <p:cNvSpPr>
            <a:spLocks noGrp="1"/>
          </p:cNvSpPr>
          <p:nvPr>
            <p:ph idx="1"/>
          </p:nvPr>
        </p:nvSpPr>
        <p:spPr>
          <a:xfrm>
            <a:off x="2589212" y="347730"/>
            <a:ext cx="8915400" cy="6159602"/>
          </a:xfrm>
        </p:spPr>
        <p:txBody>
          <a:bodyPr>
            <a:noAutofit/>
          </a:bodyPr>
          <a:lstStyle/>
          <a:p>
            <a:pPr algn="just">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Vadovaujantis LR Darbo kodekso </a:t>
            </a:r>
            <a:r>
              <a:rPr lang="lt-LT" sz="2800" dirty="0" smtClean="0">
                <a:solidFill>
                  <a:schemeClr val="tx1"/>
                </a:solidFill>
                <a:latin typeface="Times New Roman" panose="02020603050405020304" pitchFamily="18" charset="0"/>
                <a:cs typeface="Times New Roman" panose="02020603050405020304" pitchFamily="18" charset="0"/>
              </a:rPr>
              <a:t>112 </a:t>
            </a:r>
            <a:r>
              <a:rPr lang="lt-LT" sz="2800" dirty="0">
                <a:solidFill>
                  <a:schemeClr val="tx1"/>
                </a:solidFill>
                <a:latin typeface="Times New Roman" panose="02020603050405020304" pitchFamily="18" charset="0"/>
                <a:cs typeface="Times New Roman" panose="02020603050405020304" pitchFamily="18" charset="0"/>
              </a:rPr>
              <a:t>straipsnio 4 d. darbuotojams, kurių darbo pobūdis yra susijęs su didesne protine, emocine įtampa, nustatomas sutrumpintas darbo </a:t>
            </a:r>
            <a:r>
              <a:rPr lang="lt-LT" sz="2800" dirty="0" smtClean="0">
                <a:solidFill>
                  <a:schemeClr val="tx1"/>
                </a:solidFill>
                <a:latin typeface="Times New Roman" panose="02020603050405020304" pitchFamily="18" charset="0"/>
                <a:cs typeface="Times New Roman" panose="02020603050405020304" pitchFamily="18" charset="0"/>
              </a:rPr>
              <a:t>laikas. Darbo </a:t>
            </a:r>
            <a:r>
              <a:rPr lang="lt-LT" sz="2800" dirty="0">
                <a:solidFill>
                  <a:schemeClr val="tx1"/>
                </a:solidFill>
                <a:latin typeface="Times New Roman" panose="02020603050405020304" pitchFamily="18" charset="0"/>
                <a:cs typeface="Times New Roman" panose="02020603050405020304" pitchFamily="18" charset="0"/>
              </a:rPr>
              <a:t>laiko sutrumpinimo tvarką nustato Vyriausybė. Lietuvos Respublikos Vyriausybės 2017 m. birželio 28 d. </a:t>
            </a:r>
            <a:r>
              <a:rPr lang="lt-LT" sz="2800" dirty="0" smtClean="0">
                <a:solidFill>
                  <a:schemeClr val="tx1"/>
                </a:solidFill>
                <a:latin typeface="Times New Roman" panose="02020603050405020304" pitchFamily="18" charset="0"/>
                <a:cs typeface="Times New Roman" panose="02020603050405020304" pitchFamily="18" charset="0"/>
              </a:rPr>
              <a:t>nutarimo </a:t>
            </a:r>
            <a:r>
              <a:rPr lang="lt-LT" sz="2800" dirty="0">
                <a:solidFill>
                  <a:schemeClr val="tx1"/>
                </a:solidFill>
                <a:latin typeface="Times New Roman" panose="02020603050405020304" pitchFamily="18" charset="0"/>
                <a:cs typeface="Times New Roman" panose="02020603050405020304" pitchFamily="18" charset="0"/>
              </a:rPr>
              <a:t>Nr. 534 „Sutrumpinto darbo laiko normų ir apmokėjimo tvarkos </a:t>
            </a:r>
            <a:r>
              <a:rPr lang="lt-LT" sz="2800" dirty="0" smtClean="0">
                <a:solidFill>
                  <a:schemeClr val="tx1"/>
                </a:solidFill>
                <a:latin typeface="Times New Roman" panose="02020603050405020304" pitchFamily="18" charset="0"/>
                <a:cs typeface="Times New Roman" panose="02020603050405020304" pitchFamily="18" charset="0"/>
              </a:rPr>
              <a:t>aprašas“ 4 punktas;</a:t>
            </a:r>
          </a:p>
          <a:p>
            <a:pPr algn="just">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E</a:t>
            </a:r>
            <a:r>
              <a:rPr lang="lt-LT" sz="2800" dirty="0" smtClean="0">
                <a:solidFill>
                  <a:schemeClr val="tx1"/>
                </a:solidFill>
                <a:latin typeface="Times New Roman" panose="02020603050405020304" pitchFamily="18" charset="0"/>
                <a:cs typeface="Times New Roman" panose="02020603050405020304" pitchFamily="18" charset="0"/>
              </a:rPr>
              <a:t>sant </a:t>
            </a:r>
            <a:r>
              <a:rPr lang="lt-LT" sz="2800" dirty="0">
                <a:solidFill>
                  <a:schemeClr val="tx1"/>
                </a:solidFill>
                <a:latin typeface="Times New Roman" panose="02020603050405020304" pitchFamily="18" charset="0"/>
                <a:cs typeface="Times New Roman" panose="02020603050405020304" pitchFamily="18" charset="0"/>
              </a:rPr>
              <a:t>abiejų šalių sutikimui galiojančioje darbo sutartyje gali būti papildomai susitariama dėl padidinto darbo masto (darbo krūvio) ir darbo funkcijos padidinta apimtimi apmokėjimo. Tokiu atveju darbuotojui gali būti nustatyta DK 114 straipsnio 2 punkte reglamentuota maksimali darbo laiko </a:t>
            </a:r>
            <a:r>
              <a:rPr lang="lt-LT" sz="2800" dirty="0" smtClean="0">
                <a:solidFill>
                  <a:schemeClr val="tx1"/>
                </a:solidFill>
                <a:latin typeface="Times New Roman" panose="02020603050405020304" pitchFamily="18" charset="0"/>
                <a:cs typeface="Times New Roman" panose="02020603050405020304" pitchFamily="18" charset="0"/>
              </a:rPr>
              <a:t>trukmė.</a:t>
            </a:r>
          </a:p>
        </p:txBody>
      </p:sp>
    </p:spTree>
    <p:extLst>
      <p:ext uri="{BB962C8B-B14F-4D97-AF65-F5344CB8AC3E}">
        <p14:creationId xmlns:p14="http://schemas.microsoft.com/office/powerpoint/2010/main" val="191084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89212" y="592428"/>
            <a:ext cx="8915400" cy="5640766"/>
          </a:xfrm>
        </p:spPr>
        <p:txBody>
          <a:bodyPr>
            <a:normAutofit lnSpcReduction="10000"/>
          </a:bodyPr>
          <a:lstStyle/>
          <a:p>
            <a:pPr algn="just">
              <a:buFont typeface="Wingdings" panose="05000000000000000000" pitchFamily="2" charset="2"/>
              <a:buChar char="v"/>
            </a:pPr>
            <a:r>
              <a:rPr lang="lt-LT" sz="2200" dirty="0">
                <a:solidFill>
                  <a:schemeClr val="tx1"/>
                </a:solidFill>
                <a:latin typeface="Times New Roman" panose="02020603050405020304" pitchFamily="18" charset="0"/>
                <a:ea typeface="Times New Roman" panose="02020603050405020304" pitchFamily="18" charset="0"/>
              </a:rPr>
              <a:t>DK 35 straipsnis nustato, kad darbo sutarties šalys susitarimu dėl papildomo darbo, kuris tampa darbo sutarties dalimi, gali susitarti dėl darbo sutartyje </a:t>
            </a:r>
            <a:r>
              <a:rPr lang="lt-LT" sz="2200" i="1" dirty="0">
                <a:solidFill>
                  <a:schemeClr val="tx1"/>
                </a:solidFill>
                <a:latin typeface="Times New Roman" panose="02020603050405020304" pitchFamily="18" charset="0"/>
                <a:ea typeface="Times New Roman" panose="02020603050405020304" pitchFamily="18" charset="0"/>
              </a:rPr>
              <a:t>anksčiau nesulygtos</a:t>
            </a:r>
            <a:r>
              <a:rPr lang="lt-LT" sz="2200" dirty="0">
                <a:solidFill>
                  <a:schemeClr val="tx1"/>
                </a:solidFill>
                <a:latin typeface="Times New Roman" panose="02020603050405020304" pitchFamily="18" charset="0"/>
                <a:ea typeface="Times New Roman" panose="02020603050405020304" pitchFamily="18" charset="0"/>
              </a:rPr>
              <a:t> papildomos darbo funkcijos atlikimo. </a:t>
            </a:r>
          </a:p>
          <a:p>
            <a:pPr algn="just">
              <a:buFont typeface="Wingdings" panose="05000000000000000000" pitchFamily="2" charset="2"/>
              <a:buChar char="v"/>
            </a:pPr>
            <a:r>
              <a:rPr lang="lt-LT" sz="2200" dirty="0">
                <a:solidFill>
                  <a:schemeClr val="tx1"/>
                </a:solidFill>
                <a:latin typeface="Times New Roman" panose="02020603050405020304" pitchFamily="18" charset="0"/>
                <a:ea typeface="Times New Roman" panose="02020603050405020304" pitchFamily="18" charset="0"/>
              </a:rPr>
              <a:t>Esant susitarimui dėl papildomo darbo taip pat taikoma DK 114 straipsnio 2 punkte numatyta maksimali darbo laiko </a:t>
            </a:r>
            <a:r>
              <a:rPr lang="lt-LT" sz="2200" dirty="0" smtClean="0">
                <a:solidFill>
                  <a:schemeClr val="tx1"/>
                </a:solidFill>
                <a:latin typeface="Times New Roman" panose="02020603050405020304" pitchFamily="18" charset="0"/>
                <a:ea typeface="Times New Roman" panose="02020603050405020304" pitchFamily="18" charset="0"/>
              </a:rPr>
              <a:t>trukmė.</a:t>
            </a:r>
          </a:p>
          <a:p>
            <a:pPr algn="just">
              <a:buFont typeface="Wingdings" panose="05000000000000000000" pitchFamily="2" charset="2"/>
              <a:buChar char="v"/>
            </a:pPr>
            <a:r>
              <a:rPr lang="lt-LT" alt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DK 114 straipsnio 2 punkte numatyta, kad</a:t>
            </a:r>
            <a:r>
              <a:rPr lang="lt-LT" altLang="lt-LT"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lt-LT" altLang="lt-LT" sz="2200" dirty="0" bmk="1374z">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darbo</a:t>
            </a:r>
            <a:r>
              <a:rPr lang="lt-LT" alt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laikas, įskaitant viršvalandžius ir  darbą   pagal susitarimą dėl papildomo </a:t>
            </a:r>
            <a:r>
              <a:rPr lang="lt-LT" altLang="lt-LT" sz="2200" dirty="0" bmk="1375z">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darbo</a:t>
            </a:r>
            <a:r>
              <a:rPr lang="lt-LT" alt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per </a:t>
            </a:r>
            <a:r>
              <a:rPr lang="lt-LT" altLang="lt-LT" sz="2200" dirty="0" bmk="1376z">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darbo</a:t>
            </a:r>
            <a:r>
              <a:rPr lang="lt-LT" alt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dieną (pamainą)  </a:t>
            </a:r>
            <a:r>
              <a:rPr lang="lt-LT" altLang="lt-LT" sz="2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negali būti ilgesnis </a:t>
            </a:r>
            <a:r>
              <a:rPr lang="lt-LT" altLang="lt-LT"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kaip </a:t>
            </a:r>
            <a:r>
              <a:rPr lang="lt-LT" altLang="lt-LT" sz="2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dvylika valandų, neįskaitant pietų pertraukos, ir šešiasdešimt valandų per kiekvieną septynių dienų laikotarpį.</a:t>
            </a:r>
            <a:r>
              <a:rPr lang="lt-LT" altLang="lt-LT" sz="2200" b="1" i="1" dirty="0">
                <a:solidFill>
                  <a:schemeClr val="tx1"/>
                </a:solidFill>
              </a:rPr>
              <a:t> </a:t>
            </a:r>
            <a:endParaRPr lang="lt-LT" altLang="lt-LT" sz="2200" b="1" i="1" dirty="0" smtClean="0">
              <a:solidFill>
                <a:schemeClr val="tx1"/>
              </a:solidFill>
            </a:endParaRPr>
          </a:p>
          <a:p>
            <a:pPr algn="just">
              <a:buFont typeface="Wingdings" panose="05000000000000000000" pitchFamily="2" charset="2"/>
              <a:buChar char="v"/>
            </a:pPr>
            <a:r>
              <a:rPr lang="lt-LT" sz="2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 </a:t>
            </a:r>
            <a:r>
              <a:rPr 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mokytojais, kurie po darbo apmokėjimo pakeitimų dirbs daugiau kaip 36 valandas per savaitę/daugiau kaip 1512 valandų per metus, </a:t>
            </a:r>
            <a:r>
              <a:rPr lang="lt-LT" sz="2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darbo sutartyse</a:t>
            </a:r>
            <a:r>
              <a:rPr lang="lt-LT"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sulygti dėl mokytojo darbo padidinto masto ir nurodyti konkretų darbo laiką per savaitę</a:t>
            </a:r>
            <a:r>
              <a:rPr lang="lt-LT"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(mokslo metus) apmokėjimo sąlygas </a:t>
            </a:r>
            <a:r>
              <a:rPr lang="lt-LT"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(pareiginės algos pastoviosios dalies koeficientas). Susitarimas dėl padidinto darbų masto turi būti sudarytas abipuse darbo sutarties šalių valia.</a:t>
            </a:r>
            <a:r>
              <a:rPr lang="lt-LT"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lt-LT" sz="22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endParaRPr>
          </a:p>
          <a:p>
            <a:endParaRPr lang="lt-LT" dirty="0"/>
          </a:p>
        </p:txBody>
      </p:sp>
    </p:spTree>
    <p:extLst>
      <p:ext uri="{BB962C8B-B14F-4D97-AF65-F5344CB8AC3E}">
        <p14:creationId xmlns:p14="http://schemas.microsoft.com/office/powerpoint/2010/main" val="1913748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Dėl darbo sąlygų keitimo</a:t>
            </a:r>
            <a:endParaRPr lang="lt-LT"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589212" y="1700011"/>
            <a:ext cx="8915400" cy="5022761"/>
          </a:xfrm>
        </p:spPr>
        <p:txBody>
          <a:bodyPr>
            <a:normAutofit fontScale="92500"/>
          </a:bodyPr>
          <a:lstStyle/>
          <a:p>
            <a:pPr algn="just">
              <a:buFont typeface="Wingdings" panose="05000000000000000000" pitchFamily="2" charset="2"/>
              <a:buChar char="v"/>
            </a:pPr>
            <a:r>
              <a:rPr lang="lt-LT" dirty="0">
                <a:solidFill>
                  <a:schemeClr val="tx1"/>
                </a:solidFill>
                <a:latin typeface="Times New Roman" panose="02020603050405020304" pitchFamily="18" charset="0"/>
                <a:cs typeface="Times New Roman" panose="02020603050405020304" pitchFamily="18" charset="0"/>
              </a:rPr>
              <a:t>Remiantis DK 112 straipsnio 1 dalimi, darbo laiko </a:t>
            </a:r>
            <a:r>
              <a:rPr lang="lt-LT" dirty="0" smtClean="0">
                <a:solidFill>
                  <a:schemeClr val="tx1"/>
                </a:solidFill>
                <a:latin typeface="Times New Roman" panose="02020603050405020304" pitchFamily="18" charset="0"/>
                <a:cs typeface="Times New Roman" panose="02020603050405020304" pitchFamily="18" charset="0"/>
              </a:rPr>
              <a:t>norma turi </a:t>
            </a:r>
            <a:r>
              <a:rPr lang="lt-LT" dirty="0">
                <a:solidFill>
                  <a:schemeClr val="tx1"/>
                </a:solidFill>
                <a:latin typeface="Times New Roman" panose="02020603050405020304" pitchFamily="18" charset="0"/>
                <a:cs typeface="Times New Roman" panose="02020603050405020304" pitchFamily="18" charset="0"/>
              </a:rPr>
              <a:t>būti nustatyta darbo sutartyje. Todėl nuo 2018 m. rugsėjo 1 d. keičiant mokytojų darbo sutartis reikia sulygti ir dėl darbo laiko normos. </a:t>
            </a:r>
            <a:r>
              <a:rPr lang="lt-LT" b="1" dirty="0" smtClean="0">
                <a:solidFill>
                  <a:schemeClr val="tx1"/>
                </a:solidFill>
                <a:latin typeface="Times New Roman" panose="02020603050405020304" pitchFamily="18" charset="0"/>
                <a:cs typeface="Times New Roman" panose="02020603050405020304" pitchFamily="18" charset="0"/>
              </a:rPr>
              <a:t>Siūloma darbo sutartyje nustatyti </a:t>
            </a:r>
            <a:r>
              <a:rPr lang="lt-LT" b="1" dirty="0">
                <a:solidFill>
                  <a:schemeClr val="tx1"/>
                </a:solidFill>
                <a:latin typeface="Times New Roman" panose="02020603050405020304" pitchFamily="18" charset="0"/>
                <a:cs typeface="Times New Roman" panose="02020603050405020304" pitchFamily="18" charset="0"/>
              </a:rPr>
              <a:t>darbo laiko normą ir per savaitę, ir per metus. </a:t>
            </a:r>
            <a:endParaRPr lang="lt-LT"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Etatinis darbo apmokėjimas nėra pagrindas mažinti mokytojo darbo laiką. </a:t>
            </a:r>
            <a:r>
              <a:rPr lang="lt-LT"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Tai galėtų būti daroma tik esant objektyvioms aplinkybėms, pavyzdžiui, mažėjant klasių komplektų skaičiui ir pan. </a:t>
            </a:r>
            <a:endParaRPr lang="lt-LT"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dirty="0">
                <a:solidFill>
                  <a:schemeClr val="tx1"/>
                </a:solidFill>
                <a:latin typeface="Times New Roman" panose="02020603050405020304" pitchFamily="18" charset="0"/>
                <a:cs typeface="Times New Roman" panose="02020603050405020304" pitchFamily="18" charset="0"/>
              </a:rPr>
              <a:t>Vadovaujantis DK 34 straipsniu darbo apmokėjimas yra būtinoji darbo sutarties sąlyga, todėl būtina vadovautis DK 45 straipsnyje nustatyta tvarka, kai darbdavio iniciatyva yra keičiamos darbo sutarties sąlygos dėl darbo apmokėjimo. </a:t>
            </a:r>
            <a:endParaRPr lang="lt-LT"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dirty="0" smtClean="0">
                <a:solidFill>
                  <a:schemeClr val="tx1"/>
                </a:solidFill>
                <a:latin typeface="Times New Roman" panose="02020603050405020304" pitchFamily="18" charset="0"/>
                <a:cs typeface="Times New Roman" panose="02020603050405020304" pitchFamily="18" charset="0"/>
              </a:rPr>
              <a:t>DARBDAVIAI </a:t>
            </a:r>
            <a:r>
              <a:rPr lang="lt-LT" dirty="0">
                <a:solidFill>
                  <a:schemeClr val="tx1"/>
                </a:solidFill>
                <a:latin typeface="Times New Roman" panose="02020603050405020304" pitchFamily="18" charset="0"/>
                <a:cs typeface="Times New Roman" panose="02020603050405020304" pitchFamily="18" charset="0"/>
              </a:rPr>
              <a:t>(DIREKTORIAI) DARBUOTOJAMS (MOKYTOJAMS) TURI ĮTEIKTI RAŠTU </a:t>
            </a:r>
            <a:r>
              <a:rPr lang="lt-LT" b="1" dirty="0">
                <a:solidFill>
                  <a:schemeClr val="tx1"/>
                </a:solidFill>
                <a:latin typeface="Times New Roman" panose="02020603050405020304" pitchFamily="18" charset="0"/>
                <a:cs typeface="Times New Roman" panose="02020603050405020304" pitchFamily="18" charset="0"/>
              </a:rPr>
              <a:t>NE ĮSPĖJIMUS, O PRANEŠIMUS </a:t>
            </a:r>
            <a:r>
              <a:rPr lang="lt-LT" dirty="0">
                <a:solidFill>
                  <a:schemeClr val="tx1"/>
                </a:solidFill>
                <a:latin typeface="Times New Roman" panose="02020603050405020304" pitchFamily="18" charset="0"/>
                <a:cs typeface="Times New Roman" panose="02020603050405020304" pitchFamily="18" charset="0"/>
              </a:rPr>
              <a:t>APIE DARBO SĄLYGŲ KEITIMĄ NUO 2018 M. RUGSĖJO 1 D. Pranešime darbuotojui turi būti išdėstytos darbdavio </a:t>
            </a:r>
            <a:r>
              <a:rPr lang="lt-LT" b="1" dirty="0">
                <a:solidFill>
                  <a:schemeClr val="tx1"/>
                </a:solidFill>
                <a:latin typeface="Times New Roman" panose="02020603050405020304" pitchFamily="18" charset="0"/>
                <a:cs typeface="Times New Roman" panose="02020603050405020304" pitchFamily="18" charset="0"/>
              </a:rPr>
              <a:t>siūlomos pakeistos darbo sąlygos: darbo laiko norma - 36 </a:t>
            </a:r>
            <a:r>
              <a:rPr lang="lt-LT" b="1" dirty="0" err="1">
                <a:solidFill>
                  <a:schemeClr val="tx1"/>
                </a:solidFill>
                <a:latin typeface="Times New Roman" panose="02020603050405020304" pitchFamily="18" charset="0"/>
                <a:cs typeface="Times New Roman" panose="02020603050405020304" pitchFamily="18" charset="0"/>
              </a:rPr>
              <a:t>val</a:t>
            </a:r>
            <a:r>
              <a:rPr lang="lt-LT" b="1" dirty="0">
                <a:solidFill>
                  <a:schemeClr val="tx1"/>
                </a:solidFill>
                <a:latin typeface="Times New Roman" panose="02020603050405020304" pitchFamily="18" charset="0"/>
                <a:cs typeface="Times New Roman" panose="02020603050405020304" pitchFamily="18" charset="0"/>
              </a:rPr>
              <a:t>/sav. ir 1512 val. per metus , darbo apmokėjimas – nurodytas pareiginės algos pastoviosios dalies koeficientas, pareigybės </a:t>
            </a:r>
            <a:r>
              <a:rPr lang="lt-LT" b="1" dirty="0" smtClean="0">
                <a:solidFill>
                  <a:schemeClr val="tx1"/>
                </a:solidFill>
                <a:latin typeface="Times New Roman" panose="02020603050405020304" pitchFamily="18" charset="0"/>
                <a:cs typeface="Times New Roman" panose="02020603050405020304" pitchFamily="18" charset="0"/>
              </a:rPr>
              <a:t>aprašas</a:t>
            </a:r>
            <a:r>
              <a:rPr lang="lt-LT" dirty="0" smtClean="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lt-LT" dirty="0" smtClean="0">
                <a:solidFill>
                  <a:schemeClr val="tx1"/>
                </a:solidFill>
                <a:latin typeface="Times New Roman" panose="02020603050405020304" pitchFamily="18" charset="0"/>
                <a:cs typeface="Times New Roman" panose="02020603050405020304" pitchFamily="18" charset="0"/>
              </a:rPr>
              <a:t>Darbuotojas </a:t>
            </a:r>
            <a:r>
              <a:rPr lang="lt-LT" dirty="0">
                <a:solidFill>
                  <a:schemeClr val="tx1"/>
                </a:solidFill>
                <a:latin typeface="Times New Roman" panose="02020603050405020304" pitchFamily="18" charset="0"/>
                <a:cs typeface="Times New Roman" panose="02020603050405020304" pitchFamily="18" charset="0"/>
              </a:rPr>
              <a:t>atsakymą apie savo sutikimą ar nesutikimą su pakeistomis siūlomomis darbo sąlygomis turi pateikti raštu per darbdavio nustatytą terminą, kuris negali būti mažesnis kaip </a:t>
            </a:r>
            <a:r>
              <a:rPr lang="lt-LT" b="1" dirty="0">
                <a:solidFill>
                  <a:schemeClr val="tx1"/>
                </a:solidFill>
                <a:latin typeface="Times New Roman" panose="02020603050405020304" pitchFamily="18" charset="0"/>
                <a:cs typeface="Times New Roman" panose="02020603050405020304" pitchFamily="18" charset="0"/>
              </a:rPr>
              <a:t>5 darbo dienos</a:t>
            </a:r>
            <a:r>
              <a:rPr lang="lt-LT" dirty="0">
                <a:solidFill>
                  <a:schemeClr val="tx1"/>
                </a:solidFill>
                <a:latin typeface="Times New Roman" panose="02020603050405020304" pitchFamily="18" charset="0"/>
                <a:cs typeface="Times New Roman" panose="02020603050405020304" pitchFamily="18" charset="0"/>
              </a:rPr>
              <a:t>. </a:t>
            </a:r>
            <a:endParaRPr lang="lt-LT"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87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89212" y="399245"/>
            <a:ext cx="8915400" cy="5511977"/>
          </a:xfrm>
        </p:spPr>
        <p:txBody>
          <a:bodyPr>
            <a:noAutofit/>
          </a:bodyPr>
          <a:lstStyle/>
          <a:p>
            <a:pPr algn="just">
              <a:buFont typeface="Wingdings" panose="05000000000000000000" pitchFamily="2" charset="2"/>
              <a:buChar char="v"/>
            </a:pPr>
            <a:r>
              <a:rPr lang="lt-LT" sz="2000" dirty="0">
                <a:solidFill>
                  <a:schemeClr val="tx1"/>
                </a:solidFill>
                <a:latin typeface="Times New Roman" panose="02020603050405020304" pitchFamily="18" charset="0"/>
                <a:cs typeface="Times New Roman" panose="02020603050405020304" pitchFamily="18" charset="0"/>
              </a:rPr>
              <a:t>Darbuotojo atsisakymas dirbti pasiūlytomis pakeistomis sąlygomis (DK 57 straipsnio 1 dalies 3 punktas), gali būti laikomas priežastimi nutraukti darbo santykius darbdavio iniciatyva be darbuotojo kaltės DK 57 straipsnyje nustatyta tvarka. Pagal DK 57 straipsnio 7 dalį darbo sutartis nutraukiama įspėjus darbuotoją prieš vieną mėnesį, o jeigu darbo santykiai tęsiasi trumpiau negu vienus metus, - prieš dvi </a:t>
            </a:r>
            <a:r>
              <a:rPr lang="lt-LT" sz="2000" dirty="0" smtClean="0">
                <a:solidFill>
                  <a:schemeClr val="tx1"/>
                </a:solidFill>
                <a:latin typeface="Times New Roman" panose="02020603050405020304" pitchFamily="18" charset="0"/>
                <a:cs typeface="Times New Roman" panose="02020603050405020304" pitchFamily="18" charset="0"/>
              </a:rPr>
              <a:t>savaites.</a:t>
            </a:r>
          </a:p>
          <a:p>
            <a:pPr algn="just">
              <a:buFont typeface="Wingdings" panose="05000000000000000000" pitchFamily="2" charset="2"/>
              <a:buChar char="v"/>
            </a:pPr>
            <a:r>
              <a:rPr lang="lt-LT" sz="2000" dirty="0" smtClean="0">
                <a:solidFill>
                  <a:schemeClr val="tx1"/>
                </a:solidFill>
                <a:latin typeface="Times New Roman" panose="02020603050405020304" pitchFamily="18" charset="0"/>
                <a:cs typeface="Times New Roman" panose="02020603050405020304" pitchFamily="18" charset="0"/>
              </a:rPr>
              <a:t>Pagal </a:t>
            </a:r>
            <a:r>
              <a:rPr lang="lt-LT" sz="2000" dirty="0">
                <a:solidFill>
                  <a:schemeClr val="tx1"/>
                </a:solidFill>
                <a:latin typeface="Times New Roman" panose="02020603050405020304" pitchFamily="18" charset="0"/>
                <a:cs typeface="Times New Roman" panose="02020603050405020304" pitchFamily="18" charset="0"/>
              </a:rPr>
              <a:t>DK 57 straipsnio 8 dalį atleidžiamam darbuotojui turi būti išmokėta dviejų jo vidutinių darbo užmokesčio dydžio išeitinė išmoka, o jeigu darbo santykiai tęsiasi trumpiau negu vienus metus, - pusės jo vidutinio darbo užmokesčio dydžio išeitinė išmoka. </a:t>
            </a:r>
            <a:endParaRPr lang="lt-LT"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sz="2000" dirty="0" smtClean="0">
                <a:solidFill>
                  <a:schemeClr val="tx1"/>
                </a:solidFill>
                <a:latin typeface="Times New Roman" panose="02020603050405020304" pitchFamily="18" charset="0"/>
                <a:cs typeface="Times New Roman" panose="02020603050405020304" pitchFamily="18" charset="0"/>
              </a:rPr>
              <a:t>Taip </a:t>
            </a:r>
            <a:r>
              <a:rPr lang="lt-LT" sz="2000" dirty="0">
                <a:solidFill>
                  <a:schemeClr val="tx1"/>
                </a:solidFill>
                <a:latin typeface="Times New Roman" panose="02020603050405020304" pitchFamily="18" charset="0"/>
                <a:cs typeface="Times New Roman" panose="02020603050405020304" pitchFamily="18" charset="0"/>
              </a:rPr>
              <a:t>pat atleidžiamam darbuotojui įstatymo nustatyta tvarka papildomai išmokama ilgalaikio darbo išmoka, atsižvelgiant į to darbuotojo nepertraukiamą darbo stažą toje darbovietėje (DK 57 straipsnio 9 dalis). Remiantis Lietuvos Respublikos garantijų darbuotojams jų darbdaviui tapus nemokiam ir ilgalaikio darbo išmokų įstatymo 9 straipsniu asmenims atleistiems iš biudžetinių įstaigų DK 57 straipsnyje nurodytu pagrindu </a:t>
            </a:r>
            <a:r>
              <a:rPr lang="lt-LT" sz="2000" b="1" dirty="0">
                <a:solidFill>
                  <a:schemeClr val="tx1"/>
                </a:solidFill>
                <a:latin typeface="Times New Roman" panose="02020603050405020304" pitchFamily="18" charset="0"/>
                <a:cs typeface="Times New Roman" panose="02020603050405020304" pitchFamily="18" charset="0"/>
              </a:rPr>
              <a:t>ilgalaikio darbo išmokas moka juos atleidęs darbdavys</a:t>
            </a:r>
            <a:endParaRPr lang="lt-L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559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614969" y="1905001"/>
            <a:ext cx="8915400" cy="4341072"/>
          </a:xfrm>
        </p:spPr>
        <p:txBody>
          <a:bodyPr>
            <a:normAutofit/>
          </a:bodyPr>
          <a:lstStyle/>
          <a:p>
            <a:pPr algn="just">
              <a:buFont typeface="Wingdings" panose="05000000000000000000" pitchFamily="2" charset="2"/>
              <a:buChar char="v"/>
            </a:pPr>
            <a:r>
              <a:rPr lang="lt-LT" sz="2000" dirty="0" smtClean="0">
                <a:solidFill>
                  <a:schemeClr val="tx1"/>
                </a:solidFill>
                <a:latin typeface="Times New Roman" panose="02020603050405020304" pitchFamily="18" charset="0"/>
                <a:cs typeface="Times New Roman" panose="02020603050405020304" pitchFamily="18" charset="0"/>
              </a:rPr>
              <a:t>Nuo </a:t>
            </a:r>
            <a:r>
              <a:rPr lang="lt-LT" sz="2000" dirty="0">
                <a:solidFill>
                  <a:schemeClr val="tx1"/>
                </a:solidFill>
                <a:latin typeface="Times New Roman" panose="02020603050405020304" pitchFamily="18" charset="0"/>
                <a:cs typeface="Times New Roman" panose="02020603050405020304" pitchFamily="18" charset="0"/>
              </a:rPr>
              <a:t>2018 m. rugsėjo 1 d. ugdymo įstaigų vadovams </a:t>
            </a:r>
            <a:r>
              <a:rPr lang="lt-LT" sz="2000" b="1" dirty="0">
                <a:solidFill>
                  <a:schemeClr val="tx1"/>
                </a:solidFill>
                <a:latin typeface="Times New Roman" panose="02020603050405020304" pitchFamily="18" charset="0"/>
                <a:cs typeface="Times New Roman" panose="02020603050405020304" pitchFamily="18" charset="0"/>
              </a:rPr>
              <a:t>nereikia su mokytojais sudaryti naujų </a:t>
            </a:r>
            <a:r>
              <a:rPr lang="lt-LT" sz="2000" dirty="0">
                <a:solidFill>
                  <a:schemeClr val="tx1"/>
                </a:solidFill>
                <a:latin typeface="Times New Roman" panose="02020603050405020304" pitchFamily="18" charset="0"/>
                <a:cs typeface="Times New Roman" panose="02020603050405020304" pitchFamily="18" charset="0"/>
              </a:rPr>
              <a:t>darbo sutarčių, tiesiog jau esamas sutartis, suderinus su darbuotoju, reikia </a:t>
            </a:r>
            <a:r>
              <a:rPr lang="lt-LT" sz="2000" dirty="0" smtClean="0">
                <a:solidFill>
                  <a:schemeClr val="tx1"/>
                </a:solidFill>
                <a:latin typeface="Times New Roman" panose="02020603050405020304" pitchFamily="18" charset="0"/>
                <a:cs typeface="Times New Roman" panose="02020603050405020304" pitchFamily="18" charset="0"/>
              </a:rPr>
              <a:t>papildyti.</a:t>
            </a:r>
          </a:p>
          <a:p>
            <a:pPr algn="just">
              <a:buFont typeface="Wingdings" panose="05000000000000000000" pitchFamily="2" charset="2"/>
              <a:buChar char="v"/>
            </a:pPr>
            <a:r>
              <a:rPr lang="lt-LT" sz="2000" dirty="0" smtClean="0">
                <a:solidFill>
                  <a:schemeClr val="tx1"/>
                </a:solidFill>
                <a:latin typeface="Times New Roman" panose="02020603050405020304" pitchFamily="18" charset="0"/>
                <a:cs typeface="Times New Roman" panose="02020603050405020304" pitchFamily="18" charset="0"/>
              </a:rPr>
              <a:t>Darbuotojų </a:t>
            </a:r>
            <a:r>
              <a:rPr lang="lt-LT" sz="2000" dirty="0">
                <a:solidFill>
                  <a:schemeClr val="tx1"/>
                </a:solidFill>
                <a:latin typeface="Times New Roman" panose="02020603050405020304" pitchFamily="18" charset="0"/>
                <a:cs typeface="Times New Roman" panose="02020603050405020304" pitchFamily="18" charset="0"/>
              </a:rPr>
              <a:t>sutartyse privalo nelikti formuluočių pagal tarifikaciją, o būtų įrašytas mokytojo pareiginės algos pastoviosios dalies koeficientas, kuris negali būti mažesnis negu yra dabar. </a:t>
            </a:r>
            <a:endParaRPr lang="lt-LT" sz="20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sz="2000" b="1" dirty="0" smtClean="0">
                <a:solidFill>
                  <a:schemeClr val="tx1"/>
                </a:solidFill>
                <a:latin typeface="Times New Roman" panose="02020603050405020304" pitchFamily="18" charset="0"/>
                <a:cs typeface="Times New Roman" panose="02020603050405020304" pitchFamily="18" charset="0"/>
              </a:rPr>
              <a:t>Mokytojų </a:t>
            </a:r>
            <a:r>
              <a:rPr lang="lt-LT" sz="2000" b="1" dirty="0">
                <a:solidFill>
                  <a:schemeClr val="tx1"/>
                </a:solidFill>
                <a:latin typeface="Times New Roman" panose="02020603050405020304" pitchFamily="18" charset="0"/>
                <a:cs typeface="Times New Roman" panose="02020603050405020304" pitchFamily="18" charset="0"/>
              </a:rPr>
              <a:t>etatinis darbo apmokėjimas nesudaro teisinių prielaidų mažinti mokytojų esamų pareiginės algos koeficientų ir taip bloginti esamas mokytojų darbo apmokėjimo sąlygas. </a:t>
            </a:r>
            <a:endParaRPr lang="lt-LT" sz="20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lt-LT" sz="2000" dirty="0" smtClean="0">
                <a:solidFill>
                  <a:schemeClr val="tx1"/>
                </a:solidFill>
                <a:latin typeface="Times New Roman" panose="02020603050405020304" pitchFamily="18" charset="0"/>
                <a:cs typeface="Times New Roman" panose="02020603050405020304" pitchFamily="18" charset="0"/>
              </a:rPr>
              <a:t>Ugdymo </a:t>
            </a:r>
            <a:r>
              <a:rPr lang="lt-LT" sz="2000" dirty="0">
                <a:solidFill>
                  <a:schemeClr val="tx1"/>
                </a:solidFill>
                <a:latin typeface="Times New Roman" panose="02020603050405020304" pitchFamily="18" charset="0"/>
                <a:cs typeface="Times New Roman" panose="02020603050405020304" pitchFamily="18" charset="0"/>
              </a:rPr>
              <a:t>įstaigų vadovams patariama mokytojų darbo sutartyse detalizuoti kontaktinių ir nekontaktinių valandų proporcijas intervalais. </a:t>
            </a:r>
            <a:endParaRPr lang="lt-LT" sz="2000" dirty="0">
              <a:solidFill>
                <a:schemeClr val="tx1"/>
              </a:solidFill>
              <a:latin typeface="Times New Roman" panose="02020603050405020304" pitchFamily="18" charset="0"/>
              <a:cs typeface="Times New Roman" panose="02020603050405020304" pitchFamily="18" charset="0"/>
            </a:endParaRPr>
          </a:p>
        </p:txBody>
      </p:sp>
      <p:sp>
        <p:nvSpPr>
          <p:cNvPr id="4" name="Pavadinimas 1"/>
          <p:cNvSpPr>
            <a:spLocks noGrp="1"/>
          </p:cNvSpPr>
          <p:nvPr>
            <p:ph type="title"/>
          </p:nvPr>
        </p:nvSpPr>
        <p:spPr>
          <a:xfrm>
            <a:off x="2592925" y="624110"/>
            <a:ext cx="8911687" cy="1280890"/>
          </a:xfrm>
        </p:spPr>
        <p:txBody>
          <a:bodyPr>
            <a:normAutofit/>
          </a:bodyPr>
          <a:lstStyle/>
          <a:p>
            <a:pPr algn="ctr"/>
            <a:r>
              <a:rPr lang="lt-LT"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Svarbu</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lt-LT"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004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624110"/>
            <a:ext cx="8911687" cy="1706966"/>
          </a:xfrm>
        </p:spPr>
        <p:txBody>
          <a:bodyPr>
            <a:normAutofit fontScale="90000"/>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Pareigybių skaičius biudžetinės įstaigos darbuotojų pareigybių sąraše nustatomas atsižvelgiant į:</a:t>
            </a:r>
            <a:b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589212" y="2511380"/>
            <a:ext cx="8915400" cy="3399842"/>
          </a:xfrm>
        </p:spPr>
        <p:txBody>
          <a:bodyPr>
            <a:normAutofit/>
          </a:bodyPr>
          <a:lstStyle/>
          <a:p>
            <a:pPr marL="0" indent="0" fontAlgn="base">
              <a:buNone/>
            </a:pPr>
            <a:r>
              <a:rPr lang="lt-LT" sz="2000" dirty="0" smtClean="0">
                <a:solidFill>
                  <a:schemeClr val="tx1"/>
                </a:solidFill>
                <a:latin typeface="Times New Roman" panose="02020603050405020304" pitchFamily="18" charset="0"/>
                <a:cs typeface="Times New Roman" panose="02020603050405020304" pitchFamily="18" charset="0"/>
              </a:rPr>
              <a:t>1</a:t>
            </a:r>
            <a:r>
              <a:rPr lang="lt-LT" sz="2000" dirty="0">
                <a:solidFill>
                  <a:schemeClr val="tx1"/>
                </a:solidFill>
                <a:latin typeface="Times New Roman" panose="02020603050405020304" pitchFamily="18" charset="0"/>
                <a:cs typeface="Times New Roman" panose="02020603050405020304" pitchFamily="18" charset="0"/>
              </a:rPr>
              <a:t>) biudžetinės įstaigos pagal atitinkamas ugdymo programas dirbančių mokytojų kontaktinių valandų skaičių per mokslo metus;</a:t>
            </a:r>
          </a:p>
          <a:p>
            <a:pPr marL="0" indent="0" fontAlgn="base">
              <a:buNone/>
            </a:pPr>
            <a:r>
              <a:rPr lang="lt-LT" sz="2000" dirty="0">
                <a:solidFill>
                  <a:schemeClr val="tx1"/>
                </a:solidFill>
                <a:latin typeface="Times New Roman" panose="02020603050405020304" pitchFamily="18" charset="0"/>
                <a:cs typeface="Times New Roman" panose="02020603050405020304" pitchFamily="18" charset="0"/>
              </a:rPr>
              <a:t>2) vidutinį kontaktinių valandų, tenkančių per mokslo metus vienai pareigybei, skaičių;</a:t>
            </a:r>
          </a:p>
          <a:p>
            <a:pPr marL="0" indent="0" fontAlgn="base">
              <a:buNone/>
            </a:pPr>
            <a:r>
              <a:rPr lang="lt-LT" sz="2000" dirty="0">
                <a:solidFill>
                  <a:schemeClr val="tx1"/>
                </a:solidFill>
                <a:latin typeface="Times New Roman" panose="02020603050405020304" pitchFamily="18" charset="0"/>
                <a:cs typeface="Times New Roman" panose="02020603050405020304" pitchFamily="18" charset="0"/>
              </a:rPr>
              <a:t>3) iki 2019 m. rugpjūčio 31 d. – iš valstybės ir savivaldybių biudžetų finansuojamų valandų (kontaktinių ir nekontaktinių), vidutiniškai tenkančių per mokslo metus vienai pareigybei, skaičių, kuris yra – 1 386.</a:t>
            </a:r>
          </a:p>
          <a:p>
            <a:endParaRPr lang="lt-LT" dirty="0"/>
          </a:p>
        </p:txBody>
      </p:sp>
    </p:spTree>
    <p:extLst>
      <p:ext uri="{BB962C8B-B14F-4D97-AF65-F5344CB8AC3E}">
        <p14:creationId xmlns:p14="http://schemas.microsoft.com/office/powerpoint/2010/main" val="1328747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0FF837D-B4FE-40E7-8DE8-11098A081A3D}"/>
              </a:ext>
            </a:extLst>
          </p:cNvPr>
          <p:cNvSpPr>
            <a:spLocks noGrp="1"/>
          </p:cNvSpPr>
          <p:nvPr>
            <p:ph idx="1"/>
          </p:nvPr>
        </p:nvSpPr>
        <p:spPr>
          <a:xfrm>
            <a:off x="2527068" y="1030310"/>
            <a:ext cx="8915400" cy="5292811"/>
          </a:xfrm>
        </p:spPr>
        <p:txBody>
          <a:bodyPr>
            <a:noAutofit/>
          </a:bodyPr>
          <a:lstStyle/>
          <a:p>
            <a:pPr marL="0" indent="0">
              <a:buNone/>
            </a:pPr>
            <a:r>
              <a:rPr lang="lt-LT"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Atsižvelgiant į sąlyginį klasės dydį, kiekvienai klasei yra nustatytas ugdymo planui įgyvendinti būtinų kontaktinių valandų skaičius per mokslo metus: </a:t>
            </a:r>
            <a:endPar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mažiau </a:t>
            </a:r>
            <a:r>
              <a:rPr lang="lt-LT"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kontaktinių valandų skiriama mažoms klasėms (nuo nustatyto mažiausio mokinių skaičiaus iki 11 mokinių), </a:t>
            </a:r>
            <a:endPar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daugiau </a:t>
            </a:r>
            <a:r>
              <a:rPr lang="lt-LT"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vidutinio dydžio klasėms (nuo 12 iki 20 mokinių), </a:t>
            </a:r>
            <a:endPar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daugiausia </a:t>
            </a:r>
            <a:r>
              <a:rPr lang="lt-LT"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didelėms klasėms (nuo 21 mokinio</a:t>
            </a:r>
            <a:r>
              <a:rPr lang="lt-LT" sz="2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lt-LT" sz="2800" dirty="0">
              <a:latin typeface="Times New Roman" panose="02020603050405020304" pitchFamily="18" charset="0"/>
              <a:cs typeface="Times New Roman" panose="02020603050405020304" pitchFamily="18" charset="0"/>
            </a:endParaRPr>
          </a:p>
          <a:p>
            <a:pPr algn="ctr">
              <a:buFont typeface="+mj-lt"/>
              <a:buAutoNum type="arabicPeriod"/>
            </a:pP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3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C53808-8BFA-4561-A9C4-AD1C244EFCDB}"/>
              </a:ext>
            </a:extLst>
          </p:cNvPr>
          <p:cNvSpPr>
            <a:spLocks noGrp="1"/>
          </p:cNvSpPr>
          <p:nvPr>
            <p:ph type="title"/>
          </p:nvPr>
        </p:nvSpPr>
        <p:spPr>
          <a:xfrm>
            <a:off x="2592925" y="908195"/>
            <a:ext cx="8911687" cy="1280890"/>
          </a:xfrm>
        </p:spPr>
        <p:txBody>
          <a:bodyPr>
            <a:normAutofit/>
          </a:bodyPr>
          <a:lstStyle/>
          <a:p>
            <a:pPr algn="ctr"/>
            <a:r>
              <a:rPr lang="lt-L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DĖKOJU UŽ DĖMESĮ</a:t>
            </a: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lt-LT"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6146" name="Picture 2" descr="Vaizdo rezultatas pagal užklausą „art of negotiation“">
            <a:extLst>
              <a:ext uri="{FF2B5EF4-FFF2-40B4-BE49-F238E27FC236}">
                <a16:creationId xmlns="" xmlns:a16="http://schemas.microsoft.com/office/drawing/2014/main" id="{15110F52-B46A-4637-B4A5-09EF7AB126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0357" y="2628068"/>
            <a:ext cx="6096000"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6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FEBBC-0D71-4095-95AF-10B16DF1AF06}"/>
              </a:ext>
            </a:extLst>
          </p:cNvPr>
          <p:cNvSpPr>
            <a:spLocks noGrp="1"/>
          </p:cNvSpPr>
          <p:nvPr>
            <p:ph type="title"/>
          </p:nvPr>
        </p:nvSpPr>
        <p:spPr/>
        <p:txBody>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Svarbiausi teisės aktai ir rekomendacijos, kuriomis reikia vadovautis</a:t>
            </a: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2592925" y="2292439"/>
            <a:ext cx="9126850" cy="4247317"/>
          </a:xfrm>
          <a:prstGeom prst="rect">
            <a:avLst/>
          </a:prstGeom>
          <a:noFill/>
        </p:spPr>
        <p:txBody>
          <a:bodyPr wrap="square" rtlCol="0">
            <a:spAutoFit/>
          </a:bodyPr>
          <a:lstStyle/>
          <a:p>
            <a:pPr marL="171450" indent="-171450">
              <a:buFont typeface="Wingdings" panose="05000000000000000000" pitchFamily="2" charset="2"/>
              <a:buChar char="v"/>
            </a:pPr>
            <a:r>
              <a:rPr lang="lt-LT" b="1" dirty="0">
                <a:latin typeface="Times New Roman" panose="02020603050405020304" pitchFamily="18" charset="0"/>
                <a:cs typeface="Times New Roman" panose="02020603050405020304" pitchFamily="18" charset="0"/>
              </a:rPr>
              <a:t>LR valstybės ir savivaldybių įstaigų darbuotojų darbo apmokėjimo įstatymo </a:t>
            </a:r>
            <a:r>
              <a:rPr lang="lt-LT" b="1" dirty="0" err="1">
                <a:latin typeface="Times New Roman" panose="02020603050405020304" pitchFamily="18" charset="0"/>
                <a:cs typeface="Times New Roman" panose="02020603050405020304" pitchFamily="18" charset="0"/>
              </a:rPr>
              <a:t>nr.</a:t>
            </a:r>
            <a:r>
              <a:rPr lang="lt-LT" b="1" dirty="0">
                <a:latin typeface="Times New Roman" panose="02020603050405020304" pitchFamily="18" charset="0"/>
                <a:cs typeface="Times New Roman" panose="02020603050405020304" pitchFamily="18" charset="0"/>
              </a:rPr>
              <a:t> XIII-198 2, 3, 4, 7, 8, 14, 17 straipsnių ir 5 priedo pakeitimo įstatymas 2018 m. birželio 29 d. Nr. </a:t>
            </a:r>
            <a:r>
              <a:rPr lang="lt-LT" b="1" dirty="0" smtClean="0">
                <a:latin typeface="Times New Roman" panose="02020603050405020304" pitchFamily="18" charset="0"/>
                <a:cs typeface="Times New Roman" panose="02020603050405020304" pitchFamily="18" charset="0"/>
              </a:rPr>
              <a:t>XIII-1395;</a:t>
            </a:r>
          </a:p>
          <a:p>
            <a:pPr marL="171450" indent="-171450">
              <a:buFont typeface="Wingdings" panose="05000000000000000000" pitchFamily="2" charset="2"/>
              <a:buChar char="v"/>
            </a:pPr>
            <a:r>
              <a:rPr lang="lt-LT" b="1" dirty="0">
                <a:latin typeface="Times New Roman" panose="02020603050405020304" pitchFamily="18" charset="0"/>
                <a:cs typeface="Times New Roman" panose="02020603050405020304" pitchFamily="18" charset="0"/>
              </a:rPr>
              <a:t>LR Vyriausybės Nutarimas Dėl mokymo lėšų apskaičiavimo, paskirstymo ir panaudojimo tvarkos aprašo patvirtinimo 2018 m. liepos 11 d. Nr. </a:t>
            </a:r>
            <a:r>
              <a:rPr lang="lt-LT" b="1" dirty="0" smtClean="0">
                <a:latin typeface="Times New Roman" panose="02020603050405020304" pitchFamily="18" charset="0"/>
                <a:cs typeface="Times New Roman" panose="02020603050405020304" pitchFamily="18" charset="0"/>
              </a:rPr>
              <a:t>679;</a:t>
            </a:r>
          </a:p>
          <a:p>
            <a:pPr marL="171450" indent="-171450">
              <a:buFont typeface="Wingdings" panose="05000000000000000000" pitchFamily="2" charset="2"/>
              <a:buChar char="v"/>
            </a:pPr>
            <a:r>
              <a:rPr lang="lt-LT" b="1" dirty="0">
                <a:latin typeface="Times New Roman" panose="02020603050405020304" pitchFamily="18" charset="0"/>
                <a:cs typeface="Times New Roman" panose="02020603050405020304" pitchFamily="18" charset="0"/>
              </a:rPr>
              <a:t>LR Švietimo įstatymo Nr. I-1489 68 straipsnio pakeitimo įstatymas 2018 m. birželio 29 d. Nr. </a:t>
            </a:r>
            <a:r>
              <a:rPr lang="lt-LT" b="1" dirty="0" smtClean="0">
                <a:latin typeface="Times New Roman" panose="02020603050405020304" pitchFamily="18" charset="0"/>
                <a:cs typeface="Times New Roman" panose="02020603050405020304" pitchFamily="18" charset="0"/>
              </a:rPr>
              <a:t>XIII-1396;</a:t>
            </a:r>
          </a:p>
          <a:p>
            <a:pPr marL="171450" indent="-171450">
              <a:buFont typeface="Wingdings" panose="05000000000000000000" pitchFamily="2" charset="2"/>
              <a:buChar char="v"/>
            </a:pPr>
            <a:r>
              <a:rPr lang="lt-LT" b="1" dirty="0" smtClean="0">
                <a:latin typeface="Times New Roman" panose="02020603050405020304" pitchFamily="18" charset="0"/>
                <a:cs typeface="Times New Roman" panose="02020603050405020304" pitchFamily="18" charset="0"/>
              </a:rPr>
              <a:t>LR Švietimo ir mokslo ministerijos aplinkraštis dėl </a:t>
            </a:r>
            <a:r>
              <a:rPr lang="lt-LT" b="1" dirty="0">
                <a:latin typeface="Times New Roman" panose="02020603050405020304" pitchFamily="18" charset="0"/>
                <a:cs typeface="Times New Roman" panose="02020603050405020304" pitchFamily="18" charset="0"/>
              </a:rPr>
              <a:t>LR valstybės ir savivaldybių įstaigų darbuotojų darbo apmokėjimo įstatymo </a:t>
            </a:r>
            <a:r>
              <a:rPr lang="lt-LT" b="1" dirty="0" err="1">
                <a:latin typeface="Times New Roman" panose="02020603050405020304" pitchFamily="18" charset="0"/>
                <a:cs typeface="Times New Roman" panose="02020603050405020304" pitchFamily="18" charset="0"/>
              </a:rPr>
              <a:t>nr.</a:t>
            </a:r>
            <a:r>
              <a:rPr lang="lt-LT" b="1" dirty="0">
                <a:latin typeface="Times New Roman" panose="02020603050405020304" pitchFamily="18" charset="0"/>
                <a:cs typeface="Times New Roman" panose="02020603050405020304" pitchFamily="18" charset="0"/>
              </a:rPr>
              <a:t> XIII-198 2, 3, 4, 7, 8, 14, 17 straipsnių ir 5 priedo pakeitimo </a:t>
            </a:r>
            <a:r>
              <a:rPr lang="lt-LT" b="1" dirty="0" smtClean="0">
                <a:latin typeface="Times New Roman" panose="02020603050405020304" pitchFamily="18" charset="0"/>
                <a:cs typeface="Times New Roman" panose="02020603050405020304" pitchFamily="18" charset="0"/>
              </a:rPr>
              <a:t>įstatymo bei mokymo lėšų apskaičiavimo, paskirstymo ir panaudojimo tvarkos aprašo įgyvendinimo;</a:t>
            </a:r>
          </a:p>
          <a:p>
            <a:pPr marL="171450" indent="-171450">
              <a:buFont typeface="Wingdings" panose="05000000000000000000" pitchFamily="2" charset="2"/>
              <a:buChar char="v"/>
            </a:pPr>
            <a:r>
              <a:rPr lang="lt-LT" b="1" dirty="0" smtClean="0">
                <a:latin typeface="Times New Roman" panose="02020603050405020304" pitchFamily="18" charset="0"/>
                <a:cs typeface="Times New Roman" panose="02020603050405020304" pitchFamily="18" charset="0"/>
              </a:rPr>
              <a:t>LR Švietimo ir mokslo ministro įsakymas dėl mokytojų (išskyrus trenerius) pareigybių aprašymo metodikos patvirtinimo;</a:t>
            </a:r>
          </a:p>
          <a:p>
            <a:pPr marL="171450" indent="-171450">
              <a:buFont typeface="Wingdings" panose="05000000000000000000" pitchFamily="2" charset="2"/>
              <a:buChar char="v"/>
            </a:pPr>
            <a:r>
              <a:rPr lang="lt-LT" b="1" dirty="0" smtClean="0">
                <a:latin typeface="Times New Roman" panose="02020603050405020304" pitchFamily="18" charset="0"/>
                <a:cs typeface="Times New Roman" panose="02020603050405020304" pitchFamily="18" charset="0"/>
              </a:rPr>
              <a:t>LR Valstybinės darbo inspekcijos prie socialinės apsaugos ir darbo ministerijos išaiškinimas dėl papildomo darbo</a:t>
            </a:r>
            <a:endParaRPr lang="lt-L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1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0F79F4-7633-4285-8A41-300A20474AFB}"/>
              </a:ext>
            </a:extLst>
          </p:cNvPr>
          <p:cNvSpPr>
            <a:spLocks noGrp="1"/>
          </p:cNvSpPr>
          <p:nvPr>
            <p:ph type="title"/>
          </p:nvPr>
        </p:nvSpPr>
        <p:spPr/>
        <p:txBody>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Įvedami pareigybių lygiai</a:t>
            </a: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FDEFF023-267D-4339-9191-69E9E86B518F}"/>
              </a:ext>
            </a:extLst>
          </p:cNvPr>
          <p:cNvSpPr>
            <a:spLocks noGrp="1"/>
          </p:cNvSpPr>
          <p:nvPr>
            <p:ph idx="1"/>
          </p:nvPr>
        </p:nvSpPr>
        <p:spPr>
          <a:xfrm>
            <a:off x="2589212" y="2133599"/>
            <a:ext cx="8915400" cy="4302711"/>
          </a:xfrm>
        </p:spPr>
        <p:txBody>
          <a:bodyPr>
            <a:normAutofit/>
          </a:bodyPr>
          <a:lstStyle/>
          <a:p>
            <a:pPr>
              <a:buFont typeface="Wingdings" panose="05000000000000000000" pitchFamily="2" charset="2"/>
              <a:buChar char="v"/>
            </a:pPr>
            <a:r>
              <a:rPr lang="lt-LT" sz="2400" dirty="0" smtClean="0">
                <a:solidFill>
                  <a:schemeClr val="tx1"/>
                </a:solidFill>
                <a:latin typeface="Times New Roman" panose="02020603050405020304" pitchFamily="18" charset="0"/>
                <a:cs typeface="Times New Roman" panose="02020603050405020304" pitchFamily="18" charset="0"/>
              </a:rPr>
              <a:t>A2 </a:t>
            </a:r>
            <a:r>
              <a:rPr lang="lt-LT" sz="2400" dirty="0">
                <a:solidFill>
                  <a:schemeClr val="tx1"/>
                </a:solidFill>
                <a:latin typeface="Times New Roman" panose="02020603050405020304" pitchFamily="18" charset="0"/>
                <a:cs typeface="Times New Roman" panose="02020603050405020304" pitchFamily="18" charset="0"/>
              </a:rPr>
              <a:t>lygio – pareigybės, kurioms būtinas ne žemesnis kaip aukštasis universitetinis išsilavinimas su bakalauro kvalifikaciniu laipsniu ar jam prilygintu išsilavinimu arba aukštasis koleginis išsilavinimas su profesinio bakalauro kvalifikaciniu laipsniu ar jam prilygintu išsilavinimu, taip pat mokytojų, baleto artistų ir šokėjų bei kilnojamųjų kultūros vertybių restauratorių pareigybės</a:t>
            </a:r>
            <a:r>
              <a:rPr lang="lt-LT" sz="2400" dirty="0" smtClean="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lt-LT" sz="2400" dirty="0" smtClean="0">
                <a:solidFill>
                  <a:schemeClr val="tx1"/>
                </a:solidFill>
                <a:latin typeface="Times New Roman" panose="02020603050405020304" pitchFamily="18" charset="0"/>
                <a:cs typeface="Times New Roman" panose="02020603050405020304" pitchFamily="18" charset="0"/>
              </a:rPr>
              <a:t>B </a:t>
            </a:r>
            <a:r>
              <a:rPr lang="lt-LT" sz="2400" dirty="0">
                <a:solidFill>
                  <a:schemeClr val="tx1"/>
                </a:solidFill>
                <a:latin typeface="Times New Roman" panose="02020603050405020304" pitchFamily="18" charset="0"/>
                <a:cs typeface="Times New Roman" panose="02020603050405020304" pitchFamily="18" charset="0"/>
              </a:rPr>
              <a:t>lygio – pareigybės, kurioms būtinas ne žemesnis kaip aukštesnysis išsilavinimas, įgytas iki 2009 metų, ar specialusis vidurinis išsilavinimas, įgytas iki 1995 </a:t>
            </a:r>
            <a:r>
              <a:rPr lang="lt-LT" sz="2400" dirty="0" smtClean="0">
                <a:solidFill>
                  <a:schemeClr val="tx1"/>
                </a:solidFill>
                <a:latin typeface="Times New Roman" panose="02020603050405020304" pitchFamily="18" charset="0"/>
                <a:cs typeface="Times New Roman" panose="02020603050405020304" pitchFamily="18" charset="0"/>
              </a:rPr>
              <a:t>metų</a:t>
            </a:r>
            <a:r>
              <a:rPr lang="lt-LT" sz="2400" dirty="0">
                <a:solidFill>
                  <a:schemeClr val="tx1"/>
                </a:solidFill>
                <a:latin typeface="Times New Roman" panose="02020603050405020304" pitchFamily="18" charset="0"/>
                <a:cs typeface="Times New Roman" panose="02020603050405020304" pitchFamily="18" charset="0"/>
              </a:rPr>
              <a:t>.</a:t>
            </a:r>
            <a:endParaRPr lang="lt-LT"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48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4EC09A-21FC-4228-835D-5182B2F721EA}"/>
              </a:ext>
            </a:extLst>
          </p:cNvPr>
          <p:cNvSpPr>
            <a:spLocks noGrp="1"/>
          </p:cNvSpPr>
          <p:nvPr>
            <p:ph type="title"/>
          </p:nvPr>
        </p:nvSpPr>
        <p:spPr>
          <a:xfrm>
            <a:off x="2592925" y="283335"/>
            <a:ext cx="8911687" cy="1621665"/>
          </a:xfrm>
        </p:spPr>
        <p:txBody>
          <a:bodyPr>
            <a:normAutofit fontScale="90000"/>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Mokytojų, dirbančių pagal bendrojo ugdymo programas, darbo krūvio nustatymo rekomendacijos</a:t>
            </a: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F5D3C37B-1062-4A5B-BBE5-68E57306BE62}"/>
              </a:ext>
            </a:extLst>
          </p:cNvPr>
          <p:cNvSpPr>
            <a:spLocks noGrp="1"/>
          </p:cNvSpPr>
          <p:nvPr>
            <p:ph idx="1"/>
          </p:nvPr>
        </p:nvSpPr>
        <p:spPr/>
        <p:txBody>
          <a:bodyPr/>
          <a:lstStyle/>
          <a:p>
            <a:pPr>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Pradedantysis </a:t>
            </a:r>
            <a:r>
              <a:rPr lang="lt-LT" sz="2800" dirty="0" smtClean="0">
                <a:solidFill>
                  <a:schemeClr val="tx1"/>
                </a:solidFill>
                <a:latin typeface="Times New Roman" panose="02020603050405020304" pitchFamily="18" charset="0"/>
                <a:cs typeface="Times New Roman" panose="02020603050405020304" pitchFamily="18" charset="0"/>
              </a:rPr>
              <a:t>mokytojas (pedagoginis darbo stažas iki 2 metų) </a:t>
            </a:r>
            <a:r>
              <a:rPr lang="lt-LT" sz="2800" dirty="0">
                <a:solidFill>
                  <a:schemeClr val="tx1"/>
                </a:solidFill>
                <a:latin typeface="Times New Roman" panose="02020603050405020304" pitchFamily="18" charset="0"/>
                <a:cs typeface="Times New Roman" panose="02020603050405020304" pitchFamily="18" charset="0"/>
              </a:rPr>
              <a:t>nuo 12 iki 18 </a:t>
            </a:r>
            <a:r>
              <a:rPr lang="lt-LT" sz="2800" dirty="0" smtClean="0">
                <a:solidFill>
                  <a:schemeClr val="tx1"/>
                </a:solidFill>
                <a:latin typeface="Times New Roman" panose="02020603050405020304" pitchFamily="18" charset="0"/>
                <a:cs typeface="Times New Roman" panose="02020603050405020304" pitchFamily="18" charset="0"/>
              </a:rPr>
              <a:t>kontaktinių valandų;</a:t>
            </a:r>
          </a:p>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Mokytojas </a:t>
            </a:r>
            <a:r>
              <a:rPr lang="lt-LT" sz="2800" dirty="0">
                <a:solidFill>
                  <a:schemeClr val="tx1"/>
                </a:solidFill>
                <a:latin typeface="Times New Roman" panose="02020603050405020304" pitchFamily="18" charset="0"/>
                <a:cs typeface="Times New Roman" panose="02020603050405020304" pitchFamily="18" charset="0"/>
              </a:rPr>
              <a:t>nuo 21 iki 24 </a:t>
            </a:r>
            <a:r>
              <a:rPr lang="lt-LT" sz="2800" dirty="0" smtClean="0">
                <a:solidFill>
                  <a:schemeClr val="tx1"/>
                </a:solidFill>
                <a:latin typeface="Times New Roman" panose="02020603050405020304" pitchFamily="18" charset="0"/>
                <a:cs typeface="Times New Roman" panose="02020603050405020304" pitchFamily="18" charset="0"/>
              </a:rPr>
              <a:t>kontaktinių valandų;</a:t>
            </a:r>
          </a:p>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Vyr</a:t>
            </a:r>
            <a:r>
              <a:rPr lang="lt-LT" sz="2800" dirty="0">
                <a:solidFill>
                  <a:schemeClr val="tx1"/>
                </a:solidFill>
                <a:latin typeface="Times New Roman" panose="02020603050405020304" pitchFamily="18" charset="0"/>
                <a:cs typeface="Times New Roman" panose="02020603050405020304" pitchFamily="18" charset="0"/>
              </a:rPr>
              <a:t>. mokytojas nuo 18 iki 22 </a:t>
            </a:r>
            <a:r>
              <a:rPr lang="lt-LT" sz="2800" dirty="0" smtClean="0">
                <a:solidFill>
                  <a:schemeClr val="tx1"/>
                </a:solidFill>
                <a:latin typeface="Times New Roman" panose="02020603050405020304" pitchFamily="18" charset="0"/>
                <a:cs typeface="Times New Roman" panose="02020603050405020304" pitchFamily="18" charset="0"/>
              </a:rPr>
              <a:t>kontaktinių valandų;</a:t>
            </a:r>
          </a:p>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Mokytojas </a:t>
            </a:r>
            <a:r>
              <a:rPr lang="lt-LT" sz="2800" dirty="0">
                <a:solidFill>
                  <a:schemeClr val="tx1"/>
                </a:solidFill>
                <a:latin typeface="Times New Roman" panose="02020603050405020304" pitchFamily="18" charset="0"/>
                <a:cs typeface="Times New Roman" panose="02020603050405020304" pitchFamily="18" charset="0"/>
              </a:rPr>
              <a:t>metodininkas nuo 15 iki 20 </a:t>
            </a:r>
            <a:r>
              <a:rPr lang="lt-LT" sz="2800" dirty="0" smtClean="0">
                <a:solidFill>
                  <a:schemeClr val="tx1"/>
                </a:solidFill>
                <a:latin typeface="Times New Roman" panose="02020603050405020304" pitchFamily="18" charset="0"/>
                <a:cs typeface="Times New Roman" panose="02020603050405020304" pitchFamily="18" charset="0"/>
              </a:rPr>
              <a:t>kontaktinių valandų;</a:t>
            </a:r>
          </a:p>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Mokytojas </a:t>
            </a:r>
            <a:r>
              <a:rPr lang="lt-LT" sz="2800" dirty="0">
                <a:solidFill>
                  <a:schemeClr val="tx1"/>
                </a:solidFill>
                <a:latin typeface="Times New Roman" panose="02020603050405020304" pitchFamily="18" charset="0"/>
                <a:cs typeface="Times New Roman" panose="02020603050405020304" pitchFamily="18" charset="0"/>
              </a:rPr>
              <a:t>ekspertas nuo 12 iki 18 </a:t>
            </a:r>
            <a:r>
              <a:rPr lang="lt-LT" sz="2800" dirty="0" smtClean="0">
                <a:solidFill>
                  <a:schemeClr val="tx1"/>
                </a:solidFill>
                <a:latin typeface="Times New Roman" panose="02020603050405020304" pitchFamily="18" charset="0"/>
                <a:cs typeface="Times New Roman" panose="02020603050405020304" pitchFamily="18" charset="0"/>
              </a:rPr>
              <a:t>kontaktinių valandų.</a:t>
            </a:r>
            <a:endParaRPr lang="lt-LT" sz="2800" dirty="0">
              <a:solidFill>
                <a:schemeClr val="tx1"/>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26031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BD2F8A3-B72A-4A63-AB58-24CC13DF7806}"/>
              </a:ext>
            </a:extLst>
          </p:cNvPr>
          <p:cNvSpPr>
            <a:spLocks noGrp="1"/>
          </p:cNvSpPr>
          <p:nvPr>
            <p:ph idx="1"/>
          </p:nvPr>
        </p:nvSpPr>
        <p:spPr/>
        <p:txBody>
          <a:bodyPr>
            <a:normAutofit/>
          </a:bodyPr>
          <a:lstStyle/>
          <a:p>
            <a:pPr marL="0" indent="0" algn="ctr">
              <a:buNone/>
            </a:pPr>
            <a:endParaRPr lang="lt-LT" sz="2800" b="1" dirty="0">
              <a:latin typeface="Times New Roman" panose="02020603050405020304" pitchFamily="18" charset="0"/>
              <a:cs typeface="Times New Roman" panose="02020603050405020304" pitchFamily="18" charset="0"/>
            </a:endParaRPr>
          </a:p>
          <a:p>
            <a:endParaRPr lang="lt-LT" dirty="0"/>
          </a:p>
          <a:p>
            <a:endParaRPr lang="lt-LT" dirty="0"/>
          </a:p>
        </p:txBody>
      </p:sp>
      <p:sp>
        <p:nvSpPr>
          <p:cNvPr id="4" name="Content Placeholder 2">
            <a:extLst>
              <a:ext uri="{FF2B5EF4-FFF2-40B4-BE49-F238E27FC236}">
                <a16:creationId xmlns="" xmlns:a16="http://schemas.microsoft.com/office/drawing/2014/main" id="{F5D3C37B-1062-4A5B-BBE5-68E57306BE62}"/>
              </a:ext>
            </a:extLst>
          </p:cNvPr>
          <p:cNvSpPr txBox="1">
            <a:spLocks/>
          </p:cNvSpPr>
          <p:nvPr/>
        </p:nvSpPr>
        <p:spPr>
          <a:xfrm>
            <a:off x="2741612" y="759854"/>
            <a:ext cx="8915400" cy="530376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v"/>
            </a:pPr>
            <a:r>
              <a:rPr lang="lt-LT" sz="2600" dirty="0" smtClean="0">
                <a:solidFill>
                  <a:schemeClr val="tx1"/>
                </a:solidFill>
                <a:latin typeface="Times New Roman" panose="02020603050405020304" pitchFamily="18" charset="0"/>
                <a:cs typeface="Times New Roman" panose="02020603050405020304" pitchFamily="18" charset="0"/>
              </a:rPr>
              <a:t>Pradedantysis mokytojas (pedagoginis darbo stažas iki 2 metų) nekontaktinės valandos funkcijoms, susijusioms su kontaktinėmis valandomis, vykdyti nuo 60 iki 100 procentų kontaktinių valandų skaičiaus;</a:t>
            </a:r>
          </a:p>
          <a:p>
            <a:pPr>
              <a:buFont typeface="Wingdings" panose="05000000000000000000" pitchFamily="2" charset="2"/>
              <a:buChar char="v"/>
            </a:pPr>
            <a:r>
              <a:rPr lang="lt-LT" sz="2600" dirty="0">
                <a:solidFill>
                  <a:schemeClr val="tx1"/>
                </a:solidFill>
                <a:latin typeface="Times New Roman" panose="02020603050405020304" pitchFamily="18" charset="0"/>
                <a:cs typeface="Times New Roman" panose="02020603050405020304" pitchFamily="18" charset="0"/>
              </a:rPr>
              <a:t>Pradedantysis mokytojas (pedagoginis darbo stažas iki 2 metų) nekontaktinės valandos funkcijoms, susijusioms su </a:t>
            </a:r>
            <a:r>
              <a:rPr lang="lt-LT" sz="2600" dirty="0" smtClean="0">
                <a:solidFill>
                  <a:schemeClr val="tx1"/>
                </a:solidFill>
                <a:latin typeface="Times New Roman" panose="02020603050405020304" pitchFamily="18" charset="0"/>
                <a:cs typeface="Times New Roman" panose="02020603050405020304" pitchFamily="18" charset="0"/>
              </a:rPr>
              <a:t>veikla mokyklos bendruomenei, </a:t>
            </a:r>
            <a:r>
              <a:rPr lang="lt-LT" sz="2600" dirty="0">
                <a:solidFill>
                  <a:schemeClr val="tx1"/>
                </a:solidFill>
                <a:latin typeface="Times New Roman" panose="02020603050405020304" pitchFamily="18" charset="0"/>
                <a:cs typeface="Times New Roman" panose="02020603050405020304" pitchFamily="18" charset="0"/>
              </a:rPr>
              <a:t>vykdyti </a:t>
            </a:r>
            <a:r>
              <a:rPr lang="lt-LT" sz="2600" dirty="0" smtClean="0">
                <a:solidFill>
                  <a:schemeClr val="tx1"/>
                </a:solidFill>
                <a:latin typeface="Times New Roman" panose="02020603050405020304" pitchFamily="18" charset="0"/>
                <a:cs typeface="Times New Roman" panose="02020603050405020304" pitchFamily="18" charset="0"/>
              </a:rPr>
              <a:t>iki 40 procentų visų </a:t>
            </a:r>
            <a:r>
              <a:rPr lang="lt-LT" sz="2600" dirty="0">
                <a:solidFill>
                  <a:schemeClr val="tx1"/>
                </a:solidFill>
                <a:latin typeface="Times New Roman" panose="02020603050405020304" pitchFamily="18" charset="0"/>
                <a:cs typeface="Times New Roman" panose="02020603050405020304" pitchFamily="18" charset="0"/>
              </a:rPr>
              <a:t>valandų </a:t>
            </a:r>
            <a:r>
              <a:rPr lang="lt-LT" sz="2600" dirty="0" smtClean="0">
                <a:solidFill>
                  <a:schemeClr val="tx1"/>
                </a:solidFill>
                <a:latin typeface="Times New Roman" panose="02020603050405020304" pitchFamily="18" charset="0"/>
                <a:cs typeface="Times New Roman" panose="02020603050405020304" pitchFamily="18" charset="0"/>
              </a:rPr>
              <a:t>skaičiaus;</a:t>
            </a:r>
          </a:p>
          <a:p>
            <a:pPr>
              <a:buFont typeface="Wingdings" panose="05000000000000000000" pitchFamily="2" charset="2"/>
              <a:buChar char="v"/>
            </a:pPr>
            <a:r>
              <a:rPr lang="lt-LT" sz="2600" dirty="0" smtClean="0">
                <a:solidFill>
                  <a:schemeClr val="tx1"/>
                </a:solidFill>
                <a:latin typeface="Times New Roman" panose="02020603050405020304" pitchFamily="18" charset="0"/>
                <a:cs typeface="Times New Roman" panose="02020603050405020304" pitchFamily="18" charset="0"/>
              </a:rPr>
              <a:t>Mokytojas, vyr. mokytojas, mokytojas metodininkas, mokytojas ekspertas </a:t>
            </a:r>
            <a:r>
              <a:rPr lang="lt-LT" sz="2600" dirty="0">
                <a:solidFill>
                  <a:schemeClr val="tx1"/>
                </a:solidFill>
                <a:latin typeface="Times New Roman" panose="02020603050405020304" pitchFamily="18" charset="0"/>
                <a:cs typeface="Times New Roman" panose="02020603050405020304" pitchFamily="18" charset="0"/>
              </a:rPr>
              <a:t>nekontaktinės valandos funkcijoms, susijusioms su kontaktinėmis valandomis, vykdyti nuo </a:t>
            </a:r>
            <a:r>
              <a:rPr lang="lt-LT" sz="2600" dirty="0" smtClean="0">
                <a:solidFill>
                  <a:schemeClr val="tx1"/>
                </a:solidFill>
                <a:latin typeface="Times New Roman" panose="02020603050405020304" pitchFamily="18" charset="0"/>
                <a:cs typeface="Times New Roman" panose="02020603050405020304" pitchFamily="18" charset="0"/>
              </a:rPr>
              <a:t>30 </a:t>
            </a:r>
            <a:r>
              <a:rPr lang="lt-LT" sz="2600" dirty="0">
                <a:solidFill>
                  <a:schemeClr val="tx1"/>
                </a:solidFill>
                <a:latin typeface="Times New Roman" panose="02020603050405020304" pitchFamily="18" charset="0"/>
                <a:cs typeface="Times New Roman" panose="02020603050405020304" pitchFamily="18" charset="0"/>
              </a:rPr>
              <a:t>iki 5</a:t>
            </a:r>
            <a:r>
              <a:rPr lang="lt-LT" sz="2600" dirty="0" smtClean="0">
                <a:solidFill>
                  <a:schemeClr val="tx1"/>
                </a:solidFill>
                <a:latin typeface="Times New Roman" panose="02020603050405020304" pitchFamily="18" charset="0"/>
                <a:cs typeface="Times New Roman" panose="02020603050405020304" pitchFamily="18" charset="0"/>
              </a:rPr>
              <a:t>0 </a:t>
            </a:r>
            <a:r>
              <a:rPr lang="lt-LT" sz="2600" dirty="0">
                <a:solidFill>
                  <a:schemeClr val="tx1"/>
                </a:solidFill>
                <a:latin typeface="Times New Roman" panose="02020603050405020304" pitchFamily="18" charset="0"/>
                <a:cs typeface="Times New Roman" panose="02020603050405020304" pitchFamily="18" charset="0"/>
              </a:rPr>
              <a:t>procentų kontaktinių valandų skaičiaus</a:t>
            </a:r>
            <a:r>
              <a:rPr lang="lt-LT" sz="26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lt-LT" sz="2600" dirty="0">
                <a:solidFill>
                  <a:schemeClr val="tx1"/>
                </a:solidFill>
                <a:latin typeface="Times New Roman" panose="02020603050405020304" pitchFamily="18" charset="0"/>
                <a:cs typeface="Times New Roman" panose="02020603050405020304" pitchFamily="18" charset="0"/>
              </a:rPr>
              <a:t>Mokytojas, vyr. mokytojas, mokytojas metodininkas, mokytojas </a:t>
            </a:r>
            <a:r>
              <a:rPr lang="lt-LT" sz="2600" dirty="0" smtClean="0">
                <a:solidFill>
                  <a:schemeClr val="tx1"/>
                </a:solidFill>
                <a:latin typeface="Times New Roman" panose="02020603050405020304" pitchFamily="18" charset="0"/>
                <a:cs typeface="Times New Roman" panose="02020603050405020304" pitchFamily="18" charset="0"/>
              </a:rPr>
              <a:t>ekspertas nekontaktinės </a:t>
            </a:r>
            <a:r>
              <a:rPr lang="lt-LT" sz="2600" dirty="0">
                <a:solidFill>
                  <a:schemeClr val="tx1"/>
                </a:solidFill>
                <a:latin typeface="Times New Roman" panose="02020603050405020304" pitchFamily="18" charset="0"/>
                <a:cs typeface="Times New Roman" panose="02020603050405020304" pitchFamily="18" charset="0"/>
              </a:rPr>
              <a:t>valandos funkcijoms, susijusioms su veikla mokyklos bendruomenei, vykdyti iki </a:t>
            </a:r>
            <a:r>
              <a:rPr lang="lt-LT" sz="2600" dirty="0" smtClean="0">
                <a:solidFill>
                  <a:schemeClr val="tx1"/>
                </a:solidFill>
                <a:latin typeface="Times New Roman" panose="02020603050405020304" pitchFamily="18" charset="0"/>
                <a:cs typeface="Times New Roman" panose="02020603050405020304" pitchFamily="18" charset="0"/>
              </a:rPr>
              <a:t>50 </a:t>
            </a:r>
            <a:r>
              <a:rPr lang="lt-LT" sz="2600" dirty="0">
                <a:solidFill>
                  <a:schemeClr val="tx1"/>
                </a:solidFill>
                <a:latin typeface="Times New Roman" panose="02020603050405020304" pitchFamily="18" charset="0"/>
                <a:cs typeface="Times New Roman" panose="02020603050405020304" pitchFamily="18" charset="0"/>
              </a:rPr>
              <a:t>procentų visų valandų skaičiaus;</a:t>
            </a:r>
          </a:p>
          <a:p>
            <a:pPr>
              <a:buFont typeface="Wingdings" panose="05000000000000000000" pitchFamily="2" charset="2"/>
              <a:buChar char="v"/>
            </a:pPr>
            <a:endParaRPr lang="lt-LT" sz="20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lt-LT" dirty="0"/>
          </a:p>
        </p:txBody>
      </p:sp>
    </p:spTree>
    <p:extLst>
      <p:ext uri="{BB962C8B-B14F-4D97-AF65-F5344CB8AC3E}">
        <p14:creationId xmlns:p14="http://schemas.microsoft.com/office/powerpoint/2010/main" val="166669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12674C5F-EE23-4D49-B53C-82AC7250A9BF}"/>
              </a:ext>
            </a:extLst>
          </p:cNvPr>
          <p:cNvGraphicFramePr>
            <a:graphicFrameLocks noGrp="1"/>
          </p:cNvGraphicFramePr>
          <p:nvPr>
            <p:ph idx="1"/>
            <p:extLst>
              <p:ext uri="{D42A27DB-BD31-4B8C-83A1-F6EECF244321}">
                <p14:modId xmlns:p14="http://schemas.microsoft.com/office/powerpoint/2010/main" val="4092163286"/>
              </p:ext>
            </p:extLst>
          </p:nvPr>
        </p:nvGraphicFramePr>
        <p:xfrm>
          <a:off x="2589213" y="2734292"/>
          <a:ext cx="8915400" cy="383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 xmlns:a16="http://schemas.microsoft.com/office/drawing/2014/main" id="{854EC09A-21FC-4228-835D-5182B2F721EA}"/>
              </a:ext>
            </a:extLst>
          </p:cNvPr>
          <p:cNvSpPr>
            <a:spLocks noGrp="1"/>
          </p:cNvSpPr>
          <p:nvPr>
            <p:ph type="title"/>
          </p:nvPr>
        </p:nvSpPr>
        <p:spPr>
          <a:xfrm>
            <a:off x="2592925" y="283335"/>
            <a:ext cx="8911687" cy="1621665"/>
          </a:xfrm>
        </p:spPr>
        <p:txBody>
          <a:bodyPr>
            <a:normAutofit fontScale="90000"/>
          </a:bodyPr>
          <a:lstStyle/>
          <a:p>
            <a:pPr algn="ctr"/>
            <a:r>
              <a:rPr lang="lt-LT"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Mokytojų, dirbančių pagal profesinio mokymo ir neformaliojo švietimo programas, darbo krūvio nustatymo rekomendacijos</a:t>
            </a:r>
            <a:endParaRPr lang="lt-L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 xmlns:a16="http://schemas.microsoft.com/office/drawing/2014/main" id="{F5D3C37B-1062-4A5B-BBE5-68E57306BE62}"/>
              </a:ext>
            </a:extLst>
          </p:cNvPr>
          <p:cNvSpPr txBox="1">
            <a:spLocks/>
          </p:cNvSpPr>
          <p:nvPr/>
        </p:nvSpPr>
        <p:spPr>
          <a:xfrm>
            <a:off x="2589212" y="1905001"/>
            <a:ext cx="8915400" cy="4804892"/>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Pradedantysis mokytojas (pedagoginis darbo stažas iki 2 metų) nuo 16 iki 22 kontaktinių valandų;</a:t>
            </a:r>
          </a:p>
          <a:p>
            <a:pPr>
              <a:buFont typeface="Wingdings" panose="05000000000000000000" pitchFamily="2" charset="2"/>
              <a:buChar char="v"/>
            </a:pPr>
            <a:r>
              <a:rPr lang="lt-LT" sz="2800" dirty="0" smtClean="0">
                <a:solidFill>
                  <a:schemeClr val="tx1"/>
                </a:solidFill>
                <a:latin typeface="Times New Roman" panose="02020603050405020304" pitchFamily="18" charset="0"/>
                <a:cs typeface="Times New Roman" panose="02020603050405020304" pitchFamily="18" charset="0"/>
              </a:rPr>
              <a:t>Mokytojas, vyr. mokytojas, mokytojas metodininkas, mokytojas ekspertas nuo 16 iki 24-25 kontaktinių valandų.</a:t>
            </a:r>
          </a:p>
          <a:p>
            <a:pPr>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Pradedantysis mokytojas (pedagoginis darbo stažas iki 2 metų) nekontaktinės valandos funkcijoms, susijusioms su kontaktinėmis valandomis, vykdyti nuo 60 iki 100 procentų kontaktinių valandų skaičiaus;</a:t>
            </a:r>
          </a:p>
          <a:p>
            <a:pPr>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Pradedantysis mokytojas (pedagoginis darbo stažas iki 2 metų) nekontaktinės valandos funkcijoms, susijusioms su veikla mokyklos bendruomenei, vykdyti iki 40 procentų visų valandų skaičiaus;</a:t>
            </a:r>
          </a:p>
          <a:p>
            <a:pPr>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Mokytojas, vyr. mokytojas, mokytojas metodininkas, mokytojas ekspertas nekontaktinės valandos funkcijoms, susijusioms su kontaktinėmis valandomis, vykdyti nuo 30 iki 50 procentų kontaktinių valandų skaičiaus;</a:t>
            </a:r>
          </a:p>
          <a:p>
            <a:pPr>
              <a:buFont typeface="Wingdings" panose="05000000000000000000" pitchFamily="2" charset="2"/>
              <a:buChar char="v"/>
            </a:pPr>
            <a:r>
              <a:rPr lang="lt-LT" sz="2800" dirty="0">
                <a:solidFill>
                  <a:schemeClr val="tx1"/>
                </a:solidFill>
                <a:latin typeface="Times New Roman" panose="02020603050405020304" pitchFamily="18" charset="0"/>
                <a:cs typeface="Times New Roman" panose="02020603050405020304" pitchFamily="18" charset="0"/>
              </a:rPr>
              <a:t>Mokytojas, vyr. mokytojas, mokytojas metodininkas, mokytojas ekspertas nekontaktinės valandos funkcijoms, susijusioms su veikla mokyklos bendruomenei, vykdyti iki 50 procentų visų valandų skaičiaus;</a:t>
            </a:r>
          </a:p>
          <a:p>
            <a:pPr>
              <a:buFont typeface="Wingdings" panose="05000000000000000000" pitchFamily="2" charset="2"/>
              <a:buChar char="v"/>
            </a:pPr>
            <a:endParaRPr lang="lt-LT" sz="2800" dirty="0" smtClean="0">
              <a:solidFill>
                <a:schemeClr val="tx1"/>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222204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additive="base">
                                        <p:cTn id="4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additive="base">
                                        <p:cTn id="4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F7F5EE8-5ECC-4020-B311-8A4583493628}"/>
              </a:ext>
            </a:extLst>
          </p:cNvPr>
          <p:cNvGraphicFramePr>
            <a:graphicFrameLocks noGrp="1"/>
          </p:cNvGraphicFramePr>
          <p:nvPr>
            <p:ph idx="1"/>
            <p:extLst>
              <p:ext uri="{D42A27DB-BD31-4B8C-83A1-F6EECF244321}">
                <p14:modId xmlns:p14="http://schemas.microsoft.com/office/powerpoint/2010/main" val="3585152348"/>
              </p:ext>
            </p:extLst>
          </p:nvPr>
        </p:nvGraphicFramePr>
        <p:xfrm>
          <a:off x="2589213" y="2343705"/>
          <a:ext cx="8915400" cy="4252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tačiakampis 1"/>
          <p:cNvSpPr/>
          <p:nvPr/>
        </p:nvSpPr>
        <p:spPr>
          <a:xfrm>
            <a:off x="3047999" y="1997837"/>
            <a:ext cx="8581624" cy="4001095"/>
          </a:xfrm>
          <a:prstGeom prst="rect">
            <a:avLst/>
          </a:prstGeom>
        </p:spPr>
        <p:txBody>
          <a:bodyPr wrap="square">
            <a:spAutoFit/>
          </a:bodyPr>
          <a:lstStyle/>
          <a:p>
            <a:pPr marL="285750" indent="-285750">
              <a:spcBef>
                <a:spcPts val="900"/>
              </a:spcBef>
              <a:spcAft>
                <a:spcPts val="900"/>
              </a:spcAft>
              <a:buFont typeface="Wingdings" panose="05000000000000000000" pitchFamily="2" charset="2"/>
              <a:buChar char="v"/>
            </a:pP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Mokytoj</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ų</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dirban</a:t>
            </a:r>
            <a:r>
              <a:rPr lang="lt-LT" sz="2800" dirty="0" err="1" smtClean="0">
                <a:latin typeface="Times New Roman" panose="02020603050405020304" pitchFamily="18" charset="0"/>
                <a:ea typeface="Cambria" panose="02040503050406030204" pitchFamily="18" charset="0"/>
                <a:cs typeface="Times New Roman" panose="02020603050405020304" pitchFamily="18" charset="0"/>
              </a:rPr>
              <a:t>čių</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pagal</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bendrojo</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ugdymo</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profesinio</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mokymo</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ir</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neformaliojo</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š</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vietimo</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programas</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pareigini</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ų</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alg</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ų</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pastoviosios</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dalies</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koeficientai</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a:latin typeface="Times New Roman" panose="02020603050405020304" pitchFamily="18" charset="0"/>
                <a:ea typeface="Cambria" panose="02040503050406030204" pitchFamily="18" charset="0"/>
                <a:cs typeface="Times New Roman" panose="02020603050405020304" pitchFamily="18" charset="0"/>
              </a:rPr>
              <a:t>nustatomi</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u</a:t>
            </a:r>
            <a:r>
              <a:rPr lang="lt-LT" sz="2800" dirty="0">
                <a:latin typeface="Times New Roman" panose="02020603050405020304" pitchFamily="18" charset="0"/>
                <a:ea typeface="Cambria" panose="02040503050406030204" pitchFamily="18" charset="0"/>
                <a:cs typeface="Times New Roman" panose="02020603050405020304" pitchFamily="18" charset="0"/>
              </a:rPr>
              <a:t>ž</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b="1" dirty="0">
                <a:latin typeface="Times New Roman" panose="02020603050405020304" pitchFamily="18" charset="0"/>
                <a:ea typeface="Cambria" panose="02040503050406030204" pitchFamily="18" charset="0"/>
                <a:cs typeface="Times New Roman" panose="02020603050405020304" pitchFamily="18" charset="0"/>
              </a:rPr>
              <a:t>36 </a:t>
            </a:r>
            <a:r>
              <a:rPr lang="en-US" sz="2800" b="1" dirty="0" err="1">
                <a:latin typeface="Times New Roman" panose="02020603050405020304" pitchFamily="18" charset="0"/>
                <a:ea typeface="Cambria" panose="02040503050406030204" pitchFamily="18" charset="0"/>
                <a:cs typeface="Times New Roman" panose="02020603050405020304" pitchFamily="18" charset="0"/>
              </a:rPr>
              <a:t>valandas</a:t>
            </a:r>
            <a:r>
              <a:rPr lang="en-US" sz="2800" b="1" dirty="0">
                <a:latin typeface="Times New Roman" panose="02020603050405020304" pitchFamily="18" charset="0"/>
                <a:ea typeface="Cambria" panose="02040503050406030204" pitchFamily="18" charset="0"/>
                <a:cs typeface="Times New Roman" panose="02020603050405020304" pitchFamily="18" charset="0"/>
              </a:rPr>
              <a:t> (</a:t>
            </a:r>
            <a:r>
              <a:rPr lang="en-US" sz="2800" b="1" dirty="0" err="1">
                <a:latin typeface="Times New Roman" panose="02020603050405020304" pitchFamily="18" charset="0"/>
                <a:ea typeface="Cambria" panose="02040503050406030204" pitchFamily="18" charset="0"/>
                <a:cs typeface="Times New Roman" panose="02020603050405020304" pitchFamily="18" charset="0"/>
              </a:rPr>
              <a:t>kontaktines</a:t>
            </a:r>
            <a:r>
              <a:rPr lang="en-US" sz="2800" b="1" dirty="0">
                <a:latin typeface="Times New Roman" panose="02020603050405020304" pitchFamily="18" charset="0"/>
                <a:ea typeface="Cambria" panose="02040503050406030204" pitchFamily="18" charset="0"/>
                <a:cs typeface="Times New Roman" panose="02020603050405020304" pitchFamily="18" charset="0"/>
              </a:rPr>
              <a:t> </a:t>
            </a:r>
            <a:r>
              <a:rPr lang="en-US" sz="2800" b="1" dirty="0" err="1">
                <a:latin typeface="Times New Roman" panose="02020603050405020304" pitchFamily="18" charset="0"/>
                <a:ea typeface="Cambria" panose="02040503050406030204" pitchFamily="18" charset="0"/>
                <a:cs typeface="Times New Roman" panose="02020603050405020304" pitchFamily="18" charset="0"/>
              </a:rPr>
              <a:t>ir</a:t>
            </a:r>
            <a:r>
              <a:rPr lang="en-US" sz="2800" b="1" dirty="0">
                <a:latin typeface="Times New Roman" panose="02020603050405020304" pitchFamily="18" charset="0"/>
                <a:ea typeface="Cambria" panose="02040503050406030204" pitchFamily="18" charset="0"/>
                <a:cs typeface="Times New Roman" panose="02020603050405020304" pitchFamily="18" charset="0"/>
              </a:rPr>
              <a:t> </a:t>
            </a:r>
            <a:r>
              <a:rPr lang="en-US" sz="2800" b="1" dirty="0" err="1">
                <a:latin typeface="Times New Roman" panose="02020603050405020304" pitchFamily="18" charset="0"/>
                <a:ea typeface="Cambria" panose="02040503050406030204" pitchFamily="18" charset="0"/>
                <a:cs typeface="Times New Roman" panose="02020603050405020304" pitchFamily="18" charset="0"/>
              </a:rPr>
              <a:t>nekontaktines</a:t>
            </a:r>
            <a:r>
              <a:rPr lang="en-US" sz="2800" b="1" dirty="0">
                <a:latin typeface="Times New Roman" panose="02020603050405020304" pitchFamily="18" charset="0"/>
                <a:ea typeface="Cambria" panose="02040503050406030204" pitchFamily="18" charset="0"/>
                <a:cs typeface="Times New Roman" panose="02020603050405020304" pitchFamily="18" charset="0"/>
              </a:rPr>
              <a:t>) per </a:t>
            </a:r>
            <a:r>
              <a:rPr lang="en-US" sz="2800" b="1" dirty="0" err="1" smtClean="0">
                <a:latin typeface="Times New Roman" panose="02020603050405020304" pitchFamily="18" charset="0"/>
                <a:ea typeface="Cambria" panose="02040503050406030204" pitchFamily="18" charset="0"/>
                <a:cs typeface="Times New Roman" panose="02020603050405020304" pitchFamily="18" charset="0"/>
              </a:rPr>
              <a:t>savait</a:t>
            </a:r>
            <a:r>
              <a:rPr lang="lt-LT" sz="2800" b="1" dirty="0" smtClean="0">
                <a:latin typeface="Times New Roman" panose="02020603050405020304" pitchFamily="18" charset="0"/>
                <a:ea typeface="Cambria" panose="02040503050406030204" pitchFamily="18" charset="0"/>
                <a:cs typeface="Times New Roman" panose="02020603050405020304" pitchFamily="18" charset="0"/>
              </a:rPr>
              <a:t>ę</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b="1" dirty="0">
                <a:latin typeface="Times New Roman" panose="02020603050405020304" pitchFamily="18" charset="0"/>
                <a:ea typeface="Cambria" panose="02040503050406030204" pitchFamily="18" charset="0"/>
                <a:cs typeface="Times New Roman" panose="02020603050405020304" pitchFamily="18" charset="0"/>
              </a:rPr>
              <a:t>1512 — per </a:t>
            </a:r>
            <a:r>
              <a:rPr lang="en-US" sz="2800" b="1" dirty="0" err="1">
                <a:latin typeface="Times New Roman" panose="02020603050405020304" pitchFamily="18" charset="0"/>
                <a:ea typeface="Cambria" panose="02040503050406030204" pitchFamily="18" charset="0"/>
                <a:cs typeface="Times New Roman" panose="02020603050405020304" pitchFamily="18" charset="0"/>
              </a:rPr>
              <a:t>mokslo</a:t>
            </a:r>
            <a:r>
              <a:rPr lang="en-US" sz="2800" b="1" dirty="0">
                <a:latin typeface="Times New Roman" panose="02020603050405020304" pitchFamily="18" charset="0"/>
                <a:ea typeface="Cambria" panose="02040503050406030204" pitchFamily="18" charset="0"/>
                <a:cs typeface="Times New Roman" panose="02020603050405020304" pitchFamily="18" charset="0"/>
              </a:rPr>
              <a:t> </a:t>
            </a:r>
            <a:r>
              <a:rPr lang="en-US" sz="2800" b="1" dirty="0" err="1" smtClean="0">
                <a:latin typeface="Times New Roman" panose="02020603050405020304" pitchFamily="18" charset="0"/>
                <a:ea typeface="Cambria" panose="02040503050406030204" pitchFamily="18" charset="0"/>
                <a:cs typeface="Times New Roman" panose="02020603050405020304" pitchFamily="18" charset="0"/>
              </a:rPr>
              <a:t>metus</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a:t>
            </a:r>
            <a:endParaRPr lang="lt-LT" sz="2800" dirty="0" smtClean="0">
              <a:latin typeface="Times New Roman" panose="02020603050405020304" pitchFamily="18" charset="0"/>
              <a:ea typeface="Cambria" panose="02040503050406030204" pitchFamily="18" charset="0"/>
              <a:cs typeface="Times New Roman" panose="02020603050405020304" pitchFamily="18" charset="0"/>
            </a:endParaRPr>
          </a:p>
          <a:p>
            <a:pPr>
              <a:spcBef>
                <a:spcPts val="900"/>
              </a:spcBef>
              <a:spcAft>
                <a:spcPts val="900"/>
              </a:spcAft>
            </a:pPr>
            <a:endParaRPr lang="lt-LT" sz="2800" dirty="0" smtClean="0">
              <a:latin typeface="Times New Roman" panose="02020603050405020304" pitchFamily="18" charset="0"/>
              <a:ea typeface="Cambria" panose="02040503050406030204" pitchFamily="18" charset="0"/>
              <a:cs typeface="Times New Roman" panose="02020603050405020304" pitchFamily="18" charset="0"/>
            </a:endParaRPr>
          </a:p>
          <a:p>
            <a:pPr marL="285750" indent="-285750">
              <a:spcBef>
                <a:spcPts val="900"/>
              </a:spcBef>
              <a:spcAft>
                <a:spcPts val="900"/>
              </a:spcAft>
              <a:buFont typeface="Wingdings" panose="05000000000000000000" pitchFamily="2" charset="2"/>
              <a:buChar char="v"/>
            </a:pPr>
            <a:r>
              <a:rPr lang="lt-LT" sz="2800" dirty="0">
                <a:latin typeface="Times New Roman" panose="02020603050405020304" pitchFamily="18" charset="0"/>
                <a:ea typeface="Cambria" panose="02040503050406030204" pitchFamily="18" charset="0"/>
                <a:cs typeface="Times New Roman" panose="02020603050405020304" pitchFamily="18" charset="0"/>
              </a:rPr>
              <a:t>M</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okytojo</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pareigyb</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ė</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s </a:t>
            </a:r>
            <a:r>
              <a:rPr lang="en-US" sz="2800" dirty="0" err="1">
                <a:latin typeface="Times New Roman" panose="02020603050405020304" pitchFamily="18" charset="0"/>
                <a:ea typeface="Cambria" panose="02040503050406030204" pitchFamily="18" charset="0"/>
                <a:cs typeface="Times New Roman" panose="02020603050405020304" pitchFamily="18" charset="0"/>
              </a:rPr>
              <a:t>valandas</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kontaktin</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ė</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s </a:t>
            </a:r>
            <a:r>
              <a:rPr lang="en-US" sz="2800" dirty="0" err="1">
                <a:latin typeface="Times New Roman" panose="02020603050405020304" pitchFamily="18" charset="0"/>
                <a:ea typeface="Cambria" panose="02040503050406030204" pitchFamily="18" charset="0"/>
                <a:cs typeface="Times New Roman" panose="02020603050405020304" pitchFamily="18" charset="0"/>
              </a:rPr>
              <a:t>ir</a:t>
            </a:r>
            <a:r>
              <a:rPr lang="en-US" sz="2800"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err="1" smtClean="0">
                <a:latin typeface="Times New Roman" panose="02020603050405020304" pitchFamily="18" charset="0"/>
                <a:ea typeface="Cambria" panose="02040503050406030204" pitchFamily="18" charset="0"/>
                <a:cs typeface="Times New Roman" panose="02020603050405020304" pitchFamily="18" charset="0"/>
              </a:rPr>
              <a:t>nekontaktin</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ė</a:t>
            </a:r>
            <a:r>
              <a:rPr lang="en-US" sz="2800" dirty="0" smtClean="0">
                <a:latin typeface="Times New Roman" panose="02020603050405020304" pitchFamily="18" charset="0"/>
                <a:ea typeface="Cambria" panose="02040503050406030204" pitchFamily="18" charset="0"/>
                <a:cs typeface="Times New Roman" panose="02020603050405020304" pitchFamily="18" charset="0"/>
              </a:rPr>
              <a:t>s)</a:t>
            </a:r>
            <a:r>
              <a:rPr lang="lt-LT" sz="2800" dirty="0" smtClean="0">
                <a:latin typeface="Times New Roman" panose="02020603050405020304" pitchFamily="18" charset="0"/>
                <a:ea typeface="Cambria" panose="02040503050406030204" pitchFamily="18" charset="0"/>
                <a:cs typeface="Times New Roman" panose="02020603050405020304" pitchFamily="18" charset="0"/>
              </a:rPr>
              <a:t> </a:t>
            </a:r>
            <a:r>
              <a:rPr lang="lt-LT" sz="2800" b="1" dirty="0" smtClean="0">
                <a:latin typeface="Times New Roman" panose="02020603050405020304" pitchFamily="18" charset="0"/>
                <a:ea typeface="Cambria" panose="02040503050406030204" pitchFamily="18" charset="0"/>
                <a:cs typeface="Times New Roman" panose="02020603050405020304" pitchFamily="18" charset="0"/>
              </a:rPr>
              <a:t>įkainis vienodas</a:t>
            </a:r>
            <a:r>
              <a:rPr lang="en-US" sz="2800" b="1" dirty="0" smtClean="0">
                <a:latin typeface="Times New Roman" panose="02020603050405020304" pitchFamily="18" charset="0"/>
                <a:ea typeface="Cambria" panose="02040503050406030204" pitchFamily="18" charset="0"/>
                <a:cs typeface="Times New Roman" panose="02020603050405020304" pitchFamily="18" charset="0"/>
              </a:rPr>
              <a:t>.</a:t>
            </a:r>
            <a:endParaRPr lang="lt-LT" sz="2800" b="1" dirty="0">
              <a:effectLst/>
              <a:latin typeface="Times New Roman" panose="020206030504050203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39083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6999" y="2021982"/>
            <a:ext cx="8023538" cy="3539430"/>
          </a:xfrm>
          <a:prstGeom prst="rect">
            <a:avLst/>
          </a:prstGeom>
          <a:noFill/>
        </p:spPr>
        <p:txBody>
          <a:bodyPr wrap="square" rtlCol="0">
            <a:spAutoFit/>
          </a:bodyPr>
          <a:lstStyle/>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iki</a:t>
            </a:r>
            <a:r>
              <a:rPr lang="en-US" sz="3200" dirty="0" smtClean="0">
                <a:latin typeface="Times New Roman" panose="02020603050405020304" pitchFamily="18" charset="0"/>
                <a:cs typeface="Times New Roman" panose="02020603050405020304" pitchFamily="18" charset="0"/>
              </a:rPr>
              <a:t> 2</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nuo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daugiau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2 </a:t>
            </a:r>
            <a:r>
              <a:rPr lang="en-US" sz="3200" dirty="0" err="1">
                <a:latin typeface="Times New Roman" panose="02020603050405020304" pitchFamily="18" charset="0"/>
                <a:cs typeface="Times New Roman" panose="02020603050405020304" pitchFamily="18" charset="0"/>
              </a:rPr>
              <a:t>iki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5</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nuo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daugiau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5 </a:t>
            </a:r>
            <a:r>
              <a:rPr lang="en-US" sz="3200" dirty="0" err="1">
                <a:latin typeface="Times New Roman" panose="02020603050405020304" pitchFamily="18" charset="0"/>
                <a:cs typeface="Times New Roman" panose="02020603050405020304" pitchFamily="18" charset="0"/>
              </a:rPr>
              <a:t>iki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10</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nuo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daugiau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10 </a:t>
            </a:r>
            <a:r>
              <a:rPr lang="en-US" sz="3200" dirty="0" err="1">
                <a:latin typeface="Times New Roman" panose="02020603050405020304" pitchFamily="18" charset="0"/>
                <a:cs typeface="Times New Roman" panose="02020603050405020304" pitchFamily="18" charset="0"/>
              </a:rPr>
              <a:t>iki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15</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nuo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daugiau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15 </a:t>
            </a:r>
            <a:r>
              <a:rPr lang="en-US" sz="3200" dirty="0" err="1">
                <a:latin typeface="Times New Roman" panose="02020603050405020304" pitchFamily="18" charset="0"/>
                <a:cs typeface="Times New Roman" panose="02020603050405020304" pitchFamily="18" charset="0"/>
              </a:rPr>
              <a:t>iki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20</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nuo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daugiau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20 </a:t>
            </a:r>
            <a:r>
              <a:rPr lang="en-US" sz="3200" dirty="0" err="1">
                <a:latin typeface="Times New Roman" panose="02020603050405020304" pitchFamily="18" charset="0"/>
                <a:cs typeface="Times New Roman" panose="02020603050405020304" pitchFamily="18" charset="0"/>
              </a:rPr>
              <a:t>iki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25</a:t>
            </a:r>
            <a:r>
              <a:rPr lang="lt-LT" sz="3200" dirty="0" smtClean="0">
                <a:latin typeface="Times New Roman" panose="02020603050405020304" pitchFamily="18" charset="0"/>
                <a:cs typeface="Times New Roman" panose="02020603050405020304" pitchFamily="18" charset="0"/>
              </a:rPr>
              <a:t> metų;</a:t>
            </a:r>
          </a:p>
          <a:p>
            <a:pPr marL="457200" indent="-457200">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daugiau</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kaip</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25</a:t>
            </a:r>
            <a:r>
              <a:rPr lang="lt-LT" sz="3200" dirty="0" smtClean="0">
                <a:latin typeface="Times New Roman" panose="02020603050405020304" pitchFamily="18" charset="0"/>
                <a:cs typeface="Times New Roman" panose="02020603050405020304" pitchFamily="18" charset="0"/>
              </a:rPr>
              <a:t> metų</a:t>
            </a:r>
            <a:r>
              <a:rPr lang="en-US" sz="3200" dirty="0" smtClean="0">
                <a:latin typeface="Times New Roman" panose="02020603050405020304" pitchFamily="18" charset="0"/>
                <a:cs typeface="Times New Roman" panose="02020603050405020304" pitchFamily="18" charset="0"/>
              </a:rPr>
              <a:t>.</a:t>
            </a:r>
            <a:endParaRPr lang="lt-LT" sz="3200"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 xmlns:a16="http://schemas.microsoft.com/office/drawing/2014/main" id="{854EC09A-21FC-4228-835D-5182B2F721EA}"/>
              </a:ext>
            </a:extLst>
          </p:cNvPr>
          <p:cNvSpPr>
            <a:spLocks noGrp="1"/>
          </p:cNvSpPr>
          <p:nvPr>
            <p:ph type="title"/>
          </p:nvPr>
        </p:nvSpPr>
        <p:spPr>
          <a:xfrm>
            <a:off x="2592925" y="283335"/>
            <a:ext cx="8911687" cy="1621665"/>
          </a:xfrm>
        </p:spPr>
        <p:txBody>
          <a:bodyPr>
            <a:normAutofit/>
          </a:bodyPr>
          <a:lstStyle/>
          <a:p>
            <a:pPr algn="ctr"/>
            <a:r>
              <a:rPr lang="lt-LT"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Pedagoginio darbo stažas</a:t>
            </a:r>
            <a:endParaRPr lang="lt-LT"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89212" y="2133599"/>
            <a:ext cx="8915400" cy="4254321"/>
          </a:xfrm>
        </p:spPr>
        <p:txBody>
          <a:bodyPr>
            <a:normAutofit lnSpcReduction="10000"/>
          </a:bodyPr>
          <a:lstStyle/>
          <a:p>
            <a:pPr>
              <a:buFont typeface="Wingdings" panose="05000000000000000000" pitchFamily="2" charset="2"/>
              <a:buChar char="v"/>
            </a:pPr>
            <a:r>
              <a:rPr lang="en-US" dirty="0" err="1" smtClean="0">
                <a:solidFill>
                  <a:schemeClr val="tx1"/>
                </a:solidFill>
                <a:latin typeface="Times New Roman" panose="02020603050405020304" pitchFamily="18" charset="0"/>
                <a:cs typeface="Times New Roman" panose="02020603050405020304" pitchFamily="18" charset="0"/>
              </a:rPr>
              <a:t>Atsi</a:t>
            </a:r>
            <a:r>
              <a:rPr lang="lt-LT" dirty="0" smtClean="0">
                <a:solidFill>
                  <a:schemeClr val="tx1"/>
                </a:solidFill>
                <a:latin typeface="Times New Roman" panose="02020603050405020304" pitchFamily="18" charset="0"/>
                <a:cs typeface="Times New Roman" panose="02020603050405020304" pitchFamily="18" charset="0"/>
              </a:rPr>
              <a:t>ž</a:t>
            </a:r>
            <a:r>
              <a:rPr lang="en-US" dirty="0" err="1" smtClean="0">
                <a:solidFill>
                  <a:schemeClr val="tx1"/>
                </a:solidFill>
                <a:latin typeface="Times New Roman" panose="02020603050405020304" pitchFamily="18" charset="0"/>
                <a:cs typeface="Times New Roman" panose="02020603050405020304" pitchFamily="18" charset="0"/>
              </a:rPr>
              <a:t>velgiant</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į</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mokytoj</a:t>
            </a:r>
            <a:r>
              <a:rPr lang="lt-LT" dirty="0" smtClean="0">
                <a:solidFill>
                  <a:schemeClr val="tx1"/>
                </a:solidFill>
                <a:latin typeface="Times New Roman" panose="02020603050405020304" pitchFamily="18" charset="0"/>
                <a:cs typeface="Times New Roman" panose="02020603050405020304" pitchFamily="18" charset="0"/>
              </a:rPr>
              <a:t>ų</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veiklos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sud</a:t>
            </a:r>
            <a:r>
              <a:rPr lang="lt-LT" dirty="0" smtClean="0">
                <a:solidFill>
                  <a:schemeClr val="tx1"/>
                </a:solidFill>
                <a:latin typeface="Times New Roman" panose="02020603050405020304" pitchFamily="18" charset="0"/>
                <a:cs typeface="Times New Roman" panose="02020603050405020304" pitchFamily="18" charset="0"/>
              </a:rPr>
              <a:t>ė</a:t>
            </a:r>
            <a:r>
              <a:rPr lang="en-US" dirty="0" err="1" smtClean="0">
                <a:solidFill>
                  <a:schemeClr val="tx1"/>
                </a:solidFill>
                <a:latin typeface="Times New Roman" panose="02020603050405020304" pitchFamily="18" charset="0"/>
                <a:cs typeface="Times New Roman" panose="02020603050405020304" pitchFamily="18" charset="0"/>
              </a:rPr>
              <a:t>tingum</a:t>
            </a:r>
            <a:r>
              <a:rPr lang="lt-LT" dirty="0" smtClean="0">
                <a:solidFill>
                  <a:schemeClr val="tx1"/>
                </a:solidFill>
                <a:latin typeface="Times New Roman" panose="02020603050405020304" pitchFamily="18" charset="0"/>
                <a:cs typeface="Times New Roman" panose="02020603050405020304" pitchFamily="18" charset="0"/>
              </a:rPr>
              <a:t>ą</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pareigin</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a:t>
            </a:r>
            <a:r>
              <a:rPr lang="en-US" dirty="0" err="1">
                <a:solidFill>
                  <a:schemeClr val="tx1"/>
                </a:solidFill>
                <a:latin typeface="Times New Roman" panose="02020603050405020304" pitchFamily="18" charset="0"/>
                <a:cs typeface="Times New Roman" panose="02020603050405020304" pitchFamily="18" charset="0"/>
              </a:rPr>
              <a:t>algos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pastoviosios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dalies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koeficientai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mokytojams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dirbantiems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pagal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bendrojo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ugdymo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profesinio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mokymo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neformaliojo</a:t>
            </a:r>
            <a:r>
              <a:rPr lang="en-US" dirty="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š</a:t>
            </a:r>
            <a:r>
              <a:rPr lang="en-US" dirty="0" err="1" smtClean="0">
                <a:solidFill>
                  <a:schemeClr val="tx1"/>
                </a:solidFill>
                <a:latin typeface="Times New Roman" panose="02020603050405020304" pitchFamily="18" charset="0"/>
                <a:cs typeface="Times New Roman" panose="02020603050405020304" pitchFamily="18" charset="0"/>
              </a:rPr>
              <a:t>vietimo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programas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didinami</a:t>
            </a:r>
            <a:r>
              <a:rPr lang="en-US"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už kontaktines ir nekontaktines valandas nuo 3 iki 15 procentų. </a:t>
            </a:r>
          </a:p>
          <a:p>
            <a:pPr>
              <a:buFont typeface="Wingdings" panose="05000000000000000000" pitchFamily="2" charset="2"/>
              <a:buChar char="v"/>
            </a:pPr>
            <a:r>
              <a:rPr lang="lt-LT" dirty="0" smtClean="0">
                <a:solidFill>
                  <a:schemeClr val="tx1"/>
                </a:solidFill>
                <a:latin typeface="Times New Roman" panose="02020603050405020304" pitchFamily="18" charset="0"/>
                <a:cs typeface="Times New Roman" panose="02020603050405020304" pitchFamily="18" charset="0"/>
              </a:rPr>
              <a:t>Anksčiau </a:t>
            </a:r>
            <a:r>
              <a:rPr lang="en-US" dirty="0" err="1" smtClean="0">
                <a:solidFill>
                  <a:schemeClr val="tx1"/>
                </a:solidFill>
                <a:latin typeface="Times New Roman" panose="02020603050405020304" pitchFamily="18" charset="0"/>
                <a:cs typeface="Times New Roman" panose="02020603050405020304" pitchFamily="18" charset="0"/>
              </a:rPr>
              <a:t>pareigin</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a:t>
            </a:r>
            <a:r>
              <a:rPr lang="en-US" dirty="0" err="1">
                <a:solidFill>
                  <a:schemeClr val="tx1"/>
                </a:solidFill>
                <a:latin typeface="Times New Roman" panose="02020603050405020304" pitchFamily="18" charset="0"/>
                <a:cs typeface="Times New Roman" panose="02020603050405020304" pitchFamily="18" charset="0"/>
              </a:rPr>
              <a:t>algos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pastoviosios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dalies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koeficientai</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d</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l </a:t>
            </a:r>
            <a:r>
              <a:rPr lang="en-US" dirty="0" err="1">
                <a:solidFill>
                  <a:schemeClr val="tx1"/>
                </a:solidFill>
                <a:latin typeface="Times New Roman" panose="02020603050405020304" pitchFamily="18" charset="0"/>
                <a:cs typeface="Times New Roman" panose="02020603050405020304" pitchFamily="18" charset="0"/>
              </a:rPr>
              <a:t>veiklos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sud</a:t>
            </a:r>
            <a:r>
              <a:rPr lang="lt-LT" dirty="0" smtClean="0">
                <a:solidFill>
                  <a:schemeClr val="tx1"/>
                </a:solidFill>
                <a:latin typeface="Times New Roman" panose="02020603050405020304" pitchFamily="18" charset="0"/>
                <a:cs typeface="Times New Roman" panose="02020603050405020304" pitchFamily="18" charset="0"/>
              </a:rPr>
              <a:t>ė</a:t>
            </a:r>
            <a:r>
              <a:rPr lang="en-US" dirty="0" err="1" smtClean="0">
                <a:solidFill>
                  <a:schemeClr val="tx1"/>
                </a:solidFill>
                <a:latin typeface="Times New Roman" panose="02020603050405020304" pitchFamily="18" charset="0"/>
                <a:cs typeface="Times New Roman" panose="02020603050405020304" pitchFamily="18" charset="0"/>
              </a:rPr>
              <a:t>tingumo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buvo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didinami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nuo</a:t>
            </a:r>
            <a:r>
              <a:rPr lang="en-US" dirty="0">
                <a:solidFill>
                  <a:schemeClr val="tx1"/>
                </a:solidFill>
                <a:latin typeface="Times New Roman" panose="02020603050405020304" pitchFamily="18" charset="0"/>
                <a:cs typeface="Times New Roman" panose="02020603050405020304" pitchFamily="18" charset="0"/>
              </a:rPr>
              <a:t> 5 </a:t>
            </a:r>
            <a:r>
              <a:rPr lang="en-US" dirty="0" err="1">
                <a:solidFill>
                  <a:schemeClr val="tx1"/>
                </a:solidFill>
                <a:latin typeface="Times New Roman" panose="02020603050405020304" pitchFamily="18" charset="0"/>
                <a:cs typeface="Times New Roman" panose="02020603050405020304" pitchFamily="18" charset="0"/>
              </a:rPr>
              <a:t>iki</a:t>
            </a:r>
            <a:r>
              <a:rPr lang="en-US" dirty="0">
                <a:solidFill>
                  <a:schemeClr val="tx1"/>
                </a:solidFill>
                <a:latin typeface="Times New Roman" panose="02020603050405020304" pitchFamily="18" charset="0"/>
                <a:cs typeface="Times New Roman" panose="02020603050405020304" pitchFamily="18" charset="0"/>
              </a:rPr>
              <a:t> 30 </a:t>
            </a:r>
            <a:r>
              <a:rPr lang="en-US" dirty="0" err="1" smtClean="0">
                <a:solidFill>
                  <a:schemeClr val="tx1"/>
                </a:solidFill>
                <a:latin typeface="Times New Roman" panose="02020603050405020304" pitchFamily="18" charset="0"/>
                <a:cs typeface="Times New Roman" panose="02020603050405020304" pitchFamily="18" charset="0"/>
              </a:rPr>
              <a:t>procent</a:t>
            </a:r>
            <a:r>
              <a:rPr lang="lt-LT" dirty="0" smtClean="0">
                <a:solidFill>
                  <a:schemeClr val="tx1"/>
                </a:solidFill>
                <a:latin typeface="Times New Roman" panose="02020603050405020304" pitchFamily="18" charset="0"/>
                <a:cs typeface="Times New Roman" panose="02020603050405020304" pitchFamily="18" charset="0"/>
              </a:rPr>
              <a:t>ų</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tik</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u</a:t>
            </a:r>
            <a:r>
              <a:rPr lang="lt-LT" dirty="0" smtClean="0">
                <a:solidFill>
                  <a:schemeClr val="tx1"/>
                </a:solidFill>
                <a:latin typeface="Times New Roman" panose="02020603050405020304" pitchFamily="18" charset="0"/>
                <a:cs typeface="Times New Roman" panose="02020603050405020304" pitchFamily="18" charset="0"/>
              </a:rPr>
              <a:t>ž</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kontaktines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valanda</a:t>
            </a:r>
            <a:r>
              <a:rPr lang="lt-LT" dirty="0" smtClean="0">
                <a:solidFill>
                  <a:schemeClr val="tx1"/>
                </a:solidFill>
                <a:latin typeface="Times New Roman" panose="02020603050405020304" pitchFamily="18" charset="0"/>
                <a:cs typeface="Times New Roman" panose="02020603050405020304" pitchFamily="18" charset="0"/>
              </a:rPr>
              <a:t>s. </a:t>
            </a:r>
          </a:p>
          <a:p>
            <a:pPr>
              <a:buFont typeface="Wingdings" panose="05000000000000000000" pitchFamily="2" charset="2"/>
              <a:buChar char="v"/>
            </a:pPr>
            <a:r>
              <a:rPr lang="lt-LT" dirty="0" smtClean="0">
                <a:solidFill>
                  <a:schemeClr val="tx1"/>
                </a:solidFill>
                <a:latin typeface="Times New Roman" panose="02020603050405020304" pitchFamily="18" charset="0"/>
                <a:cs typeface="Times New Roman" panose="02020603050405020304" pitchFamily="18" charset="0"/>
              </a:rPr>
              <a:t>Įstatymo 5 priedo I skyriaus 2 punkte yra išvardinti atvejai, kuriais vadovaujantis galima didinti pareiginės algos pastoviosios dalies koeficientus.</a:t>
            </a:r>
          </a:p>
          <a:p>
            <a:pPr>
              <a:buFont typeface="Wingdings" panose="05000000000000000000" pitchFamily="2" charset="2"/>
              <a:buChar char="v"/>
            </a:pPr>
            <a:r>
              <a:rPr lang="lt-LT" dirty="0" smtClean="0">
                <a:solidFill>
                  <a:schemeClr val="tx1"/>
                </a:solidFill>
                <a:latin typeface="Times New Roman" panose="02020603050405020304" pitchFamily="18" charset="0"/>
                <a:cs typeface="Times New Roman" panose="02020603050405020304" pitchFamily="18" charset="0"/>
              </a:rPr>
              <a:t>Nors Įstatyme </a:t>
            </a:r>
            <a:r>
              <a:rPr lang="lt-LT" dirty="0">
                <a:solidFill>
                  <a:schemeClr val="tx1"/>
                </a:solidFill>
                <a:latin typeface="Times New Roman" panose="02020603050405020304" pitchFamily="18" charset="0"/>
                <a:cs typeface="Times New Roman" panose="02020603050405020304" pitchFamily="18" charset="0"/>
              </a:rPr>
              <a:t>a</a:t>
            </a:r>
            <a:r>
              <a:rPr lang="en-US" dirty="0" err="1" smtClean="0">
                <a:solidFill>
                  <a:schemeClr val="tx1"/>
                </a:solidFill>
                <a:latin typeface="Times New Roman" panose="02020603050405020304" pitchFamily="18" charset="0"/>
                <a:cs typeface="Times New Roman" panose="02020603050405020304" pitchFamily="18" charset="0"/>
              </a:rPr>
              <a:t>tsisakyta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pareigin</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a:t>
            </a:r>
            <a:r>
              <a:rPr lang="en-US" dirty="0" err="1">
                <a:solidFill>
                  <a:schemeClr val="tx1"/>
                </a:solidFill>
                <a:latin typeface="Times New Roman" panose="02020603050405020304" pitchFamily="18" charset="0"/>
                <a:cs typeface="Times New Roman" panose="02020603050405020304" pitchFamily="18" charset="0"/>
              </a:rPr>
              <a:t>algos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pastoviosios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dalies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koeficient</a:t>
            </a:r>
            <a:r>
              <a:rPr lang="lt-LT" dirty="0" smtClean="0">
                <a:solidFill>
                  <a:schemeClr val="tx1"/>
                </a:solidFill>
                <a:latin typeface="Times New Roman" panose="02020603050405020304" pitchFamily="18" charset="0"/>
                <a:cs typeface="Times New Roman" panose="02020603050405020304" pitchFamily="18" charset="0"/>
              </a:rPr>
              <a:t>ų</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didinimo</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gimnazi</a:t>
            </a:r>
            <a:r>
              <a:rPr lang="lt-LT" dirty="0" smtClean="0">
                <a:solidFill>
                  <a:schemeClr val="tx1"/>
                </a:solidFill>
                <a:latin typeface="Times New Roman" panose="02020603050405020304" pitchFamily="18" charset="0"/>
                <a:cs typeface="Times New Roman" panose="02020603050405020304" pitchFamily="18" charset="0"/>
              </a:rPr>
              <a:t>jų</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I-IV </a:t>
            </a:r>
            <a:r>
              <a:rPr lang="en-US" dirty="0" err="1">
                <a:solidFill>
                  <a:schemeClr val="tx1"/>
                </a:solidFill>
                <a:latin typeface="Times New Roman" panose="02020603050405020304" pitchFamily="18" charset="0"/>
                <a:cs typeface="Times New Roman" panose="02020603050405020304" pitchFamily="18" charset="0"/>
              </a:rPr>
              <a:t>gimnazijos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klasi</a:t>
            </a:r>
            <a:r>
              <a:rPr lang="lt-LT" dirty="0" smtClean="0">
                <a:solidFill>
                  <a:schemeClr val="tx1"/>
                </a:solidFill>
                <a:latin typeface="Times New Roman" panose="02020603050405020304" pitchFamily="18" charset="0"/>
                <a:cs typeface="Times New Roman" panose="02020603050405020304" pitchFamily="18" charset="0"/>
              </a:rPr>
              <a:t>ų</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mokytojams</a:t>
            </a:r>
            <a:r>
              <a:rPr lang="en-US"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tačiau tame pačiame</a:t>
            </a:r>
            <a:r>
              <a:rPr lang="lt-LT" dirty="0">
                <a:solidFill>
                  <a:schemeClr val="tx1"/>
                </a:solidFill>
                <a:latin typeface="Times New Roman" panose="02020603050405020304" pitchFamily="18" charset="0"/>
                <a:cs typeface="Times New Roman" panose="02020603050405020304" pitchFamily="18" charset="0"/>
              </a:rPr>
              <a:t> </a:t>
            </a:r>
            <a:r>
              <a:rPr lang="lt-LT" dirty="0" err="1" smtClean="0">
                <a:solidFill>
                  <a:schemeClr val="tx1"/>
                </a:solidFill>
                <a:latin typeface="Times New Roman" panose="02020603050405020304" pitchFamily="18" charset="0"/>
                <a:cs typeface="Times New Roman" panose="02020603050405020304" pitchFamily="18" charset="0"/>
              </a:rPr>
              <a:t>Įs</a:t>
            </a:r>
            <a:r>
              <a:rPr lang="en-US" dirty="0" err="1" smtClean="0">
                <a:solidFill>
                  <a:schemeClr val="tx1"/>
                </a:solidFill>
                <a:latin typeface="Times New Roman" panose="02020603050405020304" pitchFamily="18" charset="0"/>
                <a:cs typeface="Times New Roman" panose="02020603050405020304" pitchFamily="18" charset="0"/>
              </a:rPr>
              <a:t>tatyme</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nustatyta</a:t>
            </a:r>
            <a:r>
              <a:rPr lang="en-US" dirty="0">
                <a:solidFill>
                  <a:schemeClr val="tx1"/>
                </a:solidFill>
                <a:latin typeface="Times New Roman" panose="02020603050405020304" pitchFamily="18" charset="0"/>
                <a:cs typeface="Times New Roman" panose="02020603050405020304" pitchFamily="18" charset="0"/>
              </a:rPr>
              <a:t>, jog </a:t>
            </a:r>
            <a:r>
              <a:rPr lang="en-US" dirty="0" err="1">
                <a:solidFill>
                  <a:schemeClr val="tx1"/>
                </a:solidFill>
                <a:latin typeface="Times New Roman" panose="02020603050405020304" pitchFamily="18" charset="0"/>
                <a:cs typeface="Times New Roman" panose="02020603050405020304" pitchFamily="18" charset="0"/>
              </a:rPr>
              <a:t>mokytojams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pareigin</a:t>
            </a:r>
            <a:r>
              <a:rPr lang="lt-LT" dirty="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a:t>
            </a:r>
            <a:r>
              <a:rPr lang="en-US" dirty="0" err="1">
                <a:solidFill>
                  <a:schemeClr val="tx1"/>
                </a:solidFill>
                <a:latin typeface="Times New Roman" panose="02020603050405020304" pitchFamily="18" charset="0"/>
                <a:cs typeface="Times New Roman" panose="02020603050405020304" pitchFamily="18" charset="0"/>
              </a:rPr>
              <a:t>algos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pastoviosios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dalies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koeficientai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dél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veiklos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sudétingumo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gali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biti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didinami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iki</a:t>
            </a:r>
            <a:r>
              <a:rPr lang="en-US" dirty="0">
                <a:solidFill>
                  <a:schemeClr val="tx1"/>
                </a:solidFill>
                <a:latin typeface="Times New Roman" panose="02020603050405020304" pitchFamily="18" charset="0"/>
                <a:cs typeface="Times New Roman" panose="02020603050405020304" pitchFamily="18" charset="0"/>
              </a:rPr>
              <a:t> 20 </a:t>
            </a:r>
            <a:r>
              <a:rPr lang="en-US" dirty="0" err="1" smtClean="0">
                <a:solidFill>
                  <a:schemeClr val="tx1"/>
                </a:solidFill>
                <a:latin typeface="Times New Roman" panose="02020603050405020304" pitchFamily="18" charset="0"/>
                <a:cs typeface="Times New Roman" panose="02020603050405020304" pitchFamily="18" charset="0"/>
              </a:rPr>
              <a:t>procent</a:t>
            </a:r>
            <a:r>
              <a:rPr lang="lt-LT" dirty="0" smtClean="0">
                <a:solidFill>
                  <a:schemeClr val="tx1"/>
                </a:solidFill>
                <a:latin typeface="Times New Roman" panose="02020603050405020304" pitchFamily="18" charset="0"/>
                <a:cs typeface="Times New Roman" panose="02020603050405020304" pitchFamily="18" charset="0"/>
              </a:rPr>
              <a:t>ų</a:t>
            </a:r>
            <a:r>
              <a:rPr lang="lt-LT"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k</a:t>
            </a:r>
            <a:r>
              <a:rPr lang="en-US" dirty="0" err="1" smtClean="0">
                <a:solidFill>
                  <a:schemeClr val="tx1"/>
                </a:solidFill>
                <a:latin typeface="Times New Roman" panose="02020603050405020304" pitchFamily="18" charset="0"/>
                <a:cs typeface="Times New Roman" panose="02020603050405020304" pitchFamily="18" charset="0"/>
              </a:rPr>
              <a:t>itais</a:t>
            </a:r>
            <a:r>
              <a:rPr lang="en-US" dirty="0" smtClean="0">
                <a:solidFill>
                  <a:schemeClr val="tx1"/>
                </a:solidFill>
                <a:latin typeface="Times New Roman" panose="02020603050405020304" pitchFamily="18" charset="0"/>
                <a:cs typeface="Times New Roman" panose="02020603050405020304" pitchFamily="18" charset="0"/>
              </a:rPr>
              <a:t> </a:t>
            </a:r>
            <a:r>
              <a:rPr lang="lt-LT" dirty="0" err="1">
                <a:solidFill>
                  <a:schemeClr val="tx1"/>
                </a:solidFill>
                <a:latin typeface="Times New Roman" panose="02020603050405020304" pitchFamily="18" charset="0"/>
                <a:cs typeface="Times New Roman" panose="02020603050405020304" pitchFamily="18" charset="0"/>
              </a:rPr>
              <a:t>į</a:t>
            </a:r>
            <a:r>
              <a:rPr lang="en-US" dirty="0" err="1" smtClean="0">
                <a:solidFill>
                  <a:schemeClr val="tx1"/>
                </a:solidFill>
                <a:latin typeface="Times New Roman" panose="02020603050405020304" pitchFamily="18" charset="0"/>
                <a:cs typeface="Times New Roman" panose="02020603050405020304" pitchFamily="18" charset="0"/>
              </a:rPr>
              <a:t>staigos</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darbo</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apmok</a:t>
            </a:r>
            <a:r>
              <a:rPr lang="lt-LT" dirty="0" smtClean="0">
                <a:solidFill>
                  <a:schemeClr val="tx1"/>
                </a:solidFill>
                <a:latin typeface="Times New Roman" panose="02020603050405020304" pitchFamily="18" charset="0"/>
                <a:cs typeface="Times New Roman" panose="02020603050405020304" pitchFamily="18" charset="0"/>
              </a:rPr>
              <a:t>ė</a:t>
            </a:r>
            <a:r>
              <a:rPr lang="en-US" dirty="0" err="1" smtClean="0">
                <a:solidFill>
                  <a:schemeClr val="tx1"/>
                </a:solidFill>
                <a:latin typeface="Times New Roman" panose="02020603050405020304" pitchFamily="18" charset="0"/>
                <a:cs typeface="Times New Roman" panose="02020603050405020304" pitchFamily="18" charset="0"/>
              </a:rPr>
              <a:t>jimo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sistemoje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nustatytais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atvejais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Vadovaujantis</a:t>
            </a:r>
            <a:r>
              <a:rPr lang="en-US"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šia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norma</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pareigin</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a:t>
            </a:r>
            <a:r>
              <a:rPr lang="en-US" dirty="0" err="1">
                <a:solidFill>
                  <a:schemeClr val="tx1"/>
                </a:solidFill>
                <a:latin typeface="Times New Roman" panose="02020603050405020304" pitchFamily="18" charset="0"/>
                <a:cs typeface="Times New Roman" panose="02020603050405020304" pitchFamily="18" charset="0"/>
              </a:rPr>
              <a:t>algos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pastoviosios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dalies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koeficientai</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d</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l </a:t>
            </a:r>
            <a:r>
              <a:rPr lang="en-US" dirty="0" err="1">
                <a:solidFill>
                  <a:schemeClr val="tx1"/>
                </a:solidFill>
                <a:latin typeface="Times New Roman" panose="02020603050405020304" pitchFamily="18" charset="0"/>
                <a:cs typeface="Times New Roman" panose="02020603050405020304" pitchFamily="18" charset="0"/>
              </a:rPr>
              <a:t>veiklos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sud</a:t>
            </a:r>
            <a:r>
              <a:rPr lang="lt-LT" dirty="0" smtClean="0">
                <a:solidFill>
                  <a:schemeClr val="tx1"/>
                </a:solidFill>
                <a:latin typeface="Times New Roman" panose="02020603050405020304" pitchFamily="18" charset="0"/>
                <a:cs typeface="Times New Roman" panose="02020603050405020304" pitchFamily="18" charset="0"/>
              </a:rPr>
              <a:t>ė</a:t>
            </a:r>
            <a:r>
              <a:rPr lang="en-US" dirty="0" err="1" smtClean="0">
                <a:solidFill>
                  <a:schemeClr val="tx1"/>
                </a:solidFill>
                <a:latin typeface="Times New Roman" panose="02020603050405020304" pitchFamily="18" charset="0"/>
                <a:cs typeface="Times New Roman" panose="02020603050405020304" pitchFamily="18" charset="0"/>
              </a:rPr>
              <a:t>tingumo</a:t>
            </a:r>
            <a:r>
              <a:rPr lang="en-US" dirty="0" smtClean="0">
                <a:solidFill>
                  <a:schemeClr val="tx1"/>
                </a:solidFill>
                <a:latin typeface="Times New Roman" panose="02020603050405020304" pitchFamily="18" charset="0"/>
                <a:cs typeface="Times New Roman" panose="02020603050405020304" pitchFamily="18" charset="0"/>
              </a:rPr>
              <a:t> gal</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b</a:t>
            </a:r>
            <a:r>
              <a:rPr lang="lt-LT" dirty="0" smtClean="0">
                <a:solidFill>
                  <a:schemeClr val="tx1"/>
                </a:solidFill>
                <a:latin typeface="Times New Roman" panose="02020603050405020304" pitchFamily="18" charset="0"/>
                <a:cs typeface="Times New Roman" panose="02020603050405020304" pitchFamily="18" charset="0"/>
              </a:rPr>
              <a:t>ū</a:t>
            </a:r>
            <a:r>
              <a:rPr lang="en-US" dirty="0" err="1" smtClean="0">
                <a:solidFill>
                  <a:schemeClr val="tx1"/>
                </a:solidFill>
                <a:latin typeface="Times New Roman" panose="02020603050405020304" pitchFamily="18" charset="0"/>
                <a:cs typeface="Times New Roman" panose="02020603050405020304" pitchFamily="18" charset="0"/>
              </a:rPr>
              <a:t>ti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didinami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visiems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mokytojams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kuri</a:t>
            </a:r>
            <a:r>
              <a:rPr lang="lt-LT" dirty="0">
                <a:solidFill>
                  <a:schemeClr val="tx1"/>
                </a:solidFill>
                <a:latin typeface="Times New Roman" panose="02020603050405020304" pitchFamily="18" charset="0"/>
                <a:cs typeface="Times New Roman" panose="02020603050405020304" pitchFamily="18" charset="0"/>
              </a:rPr>
              <a:t>ų</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veiklai</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gal</a:t>
            </a:r>
            <a:r>
              <a:rPr lang="lt-LT" dirty="0" smtClean="0">
                <a:solidFill>
                  <a:schemeClr val="tx1"/>
                </a:solidFill>
                <a:latin typeface="Times New Roman" panose="02020603050405020304" pitchFamily="18" charset="0"/>
                <a:cs typeface="Times New Roman" panose="02020603050405020304" pitchFamily="18" charset="0"/>
              </a:rPr>
              <a:t>ė</a:t>
            </a:r>
            <a:r>
              <a:rPr lang="en-US" dirty="0" smtClean="0">
                <a:solidFill>
                  <a:schemeClr val="tx1"/>
                </a:solidFill>
                <a:latin typeface="Times New Roman" panose="02020603050405020304" pitchFamily="18" charset="0"/>
                <a:cs typeface="Times New Roman" panose="02020603050405020304" pitchFamily="18" charset="0"/>
              </a:rPr>
              <a:t>s b</a:t>
            </a:r>
            <a:r>
              <a:rPr lang="lt-LT" dirty="0" smtClean="0">
                <a:solidFill>
                  <a:schemeClr val="tx1"/>
                </a:solidFill>
                <a:latin typeface="Times New Roman" panose="02020603050405020304" pitchFamily="18" charset="0"/>
                <a:cs typeface="Times New Roman" panose="02020603050405020304" pitchFamily="18" charset="0"/>
              </a:rPr>
              <a:t>ū</a:t>
            </a:r>
            <a:r>
              <a:rPr lang="en-US" dirty="0" err="1" smtClean="0">
                <a:solidFill>
                  <a:schemeClr val="tx1"/>
                </a:solidFill>
                <a:latin typeface="Times New Roman" panose="02020603050405020304" pitchFamily="18" charset="0"/>
                <a:cs typeface="Times New Roman" panose="02020603050405020304" pitchFamily="18" charset="0"/>
              </a:rPr>
              <a:t>ti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pritaikytas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kitokio</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pob</a:t>
            </a:r>
            <a:r>
              <a:rPr lang="lt-LT" dirty="0" smtClean="0">
                <a:solidFill>
                  <a:schemeClr val="tx1"/>
                </a:solidFill>
                <a:latin typeface="Times New Roman" panose="02020603050405020304" pitchFamily="18" charset="0"/>
                <a:cs typeface="Times New Roman" panose="02020603050405020304" pitchFamily="18" charset="0"/>
              </a:rPr>
              <a:t>ū</a:t>
            </a:r>
            <a:r>
              <a:rPr lang="en-US" dirty="0" smtClean="0">
                <a:solidFill>
                  <a:schemeClr val="tx1"/>
                </a:solidFill>
                <a:latin typeface="Times New Roman" panose="02020603050405020304" pitchFamily="18" charset="0"/>
                <a:cs typeface="Times New Roman" panose="02020603050405020304" pitchFamily="18" charset="0"/>
              </a:rPr>
              <a:t>d</a:t>
            </a:r>
            <a:r>
              <a:rPr lang="lt-LT" dirty="0" smtClean="0">
                <a:solidFill>
                  <a:schemeClr val="tx1"/>
                </a:solidFill>
                <a:latin typeface="Times New Roman" panose="02020603050405020304" pitchFamily="18" charset="0"/>
                <a:cs typeface="Times New Roman" panose="02020603050405020304" pitchFamily="18" charset="0"/>
              </a:rPr>
              <a:t>ž</a:t>
            </a:r>
            <a:r>
              <a:rPr lang="en-US" dirty="0" err="1" smtClean="0">
                <a:solidFill>
                  <a:schemeClr val="tx1"/>
                </a:solidFill>
                <a:latin typeface="Times New Roman" panose="02020603050405020304" pitchFamily="18" charset="0"/>
                <a:cs typeface="Times New Roman" panose="02020603050405020304" pitchFamily="18" charset="0"/>
              </a:rPr>
              <a:t>io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veiklos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sud</a:t>
            </a:r>
            <a:r>
              <a:rPr lang="lt-LT" dirty="0" smtClean="0">
                <a:solidFill>
                  <a:schemeClr val="tx1"/>
                </a:solidFill>
                <a:latin typeface="Times New Roman" panose="02020603050405020304" pitchFamily="18" charset="0"/>
                <a:cs typeface="Times New Roman" panose="02020603050405020304" pitchFamily="18" charset="0"/>
              </a:rPr>
              <a:t>ė</a:t>
            </a:r>
            <a:r>
              <a:rPr lang="en-US" dirty="0" err="1" smtClean="0">
                <a:solidFill>
                  <a:schemeClr val="tx1"/>
                </a:solidFill>
                <a:latin typeface="Times New Roman" panose="02020603050405020304" pitchFamily="18" charset="0"/>
                <a:cs typeface="Times New Roman" panose="02020603050405020304" pitchFamily="18" charset="0"/>
              </a:rPr>
              <a:t>tingumo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kriterijus</a:t>
            </a:r>
            <a:r>
              <a:rPr lang="en-US" dirty="0">
                <a:solidFill>
                  <a:schemeClr val="tx1"/>
                </a:solidFill>
                <a:latin typeface="Times New Roman" panose="02020603050405020304" pitchFamily="18" charset="0"/>
                <a:cs typeface="Times New Roman" panose="02020603050405020304" pitchFamily="18" charset="0"/>
              </a:rPr>
              <a:t>.</a:t>
            </a:r>
            <a:endParaRPr lang="lt-LT"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lt-LT"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lt-LT"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 xmlns:a16="http://schemas.microsoft.com/office/drawing/2014/main" id="{854EC09A-21FC-4228-835D-5182B2F721EA}"/>
              </a:ext>
            </a:extLst>
          </p:cNvPr>
          <p:cNvSpPr>
            <a:spLocks noGrp="1"/>
          </p:cNvSpPr>
          <p:nvPr>
            <p:ph type="title"/>
          </p:nvPr>
        </p:nvSpPr>
        <p:spPr>
          <a:xfrm>
            <a:off x="2592925" y="283335"/>
            <a:ext cx="8911687" cy="1621665"/>
          </a:xfrm>
        </p:spPr>
        <p:txBody>
          <a:bodyPr>
            <a:normAutofit/>
          </a:bodyPr>
          <a:lstStyle/>
          <a:p>
            <a:pPr algn="ctr"/>
            <a:r>
              <a:rPr lang="lt-LT"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Pareiginės algos pastoviosios dalies koeficiento didinimas</a:t>
            </a:r>
            <a:endParaRPr lang="lt-LT"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59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1025</TotalTime>
  <Words>1918</Words>
  <Application>Microsoft Office PowerPoint</Application>
  <PresentationFormat>Plačiaekranė</PresentationFormat>
  <Paragraphs>84</Paragraphs>
  <Slides>19</Slides>
  <Notes>0</Notes>
  <HiddenSlides>0</HiddenSlides>
  <MMClips>0</MMClips>
  <ScaleCrop>false</ScaleCrop>
  <HeadingPairs>
    <vt:vector size="6" baseType="variant">
      <vt:variant>
        <vt:lpstr>Naudojami šriftai</vt:lpstr>
      </vt:variant>
      <vt:variant>
        <vt:i4>8</vt:i4>
      </vt:variant>
      <vt:variant>
        <vt:lpstr>Tema</vt:lpstr>
      </vt:variant>
      <vt:variant>
        <vt:i4>1</vt:i4>
      </vt:variant>
      <vt:variant>
        <vt:lpstr>Skaidrių pavadinimai</vt:lpstr>
      </vt:variant>
      <vt:variant>
        <vt:i4>19</vt:i4>
      </vt:variant>
    </vt:vector>
  </HeadingPairs>
  <TitlesOfParts>
    <vt:vector size="28" baseType="lpstr">
      <vt:lpstr>Arial</vt:lpstr>
      <vt:lpstr>Calibri</vt:lpstr>
      <vt:lpstr>Cambria</vt:lpstr>
      <vt:lpstr>Century Gothic</vt:lpstr>
      <vt:lpstr>Courier New</vt:lpstr>
      <vt:lpstr>Times New Roman</vt:lpstr>
      <vt:lpstr>Wingdings</vt:lpstr>
      <vt:lpstr>Wingdings 3</vt:lpstr>
      <vt:lpstr>Wisp</vt:lpstr>
      <vt:lpstr>Ką nuo 2018 m. rugsėjo 1 d. būtinai turi žinoti mokytojas, kad etatinis modelis būtų įvestas sėkmingai</vt:lpstr>
      <vt:lpstr>Svarbiausi teisės aktai ir rekomendacijos, kuriomis reikia vadovautis</vt:lpstr>
      <vt:lpstr>Įvedami pareigybių lygiai</vt:lpstr>
      <vt:lpstr>Mokytojų, dirbančių pagal bendrojo ugdymo programas, darbo krūvio nustatymo rekomendacijos</vt:lpstr>
      <vt:lpstr>„PowerPoint“ pateiktis</vt:lpstr>
      <vt:lpstr>Mokytojų, dirbančių pagal profesinio mokymo ir neformaliojo švietimo programas, darbo krūvio nustatymo rekomendacijos</vt:lpstr>
      <vt:lpstr>„PowerPoint“ pateiktis</vt:lpstr>
      <vt:lpstr>Pedagoginio darbo stažas</vt:lpstr>
      <vt:lpstr>Pareiginės algos pastoviosios dalies koeficiento didinimas</vt:lpstr>
      <vt:lpstr>Kolektyvinių sutarčių svarba</vt:lpstr>
      <vt:lpstr>Dėl darbo laiko normos</vt:lpstr>
      <vt:lpstr>„PowerPoint“ pateiktis</vt:lpstr>
      <vt:lpstr>„PowerPoint“ pateiktis</vt:lpstr>
      <vt:lpstr>Dėl darbo sąlygų keitimo</vt:lpstr>
      <vt:lpstr>„PowerPoint“ pateiktis</vt:lpstr>
      <vt:lpstr>Svarbu!!!!</vt:lpstr>
      <vt:lpstr>Pareigybių skaičius biudžetinės įstaigos darbuotojų pareigybių sąraše nustatomas atsižvelgiant į: </vt:lpstr>
      <vt:lpstr>„PowerPoint“ pateiktis</vt:lpstr>
      <vt:lpstr>DĖKOJU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Egle Zukauskaite</dc:creator>
  <cp:lastModifiedBy>Ruta Zukauskiene</cp:lastModifiedBy>
  <cp:revision>49</cp:revision>
  <dcterms:created xsi:type="dcterms:W3CDTF">2018-02-21T19:14:38Z</dcterms:created>
  <dcterms:modified xsi:type="dcterms:W3CDTF">2018-08-23T04:10:10Z</dcterms:modified>
</cp:coreProperties>
</file>