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ACFF-4DB4-4F9A-93EB-BCDBDCF085BD}" type="datetimeFigureOut">
              <a:rPr lang="lt-LT" smtClean="0"/>
              <a:t>2018-05-25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7D83-A2F2-49E0-8F30-BB7E39891B0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ACFF-4DB4-4F9A-93EB-BCDBDCF085BD}" type="datetimeFigureOut">
              <a:rPr lang="lt-LT" smtClean="0"/>
              <a:t>2018-05-25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7D83-A2F2-49E0-8F30-BB7E39891B0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ACFF-4DB4-4F9A-93EB-BCDBDCF085BD}" type="datetimeFigureOut">
              <a:rPr lang="lt-LT" smtClean="0"/>
              <a:t>2018-05-25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7D83-A2F2-49E0-8F30-BB7E39891B0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ACFF-4DB4-4F9A-93EB-BCDBDCF085BD}" type="datetimeFigureOut">
              <a:rPr lang="lt-LT" smtClean="0"/>
              <a:t>2018-05-25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7D83-A2F2-49E0-8F30-BB7E39891B0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ACFF-4DB4-4F9A-93EB-BCDBDCF085BD}" type="datetimeFigureOut">
              <a:rPr lang="lt-LT" smtClean="0"/>
              <a:t>2018-05-25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7D83-A2F2-49E0-8F30-BB7E39891B0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ACFF-4DB4-4F9A-93EB-BCDBDCF085BD}" type="datetimeFigureOut">
              <a:rPr lang="lt-LT" smtClean="0"/>
              <a:t>2018-05-25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7D83-A2F2-49E0-8F30-BB7E39891B0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ACFF-4DB4-4F9A-93EB-BCDBDCF085BD}" type="datetimeFigureOut">
              <a:rPr lang="lt-LT" smtClean="0"/>
              <a:t>2018-05-25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7D83-A2F2-49E0-8F30-BB7E39891B0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ACFF-4DB4-4F9A-93EB-BCDBDCF085BD}" type="datetimeFigureOut">
              <a:rPr lang="lt-LT" smtClean="0"/>
              <a:t>2018-05-25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7D83-A2F2-49E0-8F30-BB7E39891B08}" type="slidenum">
              <a:rPr lang="lt-LT" smtClean="0"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ACFF-4DB4-4F9A-93EB-BCDBDCF085BD}" type="datetimeFigureOut">
              <a:rPr lang="lt-LT" smtClean="0"/>
              <a:t>2018-05-25</a:t>
            </a:fld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A07D83-A2F2-49E0-8F30-BB7E39891B08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ACFF-4DB4-4F9A-93EB-BCDBDCF085BD}" type="datetimeFigureOut">
              <a:rPr lang="lt-LT" smtClean="0"/>
              <a:t>2018-05-25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7D83-A2F2-49E0-8F30-BB7E39891B0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ACFF-4DB4-4F9A-93EB-BCDBDCF085BD}" type="datetimeFigureOut">
              <a:rPr lang="lt-LT" smtClean="0"/>
              <a:t>2018-05-25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7D83-A2F2-49E0-8F30-BB7E39891B0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3A07D83-A2F2-49E0-8F30-BB7E39891B08}" type="slidenum">
              <a:rPr lang="lt-LT" smtClean="0"/>
              <a:t>‹#›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6A7ACFF-4DB4-4F9A-93EB-BCDBDCF085BD}" type="datetimeFigureOut">
              <a:rPr lang="lt-LT" smtClean="0"/>
              <a:t>2018-05-25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Spalvų reikšmė literatūroje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Ugnė </a:t>
            </a:r>
            <a:r>
              <a:rPr lang="lt-LT" dirty="0" err="1" smtClean="0"/>
              <a:t>Kriščiūnaitė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31271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lt-LT" sz="2400" b="1" dirty="0" smtClean="0"/>
              <a:t>Žalios </a:t>
            </a:r>
            <a:r>
              <a:rPr lang="lt-LT" sz="2400" b="1" dirty="0"/>
              <a:t>spalvos </a:t>
            </a:r>
            <a:r>
              <a:rPr lang="lt-LT" sz="2400" b="1" dirty="0" smtClean="0"/>
              <a:t>dvilypumas Antano Škėmos romane </a:t>
            </a:r>
            <a:r>
              <a:rPr lang="lt-LT" sz="2400" b="1" dirty="0"/>
              <a:t>,,Balta drobulė</a:t>
            </a:r>
            <a:r>
              <a:rPr lang="lt-LT" sz="2400" b="1" dirty="0" smtClean="0"/>
              <a:t>"</a:t>
            </a:r>
            <a:endParaRPr lang="lt-LT" sz="2400" dirty="0" smtClean="0"/>
          </a:p>
          <a:p>
            <a:pPr lvl="1"/>
            <a:r>
              <a:rPr lang="lt-LT" dirty="0" smtClean="0"/>
              <a:t>Etimologija</a:t>
            </a:r>
          </a:p>
          <a:p>
            <a:pPr lvl="1"/>
            <a:r>
              <a:rPr lang="lt-LT" dirty="0" err="1" smtClean="0"/>
              <a:t>Keltuvininko</a:t>
            </a:r>
            <a:r>
              <a:rPr lang="lt-LT" dirty="0" smtClean="0"/>
              <a:t> </a:t>
            </a:r>
            <a:r>
              <a:rPr lang="lt-LT" dirty="0"/>
              <a:t>dienoje žalia </a:t>
            </a:r>
            <a:r>
              <a:rPr lang="lt-LT" dirty="0" smtClean="0"/>
              <a:t>turi neigiamą atspalvį </a:t>
            </a:r>
          </a:p>
          <a:p>
            <a:pPr lvl="1"/>
            <a:r>
              <a:rPr lang="lt-LT" dirty="0" smtClean="0"/>
              <a:t>Tačiau </a:t>
            </a:r>
            <a:r>
              <a:rPr lang="lt-LT" dirty="0"/>
              <a:t>mąstydamas apie praeitį Garšva </a:t>
            </a:r>
            <a:r>
              <a:rPr lang="lt-LT" dirty="0" smtClean="0"/>
              <a:t>žalią spalvą </a:t>
            </a:r>
            <a:r>
              <a:rPr lang="lt-LT" dirty="0"/>
              <a:t>sieja su teigiamais </a:t>
            </a:r>
            <a:r>
              <a:rPr lang="lt-LT" dirty="0" smtClean="0"/>
              <a:t>dalykais</a:t>
            </a:r>
            <a:endParaRPr lang="lt-LT" dirty="0"/>
          </a:p>
          <a:p>
            <a:r>
              <a:rPr lang="lt-LT" sz="2400" b="1" dirty="0" smtClean="0"/>
              <a:t>Raudonos </a:t>
            </a:r>
            <a:r>
              <a:rPr lang="lt-LT" sz="2400" b="1" dirty="0"/>
              <a:t>spalvos </a:t>
            </a:r>
            <a:r>
              <a:rPr lang="lt-LT" sz="2400" b="1" dirty="0" smtClean="0"/>
              <a:t>įvaizdis </a:t>
            </a:r>
            <a:r>
              <a:rPr lang="lt-LT" sz="2400" b="1" dirty="0"/>
              <a:t>Jurgio Savickio </a:t>
            </a:r>
            <a:r>
              <a:rPr lang="lt-LT" sz="2400" b="1" dirty="0" smtClean="0"/>
              <a:t>novelėje</a:t>
            </a:r>
          </a:p>
          <a:p>
            <a:pPr marL="114300" indent="0">
              <a:buNone/>
            </a:pPr>
            <a:r>
              <a:rPr lang="lt-LT" sz="2400" b="1" dirty="0" smtClean="0"/>
              <a:t> </a:t>
            </a:r>
            <a:r>
              <a:rPr lang="lt-LT" sz="2400" b="1" dirty="0"/>
              <a:t>,, </a:t>
            </a:r>
            <a:r>
              <a:rPr lang="lt-LT" sz="2400" b="1" dirty="0" smtClean="0"/>
              <a:t>Raudoni batukai“</a:t>
            </a:r>
            <a:endParaRPr lang="lt-LT" sz="2400" dirty="0"/>
          </a:p>
          <a:p>
            <a:pPr lvl="1"/>
            <a:r>
              <a:rPr lang="lt-LT" dirty="0" smtClean="0"/>
              <a:t>Moteris modernioje literatūroje</a:t>
            </a:r>
            <a:endParaRPr lang="lt-LT" dirty="0"/>
          </a:p>
          <a:p>
            <a:pPr lvl="1"/>
            <a:r>
              <a:rPr lang="lt-LT" dirty="0" smtClean="0"/>
              <a:t>Per raudoną </a:t>
            </a:r>
            <a:r>
              <a:rPr lang="lt-LT" dirty="0"/>
              <a:t>spalvą perteikiama </a:t>
            </a:r>
            <a:r>
              <a:rPr lang="lt-LT" dirty="0" smtClean="0"/>
              <a:t>modernios </a:t>
            </a:r>
            <a:r>
              <a:rPr lang="lt-LT" dirty="0"/>
              <a:t>moters įvaizdis.</a:t>
            </a:r>
          </a:p>
          <a:p>
            <a:pPr lvl="1"/>
            <a:r>
              <a:rPr lang="lt-LT" dirty="0"/>
              <a:t>R</a:t>
            </a:r>
            <a:r>
              <a:rPr lang="lt-LT" dirty="0" smtClean="0"/>
              <a:t>audona </a:t>
            </a:r>
            <a:r>
              <a:rPr lang="lt-LT" dirty="0"/>
              <a:t>spalva reiškia tuštybę, </a:t>
            </a:r>
            <a:r>
              <a:rPr lang="lt-LT" dirty="0" smtClean="0"/>
              <a:t>puikybę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05863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Žalia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71500" indent="-457200">
              <a:buAutoNum type="arabicPeriod"/>
            </a:pPr>
            <a:r>
              <a:rPr lang="lt-LT" u="sng" dirty="0" smtClean="0"/>
              <a:t>kuris </a:t>
            </a:r>
            <a:r>
              <a:rPr lang="lt-LT" u="sng" dirty="0"/>
              <a:t>žolės spalvos</a:t>
            </a:r>
            <a:r>
              <a:rPr lang="lt-LT" dirty="0"/>
              <a:t>: žali lapai. žalieji pašarai. žalioji </a:t>
            </a:r>
            <a:r>
              <a:rPr lang="lt-LT" dirty="0" smtClean="0"/>
              <a:t>varlė. </a:t>
            </a:r>
            <a:r>
              <a:rPr lang="lt-LT" dirty="0"/>
              <a:t>žaliasis akmenėlis (geležies sulfatas). žalios rūtelės. </a:t>
            </a:r>
            <a:r>
              <a:rPr lang="lt-LT" dirty="0" smtClean="0"/>
              <a:t>žalio vario durelės (folkloras). </a:t>
            </a:r>
          </a:p>
          <a:p>
            <a:pPr marL="571500" indent="-457200">
              <a:buAutoNum type="arabicPeriod"/>
            </a:pPr>
            <a:r>
              <a:rPr lang="lt-LT" u="sng" dirty="0" smtClean="0"/>
              <a:t>nesunokęs, nesubrendęs</a:t>
            </a:r>
            <a:r>
              <a:rPr lang="lt-LT" dirty="0" smtClean="0"/>
              <a:t>: Uogos dar žalios. </a:t>
            </a:r>
          </a:p>
          <a:p>
            <a:pPr marL="571500" indent="-457200">
              <a:buAutoNum type="arabicPeriod"/>
            </a:pPr>
            <a:r>
              <a:rPr lang="lt-LT" u="sng" dirty="0" smtClean="0"/>
              <a:t>nevirtas, neišviręs ar nekeptas, neiškepęs</a:t>
            </a:r>
            <a:r>
              <a:rPr lang="lt-LT" dirty="0" smtClean="0"/>
              <a:t>: </a:t>
            </a:r>
            <a:r>
              <a:rPr lang="lt-LT" dirty="0"/>
              <a:t>Žalias ragaišis. Žalias vanduo, pienas. žalia mėsa. žalios plytos (nedegtos). </a:t>
            </a:r>
            <a:endParaRPr lang="lt-LT" dirty="0" smtClean="0"/>
          </a:p>
          <a:p>
            <a:pPr marL="571500" indent="-457200">
              <a:buAutoNum type="arabicPeriod"/>
            </a:pPr>
            <a:r>
              <a:rPr lang="lt-LT" u="sng" dirty="0" smtClean="0"/>
              <a:t>neišdžiūvęs</a:t>
            </a:r>
            <a:r>
              <a:rPr lang="lt-LT" dirty="0"/>
              <a:t>: Šnypščia žalios malkos degdamos. </a:t>
            </a:r>
            <a:endParaRPr lang="lt-LT" dirty="0" smtClean="0"/>
          </a:p>
          <a:p>
            <a:pPr marL="571500" indent="-457200">
              <a:buAutoNum type="arabicPeriod"/>
            </a:pPr>
            <a:r>
              <a:rPr lang="lt-LT" u="sng" dirty="0" smtClean="0"/>
              <a:t>neapdirbtas</a:t>
            </a:r>
            <a:r>
              <a:rPr lang="lt-LT" dirty="0"/>
              <a:t>: Žalias kailis. Žalias spiritas (nevalytas</a:t>
            </a:r>
            <a:r>
              <a:rPr lang="lt-LT" dirty="0" smtClean="0"/>
              <a:t>).</a:t>
            </a:r>
          </a:p>
          <a:p>
            <a:pPr marL="571500" indent="-457200">
              <a:buAutoNum type="arabicPeriod"/>
            </a:pPr>
            <a:r>
              <a:rPr lang="lt-LT" u="sng" dirty="0" smtClean="0"/>
              <a:t>jaunas</a:t>
            </a:r>
            <a:r>
              <a:rPr lang="lt-LT" u="sng" dirty="0"/>
              <a:t>, sveikas, stiprus</a:t>
            </a:r>
            <a:r>
              <a:rPr lang="lt-LT" dirty="0"/>
              <a:t>: žali vyrai, o išmirė karščiais, ir gana. žalioji jaunystė. </a:t>
            </a:r>
            <a:endParaRPr lang="lt-LT" dirty="0" smtClean="0"/>
          </a:p>
          <a:p>
            <a:pPr marL="571500" indent="-457200">
              <a:buAutoNum type="arabicPeriod"/>
            </a:pPr>
            <a:r>
              <a:rPr lang="lt-LT" u="sng" dirty="0" smtClean="0"/>
              <a:t>nepatyręs</a:t>
            </a:r>
            <a:r>
              <a:rPr lang="lt-LT" u="sng" dirty="0"/>
              <a:t>, neišprusęs</a:t>
            </a:r>
            <a:r>
              <a:rPr lang="lt-LT" dirty="0"/>
              <a:t>: Visiškai žalias atvykau į miestą. žaliai </a:t>
            </a:r>
            <a:r>
              <a:rPr lang="lt-LT" dirty="0" err="1"/>
              <a:t>prv</a:t>
            </a:r>
            <a:r>
              <a:rPr lang="lt-LT" dirty="0"/>
              <a:t>.: žaliai dažytas audeklas. žaliai geltonas. </a:t>
            </a:r>
            <a:r>
              <a:rPr lang="lt-LT" dirty="0" err="1"/>
              <a:t>žalyn</a:t>
            </a:r>
            <a:r>
              <a:rPr lang="lt-LT" dirty="0"/>
              <a:t> </a:t>
            </a:r>
            <a:r>
              <a:rPr lang="lt-LT" dirty="0" err="1"/>
              <a:t>prv</a:t>
            </a:r>
            <a:r>
              <a:rPr lang="lt-LT" dirty="0"/>
              <a:t>.: Beržynas eina vis </a:t>
            </a:r>
            <a:r>
              <a:rPr lang="lt-LT" dirty="0" err="1"/>
              <a:t>žalyn</a:t>
            </a:r>
            <a:r>
              <a:rPr lang="lt-LT" dirty="0"/>
              <a:t>. žalybė žalumas.</a:t>
            </a:r>
          </a:p>
        </p:txBody>
      </p:sp>
    </p:spTree>
    <p:extLst>
      <p:ext uri="{BB962C8B-B14F-4D97-AF65-F5344CB8AC3E}">
        <p14:creationId xmlns:p14="http://schemas.microsoft.com/office/powerpoint/2010/main" val="3931581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1547664" y="116632"/>
            <a:ext cx="5482952" cy="994122"/>
          </a:xfrm>
        </p:spPr>
        <p:txBody>
          <a:bodyPr/>
          <a:lstStyle/>
          <a:p>
            <a:pPr algn="ctr"/>
            <a:r>
              <a:rPr lang="lt-LT" sz="3200" dirty="0"/>
              <a:t>Ž</a:t>
            </a:r>
            <a:r>
              <a:rPr lang="lt-LT" sz="3200" dirty="0" smtClean="0"/>
              <a:t>olės spalvos reikšmė</a:t>
            </a:r>
            <a:endParaRPr lang="lt-LT" sz="3200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idx="1"/>
          </p:nvPr>
        </p:nvSpPr>
        <p:spPr>
          <a:xfrm>
            <a:off x="467544" y="1402431"/>
            <a:ext cx="3657600" cy="639762"/>
          </a:xfrm>
        </p:spPr>
        <p:txBody>
          <a:bodyPr/>
          <a:lstStyle/>
          <a:p>
            <a:r>
              <a:rPr lang="lt-LT" dirty="0" smtClean="0"/>
              <a:t>Teigiama</a:t>
            </a:r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half" idx="2"/>
          </p:nvPr>
        </p:nvSpPr>
        <p:spPr>
          <a:xfrm>
            <a:off x="467544" y="2132856"/>
            <a:ext cx="3657600" cy="3951288"/>
          </a:xfrm>
        </p:spPr>
        <p:txBody>
          <a:bodyPr/>
          <a:lstStyle/>
          <a:p>
            <a:r>
              <a:rPr lang="lt-LT" dirty="0" smtClean="0"/>
              <a:t>Jaunas</a:t>
            </a:r>
            <a:endParaRPr lang="lt-LT" dirty="0"/>
          </a:p>
          <a:p>
            <a:r>
              <a:rPr lang="lt-LT" dirty="0" smtClean="0"/>
              <a:t>Sveikas</a:t>
            </a:r>
            <a:r>
              <a:rPr lang="lt-LT" dirty="0"/>
              <a:t>, stiprus</a:t>
            </a:r>
          </a:p>
          <a:p>
            <a:r>
              <a:rPr lang="lt-LT" dirty="0" smtClean="0"/>
              <a:t>Derlius</a:t>
            </a:r>
          </a:p>
          <a:p>
            <a:r>
              <a:rPr lang="lt-LT" dirty="0" smtClean="0"/>
              <a:t>Viltis</a:t>
            </a:r>
          </a:p>
          <a:p>
            <a:r>
              <a:rPr lang="lt-LT" dirty="0" smtClean="0"/>
              <a:t>Natūralumas</a:t>
            </a:r>
            <a:endParaRPr lang="lt-LT" dirty="0"/>
          </a:p>
        </p:txBody>
      </p:sp>
      <p:sp>
        <p:nvSpPr>
          <p:cNvPr id="7" name="Teksto vietos rezervavimo ženklas 6"/>
          <p:cNvSpPr>
            <a:spLocks noGrp="1"/>
          </p:cNvSpPr>
          <p:nvPr>
            <p:ph type="body" sz="quarter" idx="3"/>
          </p:nvPr>
        </p:nvSpPr>
        <p:spPr>
          <a:xfrm>
            <a:off x="4427984" y="1484784"/>
            <a:ext cx="3657600" cy="639762"/>
          </a:xfrm>
        </p:spPr>
        <p:txBody>
          <a:bodyPr/>
          <a:lstStyle/>
          <a:p>
            <a:r>
              <a:rPr lang="lt-LT" dirty="0" smtClean="0"/>
              <a:t>Neigiama</a:t>
            </a:r>
            <a:endParaRPr lang="lt-LT" dirty="0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4"/>
          </p:nvPr>
        </p:nvSpPr>
        <p:spPr>
          <a:xfrm>
            <a:off x="4427984" y="2060848"/>
            <a:ext cx="3657600" cy="3951288"/>
          </a:xfrm>
        </p:spPr>
        <p:txBody>
          <a:bodyPr/>
          <a:lstStyle/>
          <a:p>
            <a:r>
              <a:rPr lang="lt-LT" dirty="0"/>
              <a:t>Nesubrendęs</a:t>
            </a:r>
          </a:p>
          <a:p>
            <a:r>
              <a:rPr lang="lt-LT" dirty="0"/>
              <a:t>Nevirtas ar nekeptas</a:t>
            </a:r>
          </a:p>
          <a:p>
            <a:r>
              <a:rPr lang="lt-LT" dirty="0"/>
              <a:t>Neišdžiūvęs</a:t>
            </a:r>
          </a:p>
          <a:p>
            <a:r>
              <a:rPr lang="lt-LT" dirty="0"/>
              <a:t>Nepatyręs, </a:t>
            </a:r>
            <a:r>
              <a:rPr lang="lt-LT" dirty="0" smtClean="0"/>
              <a:t>neišprusęs</a:t>
            </a:r>
          </a:p>
          <a:p>
            <a:r>
              <a:rPr lang="lt-LT" dirty="0" smtClean="0"/>
              <a:t>Nuodingas</a:t>
            </a:r>
            <a:endParaRPr lang="lt-LT" dirty="0"/>
          </a:p>
        </p:txBody>
      </p:sp>
      <p:cxnSp>
        <p:nvCxnSpPr>
          <p:cNvPr id="10" name="Tiesioji rodyklės jungtis 9"/>
          <p:cNvCxnSpPr/>
          <p:nvPr/>
        </p:nvCxnSpPr>
        <p:spPr>
          <a:xfrm>
            <a:off x="5364088" y="908720"/>
            <a:ext cx="720080" cy="72008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23728" y="908719"/>
            <a:ext cx="987425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7932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dirty="0" smtClean="0"/>
              <a:t>Žalia spalva A. Škėmos romane ,,Balta drobulė“</a:t>
            </a:r>
            <a:endParaRPr lang="lt-LT" sz="4400" dirty="0"/>
          </a:p>
        </p:txBody>
      </p:sp>
      <p:sp>
        <p:nvSpPr>
          <p:cNvPr id="8" name="Turinio vietos rezervavimo ženklas 7"/>
          <p:cNvSpPr>
            <a:spLocks noGrp="1"/>
          </p:cNvSpPr>
          <p:nvPr>
            <p:ph idx="1"/>
          </p:nvPr>
        </p:nvSpPr>
        <p:spPr>
          <a:xfrm>
            <a:off x="467544" y="1628800"/>
            <a:ext cx="3456384" cy="4800600"/>
          </a:xfrm>
        </p:spPr>
        <p:txBody>
          <a:bodyPr/>
          <a:lstStyle/>
          <a:p>
            <a:r>
              <a:rPr lang="lt-LT" b="1" dirty="0" smtClean="0"/>
              <a:t>Aplinka</a:t>
            </a:r>
            <a:r>
              <a:rPr lang="lt-LT" dirty="0" smtClean="0"/>
              <a:t>: </a:t>
            </a:r>
          </a:p>
          <a:p>
            <a:pPr marL="114300" indent="0">
              <a:buNone/>
            </a:pPr>
            <a:r>
              <a:rPr lang="lt-LT" sz="2000" i="1" dirty="0" smtClean="0"/>
              <a:t>,,Dvi negrės </a:t>
            </a:r>
            <a:r>
              <a:rPr lang="lt-LT" sz="2000" b="1" i="1" u="sng" dirty="0"/>
              <a:t>žaliom</a:t>
            </a:r>
            <a:r>
              <a:rPr lang="lt-LT" sz="2000" i="1" dirty="0"/>
              <a:t> sukniom stebi </a:t>
            </a:r>
            <a:r>
              <a:rPr lang="lt-LT" sz="2000" i="1" dirty="0" smtClean="0"/>
              <a:t>išeinančiuosius“</a:t>
            </a:r>
          </a:p>
          <a:p>
            <a:pPr marL="114300" indent="0">
              <a:buNone/>
            </a:pPr>
            <a:r>
              <a:rPr lang="lt-LT" sz="2000" i="1" dirty="0" smtClean="0"/>
              <a:t>,, </a:t>
            </a:r>
            <a:r>
              <a:rPr lang="lt-LT" sz="2000" i="1" dirty="0"/>
              <a:t>Dešinėje durų anga ir anapus </a:t>
            </a:r>
            <a:r>
              <a:rPr lang="lt-LT" sz="2000" b="1" i="1" u="sng" dirty="0"/>
              <a:t>žalios</a:t>
            </a:r>
            <a:r>
              <a:rPr lang="lt-LT" sz="2000" i="1" u="sng" dirty="0"/>
              <a:t> </a:t>
            </a:r>
            <a:r>
              <a:rPr lang="lt-LT" sz="2000" i="1" dirty="0"/>
              <a:t>spintelės </a:t>
            </a:r>
            <a:r>
              <a:rPr lang="lt-LT" sz="2000" i="1" dirty="0" smtClean="0"/>
              <a:t>drabužiams“</a:t>
            </a:r>
          </a:p>
          <a:p>
            <a:pPr marL="114300" indent="0">
              <a:buNone/>
            </a:pPr>
            <a:r>
              <a:rPr lang="lt-LT" sz="2000" i="1" dirty="0" smtClean="0"/>
              <a:t>,, </a:t>
            </a:r>
            <a:r>
              <a:rPr lang="lt-LT" sz="2000" i="1" dirty="0"/>
              <a:t>... </a:t>
            </a:r>
            <a:r>
              <a:rPr lang="lt-LT" sz="2000" i="1" dirty="0" err="1"/>
              <a:t>room</a:t>
            </a:r>
            <a:r>
              <a:rPr lang="lt-LT" sz="2000" i="1" dirty="0"/>
              <a:t> </a:t>
            </a:r>
            <a:r>
              <a:rPr lang="lt-LT" sz="2000" i="1" dirty="0" err="1"/>
              <a:t>service</a:t>
            </a:r>
            <a:r>
              <a:rPr lang="lt-LT" sz="2000" i="1" dirty="0"/>
              <a:t> man, jo </a:t>
            </a:r>
            <a:r>
              <a:rPr lang="lt-LT" sz="2000" b="1" i="1" u="sng" dirty="0"/>
              <a:t>žalios</a:t>
            </a:r>
            <a:r>
              <a:rPr lang="lt-LT" sz="2000" i="1" u="sng" dirty="0"/>
              <a:t> </a:t>
            </a:r>
            <a:r>
              <a:rPr lang="lt-LT" sz="2000" i="1" dirty="0"/>
              <a:t>uniformos rankogalyje - penkios ausinės </a:t>
            </a:r>
            <a:r>
              <a:rPr lang="lt-LT" sz="2000" i="1" dirty="0" smtClean="0"/>
              <a:t>žvaigždės“</a:t>
            </a:r>
          </a:p>
          <a:p>
            <a:r>
              <a:rPr lang="lt-LT" b="1" dirty="0" err="1" smtClean="0"/>
              <a:t>Paliegimas</a:t>
            </a:r>
            <a:r>
              <a:rPr lang="lt-LT" dirty="0" smtClean="0"/>
              <a:t>:</a:t>
            </a:r>
          </a:p>
          <a:p>
            <a:pPr marL="114300" indent="0">
              <a:buNone/>
            </a:pPr>
            <a:r>
              <a:rPr lang="lt-LT" sz="2000" i="1" dirty="0" smtClean="0"/>
              <a:t>,, </a:t>
            </a:r>
            <a:r>
              <a:rPr lang="lt-LT" sz="2000" b="1" i="1" u="sng" dirty="0"/>
              <a:t>Žali</a:t>
            </a:r>
            <a:r>
              <a:rPr lang="lt-LT" sz="2000" i="1" dirty="0"/>
              <a:t> ruožai pagal (mano) nosį".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9" y="1916832"/>
            <a:ext cx="3840427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427925" y="4077072"/>
            <a:ext cx="3600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i="1" dirty="0" smtClean="0"/>
              <a:t>,, Salės viduryje stovi nuodingai </a:t>
            </a:r>
            <a:r>
              <a:rPr lang="lt-LT" b="1" i="1" u="sng" dirty="0" smtClean="0"/>
              <a:t>žalias</a:t>
            </a:r>
            <a:r>
              <a:rPr lang="lt-LT" i="1" dirty="0" smtClean="0"/>
              <a:t> </a:t>
            </a:r>
            <a:r>
              <a:rPr lang="lt-LT" i="1" dirty="0" err="1" smtClean="0"/>
              <a:t>Plymounthas</a:t>
            </a:r>
            <a:r>
              <a:rPr lang="lt-LT" i="1" dirty="0" smtClean="0"/>
              <a:t>, jį galima laimėti įmetus </a:t>
            </a:r>
            <a:r>
              <a:rPr lang="lt-LT" i="1" dirty="0" err="1" smtClean="0"/>
              <a:t>kvoterinį</a:t>
            </a:r>
            <a:r>
              <a:rPr lang="lt-LT" i="1" dirty="0" smtClean="0"/>
              <a:t> kuponą į urną, šalia kurios sėdi pagal brangiausių šunų pavyzdį nukirpta ir sufrizuota labai linksma panelė ; nuo valandinių šypsenų jai skauda skruostų raumenys...“</a:t>
            </a:r>
          </a:p>
          <a:p>
            <a:endParaRPr lang="lt-LT" dirty="0"/>
          </a:p>
        </p:txBody>
      </p:sp>
      <p:cxnSp>
        <p:nvCxnSpPr>
          <p:cNvPr id="11" name="Tiesioji jungtis 10"/>
          <p:cNvCxnSpPr/>
          <p:nvPr/>
        </p:nvCxnSpPr>
        <p:spPr>
          <a:xfrm>
            <a:off x="4067944" y="1700808"/>
            <a:ext cx="0" cy="48965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926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800" dirty="0"/>
              <a:t>Žalia spalva A. Škėmos romane ,,Balta drobulė“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000" i="1" dirty="0" smtClean="0"/>
              <a:t>,,Et </a:t>
            </a:r>
            <a:r>
              <a:rPr lang="lt-LT" sz="2000" i="1" dirty="0" err="1" smtClean="0"/>
              <a:t>cum</a:t>
            </a:r>
            <a:r>
              <a:rPr lang="lt-LT" sz="2000" i="1" dirty="0" smtClean="0"/>
              <a:t> spiritu </a:t>
            </a:r>
            <a:r>
              <a:rPr lang="lt-LT" sz="2000" i="1" dirty="0" err="1" smtClean="0"/>
              <a:t>tuoooo</a:t>
            </a:r>
            <a:r>
              <a:rPr lang="lt-LT" sz="2000" i="1" dirty="0" smtClean="0"/>
              <a:t>... – pragydo jis. </a:t>
            </a:r>
            <a:r>
              <a:rPr lang="lt-LT" sz="2000" i="1" dirty="0" err="1" smtClean="0"/>
              <a:t>Garšviukui</a:t>
            </a:r>
            <a:r>
              <a:rPr lang="lt-LT" sz="2000" i="1" dirty="0" smtClean="0"/>
              <a:t> nebeužteko maldos. Jis nusimetė tėvo apsiaustą, užpūtė žvakę, kaklą apvyniojo rankšluosčiu, jis dar aukščiau iškėlė galvą ir uždainavo visu balsu: </a:t>
            </a:r>
            <a:r>
              <a:rPr lang="lt-LT" sz="2000" i="1" dirty="0" err="1" smtClean="0"/>
              <a:t>Atskrend</a:t>
            </a:r>
            <a:r>
              <a:rPr lang="lt-LT" sz="2000" i="1" dirty="0" smtClean="0"/>
              <a:t> </a:t>
            </a:r>
            <a:r>
              <a:rPr lang="lt-LT" sz="2000" i="1" dirty="0" err="1" smtClean="0"/>
              <a:t>sakalėėėlis</a:t>
            </a:r>
            <a:r>
              <a:rPr lang="lt-LT" sz="2000" i="1" dirty="0" smtClean="0"/>
              <a:t> per </a:t>
            </a:r>
            <a:r>
              <a:rPr lang="lt-LT" sz="2000" b="1" i="1" u="sng" dirty="0" smtClean="0"/>
              <a:t>žalią</a:t>
            </a:r>
            <a:r>
              <a:rPr lang="lt-LT" sz="2000" i="1" dirty="0" smtClean="0"/>
              <a:t> </a:t>
            </a:r>
            <a:r>
              <a:rPr lang="lt-LT" sz="2000" i="1" dirty="0" err="1" smtClean="0"/>
              <a:t>gireeee</a:t>
            </a:r>
            <a:r>
              <a:rPr lang="lt-LT" sz="2000" i="1" dirty="0" smtClean="0"/>
              <a:t>...“</a:t>
            </a:r>
          </a:p>
          <a:p>
            <a:r>
              <a:rPr lang="lt-LT" sz="2000" i="1" dirty="0" smtClean="0"/>
              <a:t>,,Pasaulis buvo </a:t>
            </a:r>
            <a:r>
              <a:rPr lang="lt-LT" sz="2000" b="1" i="1" u="sng" dirty="0" smtClean="0"/>
              <a:t>žalias</a:t>
            </a:r>
            <a:r>
              <a:rPr lang="lt-LT" sz="2000" i="1" dirty="0" smtClean="0"/>
              <a:t>, vertė vemti...“</a:t>
            </a:r>
          </a:p>
          <a:p>
            <a:r>
              <a:rPr lang="lt-LT" sz="2000" i="1" dirty="0" smtClean="0"/>
              <a:t>,,</a:t>
            </a:r>
            <a:r>
              <a:rPr lang="lt-LT" sz="2000" b="1" i="1" u="sng" dirty="0" smtClean="0"/>
              <a:t>Žalią</a:t>
            </a:r>
            <a:r>
              <a:rPr lang="lt-LT" sz="2000" i="1" dirty="0" smtClean="0"/>
              <a:t> paveikslą ant sienos; jį padovanojo tėvui jo mokiniai.“</a:t>
            </a:r>
          </a:p>
          <a:p>
            <a:endParaRPr lang="lt-LT" sz="2000" i="1" dirty="0" smtClean="0"/>
          </a:p>
        </p:txBody>
      </p:sp>
    </p:spTree>
    <p:extLst>
      <p:ext uri="{BB962C8B-B14F-4D97-AF65-F5344CB8AC3E}">
        <p14:creationId xmlns:p14="http://schemas.microsoft.com/office/powerpoint/2010/main" val="3177564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Raudona</a:t>
            </a:r>
            <a:endParaRPr lang="lt-LT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4547075" cy="4205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5877272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Raudonas molis – viena seniausių žmonių naudojamų medžiagų.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59426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Raudona spalva XX amžiaus pradžioje</a:t>
            </a:r>
            <a:endParaRPr lang="lt-LT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908720"/>
            <a:ext cx="2664296" cy="4262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60032" y="5229200"/>
            <a:ext cx="36724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err="1"/>
              <a:t>Jackie</a:t>
            </a:r>
            <a:r>
              <a:rPr lang="lt-LT" dirty="0"/>
              <a:t> </a:t>
            </a:r>
            <a:r>
              <a:rPr lang="lt-LT" dirty="0" err="1"/>
              <a:t>Kennedy</a:t>
            </a:r>
            <a:r>
              <a:rPr lang="lt-LT" dirty="0"/>
              <a:t> </a:t>
            </a:r>
            <a:r>
              <a:rPr lang="lt-LT" dirty="0" smtClean="0"/>
              <a:t>vilkėjo raudonus </a:t>
            </a:r>
            <a:r>
              <a:rPr lang="lt-LT" dirty="0"/>
              <a:t>Huberto </a:t>
            </a:r>
            <a:r>
              <a:rPr lang="lt-LT" dirty="0" err="1"/>
              <a:t>Givenchy</a:t>
            </a:r>
            <a:r>
              <a:rPr lang="lt-LT" dirty="0"/>
              <a:t> kostiumus ir </a:t>
            </a:r>
            <a:r>
              <a:rPr lang="lt-LT" dirty="0" smtClean="0"/>
              <a:t>paltus. Tai prisidėjo prie raudonos kaip moteriškos spalvos įvaizdžio kūrimo.</a:t>
            </a:r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>
            <a:off x="534737" y="2060848"/>
            <a:ext cx="36724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Juozapo Albino </a:t>
            </a:r>
            <a:r>
              <a:rPr lang="lt-LT" dirty="0" err="1" smtClean="0"/>
              <a:t>Herbačiausko</a:t>
            </a:r>
            <a:r>
              <a:rPr lang="lt-LT" dirty="0" smtClean="0"/>
              <a:t> „Dievo šypsenose" (1929) randamas moters - menininko sesers - įvaizdis: ,,Gyvenimo artistui moteris daugiau negu draugė: ji jam sesuo. (...) Koncentracija vyro ir moters jėgų vienoj dvasioj - tai stebuklas . Tačiau sunku rasti gyvenimo artistui tokią moterį. Dėl to jis dažniausiai vienuolis... Šios dienos artistai moka tik išnaudoti moterį savo kūrybos tikslams.‘‘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96668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Raudona spalva Jurgio Savickio novelėse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73968" y="1844824"/>
            <a:ext cx="7620000" cy="4844008"/>
          </a:xfrm>
        </p:spPr>
        <p:txBody>
          <a:bodyPr>
            <a:normAutofit/>
          </a:bodyPr>
          <a:lstStyle/>
          <a:p>
            <a:endParaRPr lang="lt-LT" sz="2000" i="1" dirty="0" smtClean="0"/>
          </a:p>
          <a:p>
            <a:endParaRPr lang="lt-LT" sz="2000" i="1" dirty="0"/>
          </a:p>
          <a:p>
            <a:endParaRPr lang="lt-LT" sz="2000" i="1" dirty="0" smtClean="0"/>
          </a:p>
          <a:p>
            <a:endParaRPr lang="lt-LT" sz="2000" i="1" dirty="0"/>
          </a:p>
          <a:p>
            <a:endParaRPr lang="lt-LT" sz="2000" i="1" dirty="0" smtClean="0"/>
          </a:p>
          <a:p>
            <a:endParaRPr lang="lt-LT" sz="2000" i="1" dirty="0"/>
          </a:p>
          <a:p>
            <a:r>
              <a:rPr lang="lt-LT" sz="2000" i="1" dirty="0" smtClean="0">
                <a:solidFill>
                  <a:schemeClr val="accent4"/>
                </a:solidFill>
              </a:rPr>
              <a:t>„Kokia </a:t>
            </a:r>
            <a:r>
              <a:rPr lang="lt-LT" sz="2000" i="1" dirty="0">
                <a:solidFill>
                  <a:schemeClr val="accent4"/>
                </a:solidFill>
              </a:rPr>
              <a:t>gamtoje poezija! Kokia tyla! Ir nuotaika. Kokia ji graži! Kas gali būti gražesnio pasaulyje už moterį! Dievas žinojo, ką kūrė</a:t>
            </a:r>
            <a:r>
              <a:rPr lang="lt-LT" sz="2000" i="1" dirty="0" smtClean="0">
                <a:solidFill>
                  <a:schemeClr val="accent4"/>
                </a:solidFill>
              </a:rPr>
              <a:t>.“ </a:t>
            </a:r>
            <a:r>
              <a:rPr lang="lt-LT" sz="2000" i="1" dirty="0">
                <a:solidFill>
                  <a:schemeClr val="accent4"/>
                </a:solidFill>
              </a:rPr>
              <a:t>(„Nukryžiuotoji</a:t>
            </a:r>
            <a:r>
              <a:rPr lang="lt-LT" sz="2000" i="1" dirty="0" smtClean="0">
                <a:solidFill>
                  <a:schemeClr val="accent4"/>
                </a:solidFill>
              </a:rPr>
              <a:t>") </a:t>
            </a:r>
          </a:p>
          <a:p>
            <a:r>
              <a:rPr lang="lt-LT" sz="2000" i="1" dirty="0" smtClean="0">
                <a:solidFill>
                  <a:schemeClr val="accent4"/>
                </a:solidFill>
              </a:rPr>
              <a:t>„Todėl </a:t>
            </a:r>
            <a:r>
              <a:rPr lang="lt-LT" sz="2000" i="1" dirty="0">
                <a:solidFill>
                  <a:schemeClr val="accent4"/>
                </a:solidFill>
              </a:rPr>
              <a:t>aš piešiu moterį kaip kokį man nepažįstamą abstraktą. Man išsvajotą idealą. Ji visuomet man vaidinasi tokia baltutė kaip iš dangaus atskrendąs angelas auksiniais </a:t>
            </a:r>
            <a:r>
              <a:rPr lang="lt-LT" sz="2000" i="1" dirty="0" err="1">
                <a:solidFill>
                  <a:schemeClr val="accent4"/>
                </a:solidFill>
              </a:rPr>
              <a:t>puduriais</a:t>
            </a:r>
            <a:r>
              <a:rPr lang="lt-LT" sz="2000" i="1" dirty="0">
                <a:solidFill>
                  <a:schemeClr val="accent4"/>
                </a:solidFill>
              </a:rPr>
              <a:t>. Lyg kokia senovės ledų princesė ar kokia užburta vaškinė princesė, </a:t>
            </a:r>
            <a:r>
              <a:rPr lang="lt-LT" sz="2000" i="1" dirty="0" err="1">
                <a:solidFill>
                  <a:schemeClr val="accent4"/>
                </a:solidFill>
              </a:rPr>
              <a:t>panoptikumuose</a:t>
            </a:r>
            <a:r>
              <a:rPr lang="lt-LT" sz="2000" i="1" dirty="0">
                <a:solidFill>
                  <a:schemeClr val="accent4"/>
                </a:solidFill>
              </a:rPr>
              <a:t> naiviems žmonėms rodoma</a:t>
            </a:r>
            <a:r>
              <a:rPr lang="lt-LT" sz="2000" i="1" dirty="0" smtClean="0">
                <a:solidFill>
                  <a:schemeClr val="accent4"/>
                </a:solidFill>
              </a:rPr>
              <a:t>.“ </a:t>
            </a:r>
            <a:r>
              <a:rPr lang="lt-LT" sz="2000" i="1" dirty="0">
                <a:solidFill>
                  <a:schemeClr val="accent4"/>
                </a:solidFill>
              </a:rPr>
              <a:t>(„Prabangos</a:t>
            </a:r>
            <a:r>
              <a:rPr lang="lt-LT" sz="2000" i="1" dirty="0" smtClean="0">
                <a:solidFill>
                  <a:schemeClr val="accent4"/>
                </a:solidFill>
              </a:rPr>
              <a:t>") </a:t>
            </a:r>
            <a:endParaRPr lang="lt-LT" sz="2000" i="1" dirty="0">
              <a:solidFill>
                <a:schemeClr val="accent4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44824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Novelėje ,, Raudoni batukai“ </a:t>
            </a:r>
            <a:r>
              <a:rPr lang="lt-LT" sz="2400" b="1" u="sng" dirty="0" smtClean="0"/>
              <a:t>raudoni</a:t>
            </a:r>
            <a:r>
              <a:rPr lang="lt-LT" sz="2400" dirty="0" smtClean="0"/>
              <a:t> batai tampa pasakotojo moters idealo simboliu. Sužinojęs, kad jie  priklauso jo žmonai, šis nusivilia.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3078542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Raudona spalva Jurgio Savickio </a:t>
            </a:r>
            <a:r>
              <a:rPr lang="lt-LT" dirty="0" smtClean="0"/>
              <a:t>novelėse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J. Savickio novelėse moters </a:t>
            </a:r>
            <a:r>
              <a:rPr lang="lt-LT" dirty="0"/>
              <a:t>būties prasmę sudaro </a:t>
            </a:r>
            <a:r>
              <a:rPr lang="lt-LT" dirty="0" smtClean="0"/>
              <a:t>daiktai.</a:t>
            </a:r>
          </a:p>
          <a:p>
            <a:endParaRPr lang="lt-LT" dirty="0"/>
          </a:p>
          <a:p>
            <a:r>
              <a:rPr lang="lt-LT" sz="2000" i="1" dirty="0"/>
              <a:t>(...) aš seku Kauno gatve vieną ponią, visai svetimą man ir nepažįstamą, </a:t>
            </a:r>
            <a:r>
              <a:rPr lang="lt-LT" sz="2000" i="1" dirty="0" err="1"/>
              <a:t>tayloru</a:t>
            </a:r>
            <a:r>
              <a:rPr lang="lt-LT" sz="2000" i="1" dirty="0"/>
              <a:t> apsivilkusią. (...) </a:t>
            </a:r>
            <a:r>
              <a:rPr lang="lt-LT" sz="2000" i="1" dirty="0" smtClean="0"/>
              <a:t>Rausvas </a:t>
            </a:r>
            <a:r>
              <a:rPr lang="lt-LT" sz="2000" i="1" dirty="0"/>
              <a:t>stilingas sijonėlis aptempia jai maloniai užpakalio </a:t>
            </a:r>
            <a:r>
              <a:rPr lang="lt-LT" sz="2000" i="1" dirty="0" err="1"/>
              <a:t>paduškaites</a:t>
            </a:r>
            <a:r>
              <a:rPr lang="lt-LT" sz="2000" i="1" dirty="0"/>
              <a:t>. Vips </a:t>
            </a:r>
            <a:r>
              <a:rPr lang="lt-LT" sz="2000" i="1" dirty="0" err="1"/>
              <a:t>vips</a:t>
            </a:r>
            <a:r>
              <a:rPr lang="lt-LT" sz="2000" i="1" dirty="0"/>
              <a:t>, kai eina. Puikiai tekintos kojos </a:t>
            </a:r>
            <a:r>
              <a:rPr lang="lt-LT" sz="2000" i="1" dirty="0" err="1"/>
              <a:t>broniruotos</a:t>
            </a:r>
            <a:r>
              <a:rPr lang="lt-LT" sz="2000" i="1" dirty="0"/>
              <a:t> puikiomis kojinėmis. (...) Dvi sidabrinės lapės, sunkiai užgulusios jos pečius. Tai jau visai įtikina žmogų ir jai suteikia </a:t>
            </a:r>
            <a:r>
              <a:rPr lang="lt-LT" sz="2000" i="1" dirty="0" err="1"/>
              <a:t>raison</a:t>
            </a:r>
            <a:r>
              <a:rPr lang="lt-LT" sz="2000" i="1" dirty="0"/>
              <a:t> </a:t>
            </a:r>
            <a:r>
              <a:rPr lang="lt-LT" sz="2000" i="1" dirty="0" err="1"/>
              <a:t>d'etre</a:t>
            </a:r>
            <a:r>
              <a:rPr lang="lt-LT" sz="2000" i="1" dirty="0"/>
              <a:t> [buvimo prasmės]. („Raudoni </a:t>
            </a:r>
            <a:r>
              <a:rPr lang="lt-LT" sz="2000" i="1" dirty="0" smtClean="0"/>
              <a:t>batukai„)</a:t>
            </a:r>
          </a:p>
          <a:p>
            <a:endParaRPr lang="lt-LT" sz="2000" i="1" dirty="0"/>
          </a:p>
          <a:p>
            <a:endParaRPr lang="lt-LT" sz="2000" i="1" dirty="0" smtClean="0"/>
          </a:p>
          <a:p>
            <a:r>
              <a:rPr lang="pt-BR" sz="2000" i="1" dirty="0">
                <a:solidFill>
                  <a:schemeClr val="accent4"/>
                </a:solidFill>
              </a:rPr>
              <a:t>- Amatas: bankininko žmona</a:t>
            </a:r>
            <a:r>
              <a:rPr lang="pt-BR" sz="2000" dirty="0">
                <a:solidFill>
                  <a:schemeClr val="accent4"/>
                </a:solidFill>
              </a:rPr>
              <a:t>. („Ponia de </a:t>
            </a:r>
            <a:r>
              <a:rPr lang="pt-BR" sz="2000" dirty="0" smtClean="0">
                <a:solidFill>
                  <a:schemeClr val="accent4"/>
                </a:solidFill>
              </a:rPr>
              <a:t>Savigny</a:t>
            </a:r>
            <a:r>
              <a:rPr lang="lt-LT" sz="2000" dirty="0" smtClean="0">
                <a:solidFill>
                  <a:schemeClr val="accent4"/>
                </a:solidFill>
              </a:rPr>
              <a:t>‘‘)</a:t>
            </a:r>
          </a:p>
          <a:p>
            <a:r>
              <a:rPr lang="lt-LT" sz="2000" i="1" dirty="0">
                <a:solidFill>
                  <a:schemeClr val="accent4"/>
                </a:solidFill>
              </a:rPr>
              <a:t>Bet jos kūnas dingo. Toji mėsa, tasai amžinas </a:t>
            </a:r>
            <a:r>
              <a:rPr lang="lt-LT" sz="2000" i="1" dirty="0" err="1">
                <a:solidFill>
                  <a:schemeClr val="accent4"/>
                </a:solidFill>
              </a:rPr>
              <a:t>fleisclms</a:t>
            </a:r>
            <a:r>
              <a:rPr lang="lt-LT" sz="2000" i="1" dirty="0">
                <a:solidFill>
                  <a:schemeClr val="accent4"/>
                </a:solidFill>
              </a:rPr>
              <a:t>. </a:t>
            </a:r>
            <a:r>
              <a:rPr lang="lt-LT" sz="2000" dirty="0">
                <a:solidFill>
                  <a:schemeClr val="accent4"/>
                </a:solidFill>
              </a:rPr>
              <a:t>(„Nukryžiuotoji</a:t>
            </a:r>
            <a:r>
              <a:rPr lang="lt-LT" sz="2000" dirty="0" smtClean="0">
                <a:solidFill>
                  <a:schemeClr val="accent4"/>
                </a:solidFill>
              </a:rPr>
              <a:t>") </a:t>
            </a:r>
            <a:endParaRPr lang="lt-LT" sz="2000" i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915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51520" y="332656"/>
            <a:ext cx="3888432" cy="5112568"/>
          </a:xfrm>
        </p:spPr>
        <p:txBody>
          <a:bodyPr/>
          <a:lstStyle/>
          <a:p>
            <a:pPr marL="114300" indent="0">
              <a:buNone/>
            </a:pPr>
            <a:r>
              <a:rPr lang="lt-LT" dirty="0"/>
              <a:t>Kaip pastebi Algirdas Julius Greimas, Savickio novelių moterys yra tarsi netikros: „Tarp literatūros ir gyvenimo planų yra platus griovys, kurį sunku, dažnai neįmanoma, peršokti. Kad ir toks, sakysim, amžiną atilsį Dėdė Jurgis [J.Savickis] - moteris jis juk mylėjo, ir mylėti mokėjo (...) - o tuo tarpu jo kūryboje nė vienos tikros moters nesutiksi"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76672"/>
            <a:ext cx="3802736" cy="5202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91880" y="6093296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Jurgis Savickis su žmona.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79510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Šaltiniai (tiksliai </a:t>
            </a:r>
            <a:r>
              <a:rPr lang="lt-LT" smtClean="0"/>
              <a:t>įvardinti metrikas)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„Dabartinės lietuvių kalbos žodynas“, V., 2000 m.</a:t>
            </a:r>
          </a:p>
          <a:p>
            <a:r>
              <a:rPr lang="lt-LT" dirty="0" smtClean="0"/>
              <a:t>Aloyzas Gudavičius: „ Žalia spalva lietuvių kalboje“, Šiaulių universitetas, 2007 m.</a:t>
            </a:r>
          </a:p>
          <a:p>
            <a:r>
              <a:rPr lang="lt-LT" dirty="0"/>
              <a:t>Agnė </a:t>
            </a:r>
            <a:r>
              <a:rPr lang="lt-LT" dirty="0" err="1" smtClean="0"/>
              <a:t>Jurčiukonytė</a:t>
            </a:r>
            <a:r>
              <a:rPr lang="lt-LT" dirty="0" smtClean="0"/>
              <a:t>: „Kultūriniai klodai </a:t>
            </a:r>
            <a:r>
              <a:rPr lang="lt-LT" dirty="0"/>
              <a:t>J</a:t>
            </a:r>
            <a:r>
              <a:rPr lang="lt-LT" dirty="0" smtClean="0"/>
              <a:t>urgio </a:t>
            </a:r>
            <a:r>
              <a:rPr lang="lt-LT" dirty="0"/>
              <a:t>S</a:t>
            </a:r>
            <a:r>
              <a:rPr lang="lt-LT" dirty="0" smtClean="0"/>
              <a:t>avickio novelėse“, „Darbai ir dienos“, 2000 m.</a:t>
            </a:r>
            <a:endParaRPr lang="lt-LT" dirty="0"/>
          </a:p>
          <a:p>
            <a:pPr marL="114300" indent="0">
              <a:buNone/>
            </a:pP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981533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etimumas">
  <a:themeElements>
    <a:clrScheme name="Gretimumas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etimumas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209</TotalTime>
  <Words>819</Words>
  <Application>Microsoft Office PowerPoint</Application>
  <PresentationFormat>Demonstracija ekrane (4:3)</PresentationFormat>
  <Paragraphs>74</Paragraphs>
  <Slides>12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6" baseType="lpstr">
      <vt:lpstr>Arial</vt:lpstr>
      <vt:lpstr>Calibri</vt:lpstr>
      <vt:lpstr>Cambria</vt:lpstr>
      <vt:lpstr>Gretimumas</vt:lpstr>
      <vt:lpstr>Spalvų reikšmė literatūroje</vt:lpstr>
      <vt:lpstr>Turinys</vt:lpstr>
      <vt:lpstr>Žalia</vt:lpstr>
      <vt:lpstr>Žolės spalvos reikšmė</vt:lpstr>
      <vt:lpstr>Žalia spalva A. Škėmos romane ,,Balta drobulė“</vt:lpstr>
      <vt:lpstr>Žalia spalva A. Škėmos romane ,,Balta drobulė“</vt:lpstr>
      <vt:lpstr>Raudona</vt:lpstr>
      <vt:lpstr>Raudona spalva XX amžiaus pradžioje</vt:lpstr>
      <vt:lpstr>Raudona spalva Jurgio Savickio novelėse</vt:lpstr>
      <vt:lpstr>Raudona spalva Jurgio Savickio novelėse</vt:lpstr>
      <vt:lpstr>„PowerPoint“ pateiktis</vt:lpstr>
      <vt:lpstr>Šaltiniai (tiksliai įvardinti metrikas)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Spalvų reikšmė literatūroje</dc:title>
  <dc:creator>Egis</dc:creator>
  <cp:lastModifiedBy>„Windows“ vartotojas</cp:lastModifiedBy>
  <cp:revision>13</cp:revision>
  <dcterms:created xsi:type="dcterms:W3CDTF">2018-03-22T23:29:14Z</dcterms:created>
  <dcterms:modified xsi:type="dcterms:W3CDTF">2018-05-25T10:33:36Z</dcterms:modified>
</cp:coreProperties>
</file>