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57" r:id="rId24"/>
    <p:sldId id="258" r:id="rId25"/>
    <p:sldId id="259" r:id="rId26"/>
    <p:sldId id="260" r:id="rId27"/>
    <p:sldId id="261" r:id="rId28"/>
    <p:sldId id="262" r:id="rId29"/>
    <p:sldId id="263" r:id="rId30"/>
    <p:sldId id="264" r:id="rId31"/>
    <p:sldId id="265" r:id="rId32"/>
    <p:sldId id="266" r:id="rId3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52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lt-LT"/>
          </a:p>
        </p:txBody>
      </p:sp>
      <p:sp>
        <p:nvSpPr>
          <p:cNvPr id="4" name="Date Placeholder 3"/>
          <p:cNvSpPr>
            <a:spLocks noGrp="1"/>
          </p:cNvSpPr>
          <p:nvPr>
            <p:ph type="dt" sz="half" idx="10"/>
          </p:nvPr>
        </p:nvSpPr>
        <p:spPr/>
        <p:txBody>
          <a:bodyPr/>
          <a:lstStyle/>
          <a:p>
            <a:fld id="{08608549-D740-4DB6-B273-26C7432B4B84}" type="datetimeFigureOut">
              <a:rPr lang="lt-LT" smtClean="0"/>
              <a:t>2017-11-08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3485585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08608549-D740-4DB6-B273-26C7432B4B84}" type="datetimeFigureOut">
              <a:rPr lang="lt-LT" smtClean="0"/>
              <a:t>2017-11-08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42124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608549-D740-4DB6-B273-26C7432B4B84}" type="datetimeFigureOut">
              <a:rPr lang="lt-LT" smtClean="0"/>
              <a:t>2017-11-08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1104839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p:txBody>
          <a:bodyPr/>
          <a:lstStyle/>
          <a:p>
            <a:fld id="{08608549-D740-4DB6-B273-26C7432B4B84}" type="datetimeFigureOut">
              <a:rPr lang="lt-LT" smtClean="0"/>
              <a:t>2017-11-08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3811807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p:cNvSpPr>
            <a:spLocks noGrp="1"/>
          </p:cNvSpPr>
          <p:nvPr>
            <p:ph type="dt" sz="half" idx="10"/>
          </p:nvPr>
        </p:nvSpPr>
        <p:spPr/>
        <p:txBody>
          <a:bodyPr/>
          <a:lstStyle/>
          <a:p>
            <a:fld id="{08608549-D740-4DB6-B273-26C7432B4B84}" type="datetimeFigureOut">
              <a:rPr lang="lt-LT" smtClean="0"/>
              <a:t>2017-11-08</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347347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Date Placeholder 2"/>
          <p:cNvSpPr>
            <a:spLocks noGrp="1"/>
          </p:cNvSpPr>
          <p:nvPr>
            <p:ph type="dt" sz="half" idx="10"/>
          </p:nvPr>
        </p:nvSpPr>
        <p:spPr/>
        <p:txBody>
          <a:bodyPr/>
          <a:lstStyle/>
          <a:p>
            <a:fld id="{08608549-D740-4DB6-B273-26C7432B4B84}" type="datetimeFigureOut">
              <a:rPr lang="lt-LT" smtClean="0"/>
              <a:t>2017-11-08</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363426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608549-D740-4DB6-B273-26C7432B4B84}" type="datetimeFigureOut">
              <a:rPr lang="lt-LT" smtClean="0"/>
              <a:t>2017-11-08</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2831464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608549-D740-4DB6-B273-26C7432B4B84}" type="datetimeFigureOut">
              <a:rPr lang="lt-LT" smtClean="0"/>
              <a:t>2017-11-08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2520151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608549-D740-4DB6-B273-26C7432B4B84}" type="datetimeFigureOut">
              <a:rPr lang="lt-LT" smtClean="0"/>
              <a:t>2017-11-08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1040213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08608549-D740-4DB6-B273-26C7432B4B84}" type="datetimeFigureOut">
              <a:rPr lang="lt-LT" smtClean="0"/>
              <a:t>2017-11-08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220740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08608549-D740-4DB6-B273-26C7432B4B84}" type="datetimeFigureOut">
              <a:rPr lang="lt-LT" smtClean="0"/>
              <a:t>2017-11-08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535B51-251B-42B3-AC73-E8FCB4F6D6B3}" type="slidenum">
              <a:rPr lang="lt-LT" smtClean="0"/>
              <a:t>‹#›</a:t>
            </a:fld>
            <a:endParaRPr lang="lt-LT"/>
          </a:p>
        </p:txBody>
      </p:sp>
    </p:spTree>
    <p:extLst>
      <p:ext uri="{BB962C8B-B14F-4D97-AF65-F5344CB8AC3E}">
        <p14:creationId xmlns:p14="http://schemas.microsoft.com/office/powerpoint/2010/main" val="1983816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608549-D740-4DB6-B273-26C7432B4B84}" type="datetimeFigureOut">
              <a:rPr lang="lt-LT" smtClean="0"/>
              <a:t>2017-11-08</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535B51-251B-42B3-AC73-E8FCB4F6D6B3}" type="slidenum">
              <a:rPr lang="lt-LT" smtClean="0"/>
              <a:t>‹#›</a:t>
            </a:fld>
            <a:endParaRPr lang="lt-LT"/>
          </a:p>
        </p:txBody>
      </p:sp>
    </p:spTree>
    <p:extLst>
      <p:ext uri="{BB962C8B-B14F-4D97-AF65-F5344CB8AC3E}">
        <p14:creationId xmlns:p14="http://schemas.microsoft.com/office/powerpoint/2010/main" val="260295433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836712"/>
            <a:ext cx="7772400" cy="1470025"/>
          </a:xfrm>
        </p:spPr>
        <p:txBody>
          <a:bodyPr/>
          <a:lstStyle/>
          <a:p>
            <a:r>
              <a:rPr lang="lt-LT" dirty="0"/>
              <a:t>Literatūros etika / Naratyvo etika</a:t>
            </a:r>
          </a:p>
        </p:txBody>
      </p:sp>
      <p:sp>
        <p:nvSpPr>
          <p:cNvPr id="3" name="Subtitle 2"/>
          <p:cNvSpPr>
            <a:spLocks noGrp="1"/>
          </p:cNvSpPr>
          <p:nvPr>
            <p:ph type="subTitle" idx="1"/>
          </p:nvPr>
        </p:nvSpPr>
        <p:spPr>
          <a:xfrm>
            <a:off x="3131840" y="2963166"/>
            <a:ext cx="3188304" cy="2346342"/>
          </a:xfrm>
        </p:spPr>
        <p:txBody>
          <a:bodyPr/>
          <a:lstStyle/>
          <a:p>
            <a:endParaRPr lang="lt-LT" dirty="0"/>
          </a:p>
        </p:txBody>
      </p:sp>
      <p:pic>
        <p:nvPicPr>
          <p:cNvPr id="1026" name="Picture 2" descr="C:\Documents and Settings\Indre Zakeviciene\My Documents\Darbo failai\Maironio sodas\suola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2963166"/>
            <a:ext cx="3188304" cy="2346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155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solidFill>
                  <a:srgbClr val="FFFF00"/>
                </a:solidFill>
              </a:rPr>
              <a:t>Stanfordo mokslininkai apie literatūros etiką (2014 m.)</a:t>
            </a:r>
          </a:p>
        </p:txBody>
      </p:sp>
      <p:sp>
        <p:nvSpPr>
          <p:cNvPr id="3" name="Content Placeholder 2"/>
          <p:cNvSpPr>
            <a:spLocks noGrp="1"/>
          </p:cNvSpPr>
          <p:nvPr>
            <p:ph idx="1"/>
          </p:nvPr>
        </p:nvSpPr>
        <p:spPr/>
        <p:txBody>
          <a:bodyPr/>
          <a:lstStyle/>
          <a:p>
            <a:pPr>
              <a:lnSpc>
                <a:spcPct val="115000"/>
              </a:lnSpc>
              <a:spcAft>
                <a:spcPts val="1000"/>
              </a:spcAft>
            </a:pPr>
            <a:r>
              <a:rPr lang="lt-LT" sz="3600" dirty="0">
                <a:effectLst/>
                <a:latin typeface="Times New Roman"/>
                <a:ea typeface="Times New Roman"/>
                <a:cs typeface="Times New Roman"/>
              </a:rPr>
              <a:t>Baigus skaityti apsakymą ar romaną gali sukilti daug emocijų, gali būti išjudintos protinės galios, gali apimti nusivylimas, kad tikėtasi buvo ne to. Bet ar tikrai moraline prasme tapome geresni?</a:t>
            </a:r>
            <a:endParaRPr lang="lt-LT" sz="3600" dirty="0">
              <a:ea typeface="Calibri"/>
              <a:cs typeface="Times New Roman"/>
            </a:endParaRPr>
          </a:p>
          <a:p>
            <a:endParaRPr lang="lt-LT" dirty="0"/>
          </a:p>
        </p:txBody>
      </p:sp>
    </p:spTree>
    <p:extLst>
      <p:ext uri="{BB962C8B-B14F-4D97-AF65-F5344CB8AC3E}">
        <p14:creationId xmlns:p14="http://schemas.microsoft.com/office/powerpoint/2010/main" val="342040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lt-LT" dirty="0"/>
          </a:p>
        </p:txBody>
      </p:sp>
      <p:sp>
        <p:nvSpPr>
          <p:cNvPr id="3" name="Content Placeholder 2"/>
          <p:cNvSpPr>
            <a:spLocks noGrp="1"/>
          </p:cNvSpPr>
          <p:nvPr>
            <p:ph idx="1"/>
          </p:nvPr>
        </p:nvSpPr>
        <p:spPr>
          <a:xfrm>
            <a:off x="457200" y="908720"/>
            <a:ext cx="8229600" cy="5217443"/>
          </a:xfrm>
        </p:spPr>
        <p:txBody>
          <a:bodyPr/>
          <a:lstStyle/>
          <a:p>
            <a:pPr>
              <a:lnSpc>
                <a:spcPct val="115000"/>
              </a:lnSpc>
              <a:spcAft>
                <a:spcPts val="1000"/>
              </a:spcAft>
            </a:pPr>
            <a:r>
              <a:rPr lang="lt-LT" sz="3600" dirty="0">
                <a:effectLst/>
                <a:latin typeface="Times New Roman"/>
                <a:ea typeface="Times New Roman"/>
                <a:cs typeface="Times New Roman"/>
              </a:rPr>
              <a:t>Daugma žmonių skaito literatūros tekstus tam, kad šviestųsi, kad pramogautų ar pasigrožėtų, kad geriau suprastų kitų gyvenimus, bet ne dėl kokių nors su morale susijusių priežasčių. Kita vertus, visi šie tikslai gali būti nukreipti ir moralės link (</a:t>
            </a:r>
            <a:r>
              <a:rPr lang="lt-LT" sz="3600" i="1" dirty="0">
                <a:effectLst/>
                <a:latin typeface="Times New Roman"/>
                <a:ea typeface="Times New Roman"/>
                <a:cs typeface="Times New Roman"/>
              </a:rPr>
              <a:t>serve moral purposes</a:t>
            </a:r>
            <a:r>
              <a:rPr lang="lt-LT" sz="3600" dirty="0">
                <a:effectLst/>
                <a:latin typeface="Times New Roman"/>
                <a:ea typeface="Times New Roman"/>
                <a:cs typeface="Times New Roman"/>
              </a:rPr>
              <a:t>).</a:t>
            </a:r>
            <a:endParaRPr lang="lt-LT" sz="3600" dirty="0">
              <a:ea typeface="Calibri"/>
              <a:cs typeface="Times New Roman"/>
            </a:endParaRPr>
          </a:p>
          <a:p>
            <a:endParaRPr lang="lt-LT" dirty="0"/>
          </a:p>
        </p:txBody>
      </p:sp>
    </p:spTree>
    <p:extLst>
      <p:ext uri="{BB962C8B-B14F-4D97-AF65-F5344CB8AC3E}">
        <p14:creationId xmlns:p14="http://schemas.microsoft.com/office/powerpoint/2010/main" val="309007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484784"/>
            <a:ext cx="8229600" cy="580926"/>
          </a:xfrm>
        </p:spPr>
        <p:txBody>
          <a:bodyPr>
            <a:normAutofit fontScale="90000"/>
          </a:bodyPr>
          <a:lstStyle/>
          <a:p>
            <a:r>
              <a:rPr lang="lt-LT" dirty="0">
                <a:solidFill>
                  <a:srgbClr val="FFFF00"/>
                </a:solidFill>
                <a:effectLst/>
                <a:latin typeface="Times New Roman"/>
                <a:ea typeface="Times New Roman"/>
              </a:rPr>
              <a:t>Davidas Kiddas (PhD candidate in cognitive, social and developmental psychology at  New York's New School for Social Research)</a:t>
            </a:r>
            <a:endParaRPr lang="lt-LT" dirty="0">
              <a:solidFill>
                <a:srgbClr val="FFFF00"/>
              </a:solidFill>
            </a:endParaRPr>
          </a:p>
        </p:txBody>
      </p:sp>
      <p:sp>
        <p:nvSpPr>
          <p:cNvPr id="3" name="Content Placeholder 2"/>
          <p:cNvSpPr>
            <a:spLocks noGrp="1"/>
          </p:cNvSpPr>
          <p:nvPr>
            <p:ph idx="1"/>
          </p:nvPr>
        </p:nvSpPr>
        <p:spPr>
          <a:xfrm>
            <a:off x="457200" y="3356992"/>
            <a:ext cx="8229600" cy="2769171"/>
          </a:xfrm>
        </p:spPr>
        <p:txBody>
          <a:bodyPr>
            <a:normAutofit/>
          </a:bodyPr>
          <a:lstStyle/>
          <a:p>
            <a:r>
              <a:rPr lang="lt-LT" sz="3600" dirty="0">
                <a:effectLst/>
                <a:latin typeface="Times New Roman"/>
                <a:ea typeface="Times New Roman"/>
              </a:rPr>
              <a:t>Sąmonės teorija – tai galimybė numanyti kitų mintis ir emocijas. Išvystyta sąmonės teorija prilygsta stipriai empatijai. </a:t>
            </a:r>
            <a:endParaRPr lang="lt-LT" sz="3600" dirty="0"/>
          </a:p>
        </p:txBody>
      </p:sp>
    </p:spTree>
    <p:extLst>
      <p:ext uri="{BB962C8B-B14F-4D97-AF65-F5344CB8AC3E}">
        <p14:creationId xmlns:p14="http://schemas.microsoft.com/office/powerpoint/2010/main" val="1117743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sz="3600" dirty="0">
                <a:effectLst/>
                <a:latin typeface="Times New Roman"/>
                <a:ea typeface="Times New Roman"/>
              </a:rPr>
              <a:t>Penkių eksperimentų rezultatai parodė, kad skaitant grožinę literatūrą gerėja sąmonės teorija (</a:t>
            </a:r>
            <a:r>
              <a:rPr lang="lt-LT" sz="3600" i="1" dirty="0">
                <a:effectLst/>
                <a:latin typeface="Times New Roman"/>
                <a:ea typeface="Times New Roman"/>
              </a:rPr>
              <a:t>Theory of Mind; ToM</a:t>
            </a:r>
            <a:r>
              <a:rPr lang="lt-LT" sz="3600" dirty="0">
                <a:effectLst/>
                <a:latin typeface="Times New Roman"/>
                <a:ea typeface="Times New Roman"/>
              </a:rPr>
              <a:t>). Beje, </a:t>
            </a:r>
            <a:r>
              <a:rPr lang="lt-LT" sz="3600" i="1" dirty="0">
                <a:effectLst/>
                <a:latin typeface="Times New Roman"/>
                <a:ea typeface="Times New Roman"/>
              </a:rPr>
              <a:t>ToM </a:t>
            </a:r>
            <a:r>
              <a:rPr lang="lt-LT" sz="3600" dirty="0">
                <a:effectLst/>
                <a:latin typeface="Times New Roman"/>
                <a:ea typeface="Times New Roman"/>
              </a:rPr>
              <a:t>ne visada išvirsta į gerumą ar padaro žmogų moralesnį; dažniau būna atvirkščiai. </a:t>
            </a:r>
            <a:endParaRPr lang="lt-LT" sz="3600" dirty="0"/>
          </a:p>
        </p:txBody>
      </p:sp>
    </p:spTree>
    <p:extLst>
      <p:ext uri="{BB962C8B-B14F-4D97-AF65-F5344CB8AC3E}">
        <p14:creationId xmlns:p14="http://schemas.microsoft.com/office/powerpoint/2010/main" val="275451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lt-LT" dirty="0"/>
          </a:p>
        </p:txBody>
      </p:sp>
      <p:sp>
        <p:nvSpPr>
          <p:cNvPr id="3" name="Content Placeholder 2"/>
          <p:cNvSpPr>
            <a:spLocks noGrp="1"/>
          </p:cNvSpPr>
          <p:nvPr>
            <p:ph idx="1"/>
          </p:nvPr>
        </p:nvSpPr>
        <p:spPr>
          <a:xfrm>
            <a:off x="457200" y="476672"/>
            <a:ext cx="8229600" cy="5649491"/>
          </a:xfrm>
        </p:spPr>
        <p:txBody>
          <a:bodyPr>
            <a:normAutofit lnSpcReduction="10000"/>
          </a:bodyPr>
          <a:lstStyle/>
          <a:p>
            <a:pPr marL="0" indent="0">
              <a:lnSpc>
                <a:spcPct val="115000"/>
              </a:lnSpc>
              <a:spcAft>
                <a:spcPts val="1000"/>
              </a:spcAft>
              <a:buNone/>
            </a:pPr>
            <a:r>
              <a:rPr lang="lt-LT" sz="3600" dirty="0">
                <a:effectLst/>
                <a:latin typeface="Times New Roman"/>
                <a:ea typeface="Times New Roman"/>
                <a:cs typeface="Times New Roman"/>
              </a:rPr>
              <a:t>Kiddo teigimu, peštukai ar priekabiautojai pasižymi itin aukštu </a:t>
            </a:r>
            <a:r>
              <a:rPr lang="lt-LT" sz="3600" i="1" dirty="0">
                <a:effectLst/>
                <a:latin typeface="Times New Roman"/>
                <a:ea typeface="Times New Roman"/>
                <a:cs typeface="Times New Roman"/>
              </a:rPr>
              <a:t>ToM </a:t>
            </a:r>
            <a:r>
              <a:rPr lang="lt-LT" sz="3600" dirty="0">
                <a:effectLst/>
                <a:latin typeface="Times New Roman"/>
                <a:ea typeface="Times New Roman"/>
                <a:cs typeface="Times New Roman"/>
              </a:rPr>
              <a:t>lygiu, ir tai natūralu – norint kuo nors manipuliuoti ar prie ko nors priekabiauti reikia labai gerai išmanyti kito mintis ar emocijas.“ Taigi eksperimentais nebuvo patvirtinta, kad literatūra kelia moralės lygį, bet sustiprino prielaidą, jog „grožinė literatūra viską dar labiau komplikuoja.“</a:t>
            </a:r>
            <a:endParaRPr lang="lt-LT" sz="3600" dirty="0">
              <a:ea typeface="Calibri"/>
              <a:cs typeface="Times New Roman"/>
            </a:endParaRPr>
          </a:p>
          <a:p>
            <a:pPr marL="0" indent="0">
              <a:buNone/>
            </a:pPr>
            <a:endParaRPr lang="lt-LT" dirty="0"/>
          </a:p>
        </p:txBody>
      </p:sp>
    </p:spTree>
    <p:extLst>
      <p:ext uri="{BB962C8B-B14F-4D97-AF65-F5344CB8AC3E}">
        <p14:creationId xmlns:p14="http://schemas.microsoft.com/office/powerpoint/2010/main" val="86398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lt-LT" dirty="0"/>
          </a:p>
        </p:txBody>
      </p:sp>
      <p:sp>
        <p:nvSpPr>
          <p:cNvPr id="3" name="Content Placeholder 2"/>
          <p:cNvSpPr>
            <a:spLocks noGrp="1"/>
          </p:cNvSpPr>
          <p:nvPr>
            <p:ph idx="1"/>
          </p:nvPr>
        </p:nvSpPr>
        <p:spPr>
          <a:xfrm>
            <a:off x="457200" y="1268760"/>
            <a:ext cx="8229600" cy="4857403"/>
          </a:xfrm>
        </p:spPr>
        <p:txBody>
          <a:bodyPr>
            <a:normAutofit/>
          </a:bodyPr>
          <a:lstStyle/>
          <a:p>
            <a:pPr marL="0" indent="0">
              <a:buNone/>
            </a:pPr>
            <a:r>
              <a:rPr lang="lt-LT" sz="3600" dirty="0">
                <a:solidFill>
                  <a:srgbClr val="FFFF00"/>
                </a:solidFill>
              </a:rPr>
              <a:t>Etikos ir literatūros (romano) sąsajų paieškų pradžia – 1961-ieji</a:t>
            </a:r>
            <a:r>
              <a:rPr lang="lt-LT" sz="3600" dirty="0"/>
              <a:t>, kai Wayne‘as Boothas parašo studiją</a:t>
            </a:r>
            <a:r>
              <a:rPr lang="lt-LT" sz="3600" i="1" dirty="0"/>
              <a:t>The Rhetorics of Fiction.</a:t>
            </a:r>
            <a:r>
              <a:rPr lang="lt-LT" sz="3600" dirty="0"/>
              <a:t> Knygoje gvildenami retorikos sąlygoti svarstymai etikos klausimais. Po dvidešimties metų Martha Nussbaum tyrinėjo literatūrą iš moralės filosofijos perspektyvų.</a:t>
            </a:r>
          </a:p>
        </p:txBody>
      </p:sp>
    </p:spTree>
    <p:extLst>
      <p:ext uri="{BB962C8B-B14F-4D97-AF65-F5344CB8AC3E}">
        <p14:creationId xmlns:p14="http://schemas.microsoft.com/office/powerpoint/2010/main" val="4256529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r>
              <a:rPr lang="lt-LT" sz="3600" dirty="0"/>
              <a:t>Literatūros ir etikos santykio teorijos gilinasi į skaitymo procesą, nes grožinė literatūra svarsto normų ir vertybių klausimą. Kad tekstą galėtume vadinti grožiniu, anot Shady Cosgrove, reikia trijų dalykų:</a:t>
            </a:r>
          </a:p>
        </p:txBody>
      </p:sp>
    </p:spTree>
    <p:extLst>
      <p:ext uri="{BB962C8B-B14F-4D97-AF65-F5344CB8AC3E}">
        <p14:creationId xmlns:p14="http://schemas.microsoft.com/office/powerpoint/2010/main" val="1750555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lt-LT" dirty="0"/>
          </a:p>
        </p:txBody>
      </p:sp>
      <p:sp>
        <p:nvSpPr>
          <p:cNvPr id="3" name="Content Placeholder 2"/>
          <p:cNvSpPr>
            <a:spLocks noGrp="1"/>
          </p:cNvSpPr>
          <p:nvPr>
            <p:ph idx="1"/>
          </p:nvPr>
        </p:nvSpPr>
        <p:spPr>
          <a:xfrm>
            <a:off x="457200" y="1124744"/>
            <a:ext cx="8229600" cy="5001419"/>
          </a:xfrm>
        </p:spPr>
        <p:txBody>
          <a:bodyPr>
            <a:normAutofit/>
          </a:bodyPr>
          <a:lstStyle/>
          <a:p>
            <a:pPr marL="0" indent="0">
              <a:buNone/>
            </a:pPr>
            <a:r>
              <a:rPr lang="lt-LT" sz="3600" dirty="0">
                <a:solidFill>
                  <a:srgbClr val="FFFF00"/>
                </a:solidFill>
              </a:rPr>
              <a:t>1.</a:t>
            </a:r>
            <a:r>
              <a:rPr lang="lt-LT" sz="3600" dirty="0"/>
              <a:t> Tekstas turi būti apie žmogų. „Literatūra – tramplinas svarstymams apie žmogaus padėtį.“ (Thomas Pavel) Literatūra – diskusijų apie tai, ką reiškia būti žmogumi, forumas.</a:t>
            </a:r>
          </a:p>
          <a:p>
            <a:pPr marL="0" indent="0">
              <a:buNone/>
            </a:pPr>
            <a:r>
              <a:rPr lang="lt-LT" sz="3600" dirty="0">
                <a:solidFill>
                  <a:srgbClr val="FFFF00"/>
                </a:solidFill>
              </a:rPr>
              <a:t>2.</a:t>
            </a:r>
            <a:r>
              <a:rPr lang="lt-LT" sz="3600" dirty="0"/>
              <a:t> Literatūra turi būti kelių lygmenų – potekstė ir simbolika suponuoja kelis teksto perskaitymo būdus. </a:t>
            </a:r>
          </a:p>
        </p:txBody>
      </p:sp>
    </p:spTree>
    <p:extLst>
      <p:ext uri="{BB962C8B-B14F-4D97-AF65-F5344CB8AC3E}">
        <p14:creationId xmlns:p14="http://schemas.microsoft.com/office/powerpoint/2010/main" val="1896689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lvl="0" indent="0">
              <a:buNone/>
            </a:pPr>
            <a:r>
              <a:rPr lang="lt-LT" sz="3600" dirty="0">
                <a:solidFill>
                  <a:srgbClr val="C6D9F0"/>
                </a:solidFill>
              </a:rPr>
              <a:t>Kaip teigia Phelanas, „literatūros tekstas </a:t>
            </a:r>
            <a:r>
              <a:rPr lang="lt-LT" sz="3600">
                <a:solidFill>
                  <a:srgbClr val="C6D9F0"/>
                </a:solidFill>
              </a:rPr>
              <a:t>steigia daugiasluoksnę </a:t>
            </a:r>
            <a:r>
              <a:rPr lang="lt-LT" sz="3600" dirty="0">
                <a:solidFill>
                  <a:srgbClr val="C6D9F0"/>
                </a:solidFill>
              </a:rPr>
              <a:t>autoriaus ir auditorijos komunikaciją, apimančią auditorijos intelekto, dvasios, emocijų, vertybių klausimus.“</a:t>
            </a:r>
          </a:p>
          <a:p>
            <a:endParaRPr lang="lt-LT" sz="3600" dirty="0"/>
          </a:p>
        </p:txBody>
      </p:sp>
    </p:spTree>
    <p:extLst>
      <p:ext uri="{BB962C8B-B14F-4D97-AF65-F5344CB8AC3E}">
        <p14:creationId xmlns:p14="http://schemas.microsoft.com/office/powerpoint/2010/main" val="3573182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sz="3600" dirty="0">
                <a:solidFill>
                  <a:srgbClr val="FFFF00"/>
                </a:solidFill>
              </a:rPr>
              <a:t>3. </a:t>
            </a:r>
            <a:r>
              <a:rPr lang="lt-LT" sz="3600" dirty="0"/>
              <a:t>Būtina formos ir turinio sintezė. Pasakojimo technika – struktūra, charakterizavimas, požiūris, vyksmo vieta ir laikas, tempas, vartojama kalba ir vaizdingumas – ir tema turi sąveikauti dialogiškai.</a:t>
            </a:r>
          </a:p>
        </p:txBody>
      </p:sp>
    </p:spTree>
    <p:extLst>
      <p:ext uri="{BB962C8B-B14F-4D97-AF65-F5344CB8AC3E}">
        <p14:creationId xmlns:p14="http://schemas.microsoft.com/office/powerpoint/2010/main" val="3952281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r>
              <a:rPr lang="lt-LT" sz="3600" dirty="0"/>
              <a:t>Į etikos lauką pakliūna </a:t>
            </a:r>
            <a:r>
              <a:rPr lang="lt-LT" sz="3600" dirty="0">
                <a:solidFill>
                  <a:srgbClr val="FFFF00"/>
                </a:solidFill>
              </a:rPr>
              <a:t>autorius, pasakotojas ir skaitytojas</a:t>
            </a:r>
            <a:r>
              <a:rPr lang="lt-LT" sz="3600" dirty="0"/>
              <a:t>. „Grožinio pasakojimo dviguba komunikacinė situacija – kažkas mums pasakoja, jog kažkas kažkam pasakoja, kad kažkas nutiko – jau pati savaime yra keliasluoksnė etinė situacija.“ (Phelan)</a:t>
            </a:r>
          </a:p>
        </p:txBody>
      </p:sp>
    </p:spTree>
    <p:extLst>
      <p:ext uri="{BB962C8B-B14F-4D97-AF65-F5344CB8AC3E}">
        <p14:creationId xmlns:p14="http://schemas.microsoft.com/office/powerpoint/2010/main" val="1936258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lt-LT" dirty="0"/>
          </a:p>
        </p:txBody>
      </p:sp>
      <p:sp>
        <p:nvSpPr>
          <p:cNvPr id="3" name="Content Placeholder 2"/>
          <p:cNvSpPr>
            <a:spLocks noGrp="1"/>
          </p:cNvSpPr>
          <p:nvPr>
            <p:ph idx="1"/>
          </p:nvPr>
        </p:nvSpPr>
        <p:spPr>
          <a:xfrm>
            <a:off x="457200" y="980728"/>
            <a:ext cx="8229600" cy="5145435"/>
          </a:xfrm>
        </p:spPr>
        <p:txBody>
          <a:bodyPr>
            <a:normAutofit/>
          </a:bodyPr>
          <a:lstStyle/>
          <a:p>
            <a:r>
              <a:rPr lang="lt-LT" sz="3600" dirty="0"/>
              <a:t>Etiškas yra ir pats skaitymas. Hale teigimu, skaitymo vyksmas yra dvigubas. „Vaizduojamas kitas yra pateikiamas pasitelkus du susijusius aktus – savisubordinacijos, padedančios suvokti pasikeitimo (</a:t>
            </a:r>
            <a:r>
              <a:rPr lang="lt-LT" sz="3600" i="1" dirty="0"/>
              <a:t>alterity</a:t>
            </a:r>
            <a:r>
              <a:rPr lang="lt-LT" sz="3600" dirty="0"/>
              <a:t>) galimybę, ir „priešsavisubordinaciją“ – norą patikėti, kad toks pasikeitimas galimas.“</a:t>
            </a:r>
          </a:p>
        </p:txBody>
      </p:sp>
    </p:spTree>
    <p:extLst>
      <p:ext uri="{BB962C8B-B14F-4D97-AF65-F5344CB8AC3E}">
        <p14:creationId xmlns:p14="http://schemas.microsoft.com/office/powerpoint/2010/main" val="2461522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sz="3600" dirty="0"/>
              <a:t>Tai reiškia, kad skaitytojas apsisprendžia mesti pašalinę veiklą pasirengęs patikėti, jog įmanoma perprasti (</a:t>
            </a:r>
            <a:r>
              <a:rPr lang="lt-LT" sz="3600" i="1" dirty="0"/>
              <a:t>accsess</a:t>
            </a:r>
            <a:r>
              <a:rPr lang="lt-LT" sz="3600" dirty="0"/>
              <a:t>) kito pažiūras. Kad personažai galėtų paveikti skaitytoją ir jį įtraukti į literatūros etikos lauką, skaitytojas turi pripažinti, jog geba suvokti kitokią (</a:t>
            </a:r>
            <a:r>
              <a:rPr lang="lt-LT" sz="3600" i="1" dirty="0"/>
              <a:t>othered</a:t>
            </a:r>
            <a:r>
              <a:rPr lang="lt-LT" sz="3600" dirty="0"/>
              <a:t>) perspektyvą.</a:t>
            </a:r>
          </a:p>
        </p:txBody>
      </p:sp>
    </p:spTree>
    <p:extLst>
      <p:ext uri="{BB962C8B-B14F-4D97-AF65-F5344CB8AC3E}">
        <p14:creationId xmlns:p14="http://schemas.microsoft.com/office/powerpoint/2010/main" val="91543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sz="3600" dirty="0"/>
              <a:t>Išeitų, kad literatūra gali ugdyti pagarbą kitoniškumui (o kitoniškumas ir yra etinė romano savybė). Vadinasi, romanas yra esminis tikintis kokių nors pokyčių socialiniame gyvenime. (Hale) Literatūra ugdo empatiškus individus, galinčius teigiamai keisti visuomenę.</a:t>
            </a:r>
          </a:p>
        </p:txBody>
      </p:sp>
    </p:spTree>
    <p:extLst>
      <p:ext uri="{BB962C8B-B14F-4D97-AF65-F5344CB8AC3E}">
        <p14:creationId xmlns:p14="http://schemas.microsoft.com/office/powerpoint/2010/main" val="1416787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lt-LT" dirty="0"/>
          </a:p>
        </p:txBody>
      </p:sp>
      <p:sp>
        <p:nvSpPr>
          <p:cNvPr id="3" name="Content Placeholder 2"/>
          <p:cNvSpPr>
            <a:spLocks noGrp="1"/>
          </p:cNvSpPr>
          <p:nvPr>
            <p:ph idx="1"/>
          </p:nvPr>
        </p:nvSpPr>
        <p:spPr>
          <a:xfrm>
            <a:off x="457200" y="476672"/>
            <a:ext cx="8229600" cy="5649491"/>
          </a:xfrm>
        </p:spPr>
        <p:txBody>
          <a:bodyPr>
            <a:normAutofit/>
          </a:bodyPr>
          <a:lstStyle/>
          <a:p>
            <a:r>
              <a:rPr lang="lt-LT" sz="3600" dirty="0">
                <a:solidFill>
                  <a:srgbClr val="FFFF00"/>
                </a:solidFill>
              </a:rPr>
              <a:t>Beje, skaitytojo santykio su tekstu autorius sukontroliuoti negali. </a:t>
            </a:r>
            <a:r>
              <a:rPr lang="lt-LT" sz="3600" dirty="0">
                <a:solidFill>
                  <a:schemeClr val="tx2"/>
                </a:solidFill>
              </a:rPr>
              <a:t>Skirtingi skaitytojai skaito skirtingai, ypač turint omenyje etikos rėmus. Pavelo teigimu, nėra labai svarbu, kaip konkretus skaitytojas interpretuoja atitinkamą epizodą; daug svarbiau yra tai, kiek skaitytojo vaizduotėje tasai epizodas skiriasi nuo fizinio tikrovės pasaulio.</a:t>
            </a:r>
          </a:p>
        </p:txBody>
      </p:sp>
    </p:spTree>
    <p:extLst>
      <p:ext uri="{BB962C8B-B14F-4D97-AF65-F5344CB8AC3E}">
        <p14:creationId xmlns:p14="http://schemas.microsoft.com/office/powerpoint/2010/main" val="969026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lt-LT" dirty="0"/>
          </a:p>
        </p:txBody>
      </p:sp>
      <p:sp>
        <p:nvSpPr>
          <p:cNvPr id="3" name="Content Placeholder 2"/>
          <p:cNvSpPr>
            <a:spLocks noGrp="1"/>
          </p:cNvSpPr>
          <p:nvPr>
            <p:ph idx="1"/>
          </p:nvPr>
        </p:nvSpPr>
        <p:spPr>
          <a:xfrm>
            <a:off x="457200" y="476672"/>
            <a:ext cx="8229600" cy="5649491"/>
          </a:xfrm>
        </p:spPr>
        <p:txBody>
          <a:bodyPr>
            <a:normAutofit/>
          </a:bodyPr>
          <a:lstStyle/>
          <a:p>
            <a:pPr marL="0" indent="0">
              <a:buNone/>
            </a:pPr>
            <a:r>
              <a:rPr lang="lt-LT" sz="3600" dirty="0">
                <a:solidFill>
                  <a:srgbClr val="FFFF00"/>
                </a:solidFill>
              </a:rPr>
              <a:t>Būtent šis skirtumas ir koduoja su normomis susijusią žinutę. </a:t>
            </a:r>
            <a:r>
              <a:rPr lang="lt-LT" sz="3600" dirty="0"/>
              <a:t>Taigi rašytojui nėra svarbiausia sukurti etiškas situacijas stengiantis patraukti skaitytojo dėmesį tam tikriems klausimams; jam gerokai svarbiau sukurti tokią situaciją, kuri suintriguotų skaitytoją, ir šis pradėtų „etinį tyrimą“ pasidavęs daugiasluoksniam skaitymo procesui ir „aprobuotų“ kitoniškumą.</a:t>
            </a:r>
          </a:p>
        </p:txBody>
      </p:sp>
    </p:spTree>
    <p:extLst>
      <p:ext uri="{BB962C8B-B14F-4D97-AF65-F5344CB8AC3E}">
        <p14:creationId xmlns:p14="http://schemas.microsoft.com/office/powerpoint/2010/main" val="2044862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solidFill>
                  <a:srgbClr val="FFFF00"/>
                </a:solidFill>
              </a:rPr>
              <a:t>M. Nussbaum idealus romano funkcijų modelis</a:t>
            </a:r>
          </a:p>
        </p:txBody>
      </p:sp>
      <p:sp>
        <p:nvSpPr>
          <p:cNvPr id="3" name="Content Placeholder 2"/>
          <p:cNvSpPr>
            <a:spLocks noGrp="1"/>
          </p:cNvSpPr>
          <p:nvPr>
            <p:ph idx="1"/>
          </p:nvPr>
        </p:nvSpPr>
        <p:spPr>
          <a:xfrm>
            <a:off x="467544" y="2204864"/>
            <a:ext cx="8229600" cy="3417243"/>
          </a:xfrm>
        </p:spPr>
        <p:txBody>
          <a:bodyPr>
            <a:normAutofit/>
          </a:bodyPr>
          <a:lstStyle/>
          <a:p>
            <a:pPr marL="0" indent="0">
              <a:buNone/>
            </a:pPr>
            <a:r>
              <a:rPr lang="lt-LT" sz="3600" dirty="0">
                <a:solidFill>
                  <a:srgbClr val="FFFF00"/>
                </a:solidFill>
              </a:rPr>
              <a:t>1)</a:t>
            </a:r>
            <a:r>
              <a:rPr lang="lt-LT" sz="3600" dirty="0"/>
              <a:t> Romanas atveria daugiabalsio kokybiško mąstymo vertę, tikrų vertybių svarbą. Visa tai atsiskleidžia vaizduojant personažų konfliktus, jų sprendimus ir dilemas.</a:t>
            </a:r>
          </a:p>
        </p:txBody>
      </p:sp>
    </p:spTree>
    <p:extLst>
      <p:ext uri="{BB962C8B-B14F-4D97-AF65-F5344CB8AC3E}">
        <p14:creationId xmlns:p14="http://schemas.microsoft.com/office/powerpoint/2010/main" val="2596312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lt-LT" dirty="0"/>
          </a:p>
        </p:txBody>
      </p:sp>
      <p:sp>
        <p:nvSpPr>
          <p:cNvPr id="3" name="Content Placeholder 2"/>
          <p:cNvSpPr>
            <a:spLocks noGrp="1"/>
          </p:cNvSpPr>
          <p:nvPr>
            <p:ph idx="1"/>
          </p:nvPr>
        </p:nvSpPr>
        <p:spPr>
          <a:xfrm>
            <a:off x="457200" y="764704"/>
            <a:ext cx="8229600" cy="5361459"/>
          </a:xfrm>
        </p:spPr>
        <p:txBody>
          <a:bodyPr>
            <a:normAutofit/>
          </a:bodyPr>
          <a:lstStyle/>
          <a:p>
            <a:pPr marL="0" indent="0">
              <a:buNone/>
            </a:pPr>
            <a:r>
              <a:rPr lang="lt-LT" sz="3600" dirty="0">
                <a:solidFill>
                  <a:srgbClr val="FFFF00"/>
                </a:solidFill>
              </a:rPr>
              <a:t>2)</a:t>
            </a:r>
            <a:r>
              <a:rPr lang="lt-LT" sz="3600" dirty="0"/>
              <a:t> Romanas atveria konkretaus atvejo prioritetą. Romane vaizduojamo personažo gyvenimas prieš skaitytojo akis nugyvenamas tik kartą, akcentuojami atitinkami gal ir ne visada teisingi personažo sprendimai. Svarbiausia, kad skaitytojui būtų aiškios kiekvieno sprendimo priežastys.</a:t>
            </a:r>
          </a:p>
        </p:txBody>
      </p:sp>
    </p:spTree>
    <p:extLst>
      <p:ext uri="{BB962C8B-B14F-4D97-AF65-F5344CB8AC3E}">
        <p14:creationId xmlns:p14="http://schemas.microsoft.com/office/powerpoint/2010/main" val="2241156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endParaRPr lang="lt-LT" dirty="0"/>
          </a:p>
        </p:txBody>
      </p:sp>
      <p:sp>
        <p:nvSpPr>
          <p:cNvPr id="3" name="Content Placeholder 2"/>
          <p:cNvSpPr>
            <a:spLocks noGrp="1"/>
          </p:cNvSpPr>
          <p:nvPr>
            <p:ph idx="1"/>
          </p:nvPr>
        </p:nvSpPr>
        <p:spPr>
          <a:xfrm>
            <a:off x="457200" y="1196752"/>
            <a:ext cx="8229600" cy="4929411"/>
          </a:xfrm>
        </p:spPr>
        <p:txBody>
          <a:bodyPr>
            <a:normAutofit/>
          </a:bodyPr>
          <a:lstStyle/>
          <a:p>
            <a:pPr marL="0" indent="0">
              <a:buNone/>
            </a:pPr>
            <a:r>
              <a:rPr lang="lt-LT" sz="3600" dirty="0">
                <a:solidFill>
                  <a:srgbClr val="FFFF00"/>
                </a:solidFill>
              </a:rPr>
              <a:t>3)</a:t>
            </a:r>
            <a:r>
              <a:rPr lang="lt-LT" sz="3600" dirty="0"/>
              <a:t> Romanas provokuoja emocijas; emocijos ir yra esminė skaitytojo ir romano jungtis. Emocijos turi etinę vertę, nes jos atspindi mūsų požiūrį į tai, kas svarbu. </a:t>
            </a:r>
          </a:p>
          <a:p>
            <a:pPr marL="0" indent="0">
              <a:buNone/>
            </a:pPr>
            <a:endParaRPr lang="lt-LT" sz="3600" dirty="0"/>
          </a:p>
          <a:p>
            <a:pPr marL="0" indent="0">
              <a:buNone/>
            </a:pPr>
            <a:r>
              <a:rPr lang="lt-LT" sz="3600" dirty="0"/>
              <a:t> </a:t>
            </a:r>
            <a:r>
              <a:rPr lang="lt-LT" sz="3600" dirty="0">
                <a:solidFill>
                  <a:srgbClr val="FFFF00"/>
                </a:solidFill>
              </a:rPr>
              <a:t>O jeigu emocinis ryšys nėra užmezgamas?..</a:t>
            </a:r>
          </a:p>
        </p:txBody>
      </p:sp>
    </p:spTree>
    <p:extLst>
      <p:ext uri="{BB962C8B-B14F-4D97-AF65-F5344CB8AC3E}">
        <p14:creationId xmlns:p14="http://schemas.microsoft.com/office/powerpoint/2010/main" val="1418586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solidFill>
                  <a:srgbClr val="FFFF00"/>
                </a:solidFill>
              </a:rPr>
              <a:t>Pavelo Simonovo informacinė emocijų teorija</a:t>
            </a:r>
          </a:p>
        </p:txBody>
      </p:sp>
      <p:sp>
        <p:nvSpPr>
          <p:cNvPr id="3" name="Content Placeholder 2"/>
          <p:cNvSpPr>
            <a:spLocks noGrp="1"/>
          </p:cNvSpPr>
          <p:nvPr>
            <p:ph idx="1"/>
          </p:nvPr>
        </p:nvSpPr>
        <p:spPr/>
        <p:txBody>
          <a:bodyPr/>
          <a:lstStyle/>
          <a:p>
            <a:pPr marL="0" indent="0">
              <a:buNone/>
            </a:pPr>
            <a:endParaRPr lang="lt-LT" dirty="0"/>
          </a:p>
          <a:p>
            <a:pPr marL="0" indent="0" algn="ctr">
              <a:buNone/>
            </a:pPr>
            <a:r>
              <a:rPr lang="en-US" sz="3600" dirty="0">
                <a:effectLst/>
                <a:latin typeface="Times New Roman"/>
                <a:ea typeface="Calibri"/>
              </a:rPr>
              <a:t>E</a:t>
            </a:r>
            <a:r>
              <a:rPr lang="lt-LT" sz="3600" dirty="0">
                <a:effectLst/>
                <a:latin typeface="Times New Roman"/>
                <a:ea typeface="Calibri"/>
              </a:rPr>
              <a:t> </a:t>
            </a:r>
            <a:r>
              <a:rPr lang="en-US" sz="3600" dirty="0">
                <a:effectLst/>
                <a:latin typeface="Adobe Caslon Pro"/>
                <a:ea typeface="Calibri"/>
                <a:cs typeface="Times New Roman"/>
              </a:rPr>
              <a:t>=</a:t>
            </a:r>
            <a:r>
              <a:rPr lang="en-US" sz="3600" dirty="0">
                <a:effectLst/>
                <a:latin typeface="Times New Roman"/>
                <a:ea typeface="Calibri"/>
              </a:rPr>
              <a:t> – </a:t>
            </a:r>
            <a:r>
              <a:rPr lang="lt-LT" sz="3600" dirty="0">
                <a:effectLst/>
                <a:latin typeface="Times New Roman"/>
                <a:ea typeface="Calibri"/>
              </a:rPr>
              <a:t>p </a:t>
            </a:r>
            <a:r>
              <a:rPr lang="en-US" sz="3600" dirty="0">
                <a:effectLst/>
                <a:latin typeface="Times New Roman"/>
                <a:ea typeface="Calibri"/>
              </a:rPr>
              <a:t>(</a:t>
            </a:r>
            <a:r>
              <a:rPr lang="lt-LT" sz="3600" dirty="0">
                <a:effectLst/>
                <a:latin typeface="Times New Roman"/>
                <a:ea typeface="Calibri"/>
              </a:rPr>
              <a:t>RI</a:t>
            </a:r>
            <a:r>
              <a:rPr lang="en-US" sz="3600" dirty="0">
                <a:effectLst/>
                <a:latin typeface="Times New Roman"/>
                <a:ea typeface="Calibri"/>
              </a:rPr>
              <a:t> – </a:t>
            </a:r>
            <a:r>
              <a:rPr lang="lt-LT" sz="3600" dirty="0">
                <a:effectLst/>
                <a:latin typeface="Times New Roman"/>
                <a:ea typeface="Calibri"/>
              </a:rPr>
              <a:t>TI</a:t>
            </a:r>
            <a:r>
              <a:rPr lang="en-US" sz="3600" dirty="0">
                <a:effectLst/>
                <a:latin typeface="Times New Roman"/>
                <a:ea typeface="Calibri"/>
              </a:rPr>
              <a:t>)</a:t>
            </a:r>
            <a:endParaRPr lang="lt-LT" sz="3600" dirty="0">
              <a:effectLst/>
              <a:latin typeface="Times New Roman"/>
              <a:ea typeface="Calibri"/>
            </a:endParaRPr>
          </a:p>
          <a:p>
            <a:pPr marL="0" indent="0">
              <a:buNone/>
            </a:pPr>
            <a:r>
              <a:rPr lang="lt-LT" sz="3600" dirty="0">
                <a:latin typeface="Times New Roman"/>
              </a:rPr>
              <a:t>E – emocija </a:t>
            </a:r>
          </a:p>
          <a:p>
            <a:pPr marL="0" indent="0">
              <a:buNone/>
            </a:pPr>
            <a:r>
              <a:rPr lang="lt-LT" sz="3600" dirty="0">
                <a:latin typeface="Times New Roman"/>
              </a:rPr>
              <a:t>p – poreikis</a:t>
            </a:r>
          </a:p>
          <a:p>
            <a:pPr marL="0" indent="0">
              <a:buNone/>
            </a:pPr>
            <a:r>
              <a:rPr lang="lt-LT" sz="3600" dirty="0">
                <a:latin typeface="Times New Roman"/>
              </a:rPr>
              <a:t>RT – reikiama informacija</a:t>
            </a:r>
          </a:p>
          <a:p>
            <a:pPr marL="0" indent="0">
              <a:buNone/>
            </a:pPr>
            <a:r>
              <a:rPr lang="lt-LT" sz="3600" dirty="0">
                <a:latin typeface="Times New Roman"/>
              </a:rPr>
              <a:t>TI – turima informacija </a:t>
            </a:r>
            <a:endParaRPr lang="lt-LT" sz="3600" dirty="0"/>
          </a:p>
          <a:p>
            <a:pPr marL="0" indent="0">
              <a:buNone/>
            </a:pPr>
            <a:endParaRPr lang="lt-LT" dirty="0"/>
          </a:p>
        </p:txBody>
      </p:sp>
    </p:spTree>
    <p:extLst>
      <p:ext uri="{BB962C8B-B14F-4D97-AF65-F5344CB8AC3E}">
        <p14:creationId xmlns:p14="http://schemas.microsoft.com/office/powerpoint/2010/main" val="2499581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endParaRPr lang="lt-LT" dirty="0"/>
          </a:p>
        </p:txBody>
      </p:sp>
      <p:sp>
        <p:nvSpPr>
          <p:cNvPr id="3" name="Content Placeholder 2"/>
          <p:cNvSpPr>
            <a:spLocks noGrp="1"/>
          </p:cNvSpPr>
          <p:nvPr>
            <p:ph idx="1"/>
          </p:nvPr>
        </p:nvSpPr>
        <p:spPr>
          <a:xfrm>
            <a:off x="457200" y="1628800"/>
            <a:ext cx="8229600" cy="4497363"/>
          </a:xfrm>
        </p:spPr>
        <p:txBody>
          <a:bodyPr>
            <a:normAutofit/>
          </a:bodyPr>
          <a:lstStyle/>
          <a:p>
            <a:pPr marL="0" indent="0">
              <a:buNone/>
            </a:pPr>
            <a:r>
              <a:rPr lang="lt-LT" sz="3600" dirty="0"/>
              <a:t>Emocija kyla iš poreikio. Jei reikiamos informacijos yra daugiau nei turimos, emocija bus neigiama, nes skirtumas bus teigiamas. </a:t>
            </a:r>
          </a:p>
          <a:p>
            <a:pPr marL="0" indent="0">
              <a:buNone/>
            </a:pPr>
            <a:r>
              <a:rPr lang="lt-LT" sz="3600" dirty="0">
                <a:solidFill>
                  <a:srgbClr val="FFFF00"/>
                </a:solidFill>
              </a:rPr>
              <a:t>Gal tai galima susieti su interpretaciniais sunkumais?..</a:t>
            </a:r>
          </a:p>
        </p:txBody>
      </p:sp>
    </p:spTree>
    <p:extLst>
      <p:ext uri="{BB962C8B-B14F-4D97-AF65-F5344CB8AC3E}">
        <p14:creationId xmlns:p14="http://schemas.microsoft.com/office/powerpoint/2010/main" val="2208666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lt-LT" dirty="0"/>
          </a:p>
        </p:txBody>
      </p:sp>
      <p:sp>
        <p:nvSpPr>
          <p:cNvPr id="3" name="Content Placeholder 2"/>
          <p:cNvSpPr>
            <a:spLocks noGrp="1"/>
          </p:cNvSpPr>
          <p:nvPr>
            <p:ph idx="1"/>
          </p:nvPr>
        </p:nvSpPr>
        <p:spPr>
          <a:xfrm>
            <a:off x="457200" y="476672"/>
            <a:ext cx="8229600" cy="5649491"/>
          </a:xfrm>
        </p:spPr>
        <p:txBody>
          <a:bodyPr/>
          <a:lstStyle/>
          <a:p>
            <a:pPr>
              <a:lnSpc>
                <a:spcPct val="115000"/>
              </a:lnSpc>
              <a:spcAft>
                <a:spcPts val="1000"/>
              </a:spcAft>
            </a:pPr>
            <a:r>
              <a:rPr lang="lt-LT" sz="3600" dirty="0">
                <a:solidFill>
                  <a:srgbClr val="FFFF00"/>
                </a:solidFill>
                <a:effectLst/>
                <a:latin typeface="Times New Roman"/>
                <a:ea typeface="Times New Roman"/>
                <a:cs typeface="Times New Roman"/>
              </a:rPr>
              <a:t>Naratyvo etika </a:t>
            </a:r>
            <a:r>
              <a:rPr lang="lt-LT" sz="3600" dirty="0">
                <a:effectLst/>
                <a:latin typeface="Times New Roman"/>
                <a:ea typeface="Times New Roman"/>
                <a:cs typeface="Times New Roman"/>
              </a:rPr>
              <a:t>tiria istorijos pasakojimo ir moralinių vertybių sankirtas. Naratyvo etika moralines vertybes traktuoja kaip istorijos ir istorijos pasakojimo neatskiriamą dalį; patys naratyvai klausia, kaip reikėtų mąstyti, spręsti ir veikti autoriui, naratoriui, personažui ar skaitytojui, kad visiems būtų dar geriau.</a:t>
            </a:r>
            <a:endParaRPr lang="lt-LT" sz="3600" dirty="0">
              <a:ea typeface="Calibri"/>
              <a:cs typeface="Times New Roman"/>
            </a:endParaRPr>
          </a:p>
          <a:p>
            <a:endParaRPr lang="lt-LT" dirty="0"/>
          </a:p>
        </p:txBody>
      </p:sp>
    </p:spTree>
    <p:extLst>
      <p:ext uri="{BB962C8B-B14F-4D97-AF65-F5344CB8AC3E}">
        <p14:creationId xmlns:p14="http://schemas.microsoft.com/office/powerpoint/2010/main" val="1370801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a:normAutofit fontScale="90000"/>
          </a:bodyPr>
          <a:lstStyle/>
          <a:p>
            <a:r>
              <a:rPr lang="lt-LT" dirty="0">
                <a:effectLst/>
                <a:latin typeface="Times New Roman"/>
                <a:ea typeface="Times New Roman"/>
              </a:rPr>
              <a:t>Naratyvo etikos akcentuoja keturis pagrindinius klausimus:</a:t>
            </a:r>
            <a:br>
              <a:rPr lang="lt-LT" dirty="0">
                <a:effectLst/>
              </a:rPr>
            </a:br>
            <a:endParaRPr lang="lt-LT" dirty="0"/>
          </a:p>
        </p:txBody>
      </p:sp>
      <p:sp>
        <p:nvSpPr>
          <p:cNvPr id="3" name="Content Placeholder 2"/>
          <p:cNvSpPr>
            <a:spLocks noGrp="1"/>
          </p:cNvSpPr>
          <p:nvPr>
            <p:ph idx="1"/>
          </p:nvPr>
        </p:nvSpPr>
        <p:spPr>
          <a:xfrm>
            <a:off x="457200" y="1988840"/>
            <a:ext cx="8229600" cy="4137323"/>
          </a:xfrm>
        </p:spPr>
        <p:txBody>
          <a:bodyPr/>
          <a:lstStyle/>
          <a:p>
            <a:pPr lvl="0">
              <a:lnSpc>
                <a:spcPct val="115000"/>
              </a:lnSpc>
              <a:buFont typeface="+mj-lt"/>
              <a:buAutoNum type="arabicParenR"/>
            </a:pPr>
            <a:r>
              <a:rPr lang="lt-LT" dirty="0">
                <a:effectLst/>
                <a:latin typeface="Times New Roman"/>
                <a:ea typeface="Times New Roman"/>
                <a:cs typeface="Times New Roman"/>
              </a:rPr>
              <a:t> </a:t>
            </a:r>
            <a:r>
              <a:rPr lang="lt-LT" sz="3600" dirty="0">
                <a:effectLst/>
                <a:latin typeface="Times New Roman"/>
                <a:ea typeface="Times New Roman"/>
                <a:cs typeface="Times New Roman"/>
              </a:rPr>
              <a:t>To, kas pasakyta, etika. </a:t>
            </a:r>
            <a:endParaRPr lang="lt-LT" sz="3600" dirty="0">
              <a:ea typeface="Calibri"/>
              <a:cs typeface="Times New Roman"/>
            </a:endParaRPr>
          </a:p>
          <a:p>
            <a:pPr lvl="0">
              <a:lnSpc>
                <a:spcPct val="115000"/>
              </a:lnSpc>
              <a:buFont typeface="+mj-lt"/>
              <a:buAutoNum type="arabicParenR"/>
            </a:pPr>
            <a:r>
              <a:rPr lang="lt-LT" sz="3600" dirty="0">
                <a:effectLst/>
                <a:latin typeface="Times New Roman"/>
                <a:ea typeface="Times New Roman"/>
                <a:cs typeface="Times New Roman"/>
              </a:rPr>
              <a:t> Pasakojimo etika.</a:t>
            </a:r>
            <a:endParaRPr lang="lt-LT" sz="3600" dirty="0">
              <a:ea typeface="Calibri"/>
              <a:cs typeface="Times New Roman"/>
            </a:endParaRPr>
          </a:p>
          <a:p>
            <a:pPr lvl="0">
              <a:lnSpc>
                <a:spcPct val="115000"/>
              </a:lnSpc>
              <a:buFont typeface="+mj-lt"/>
              <a:buAutoNum type="arabicParenR"/>
            </a:pPr>
            <a:r>
              <a:rPr lang="lt-LT" sz="3600" dirty="0">
                <a:effectLst/>
                <a:latin typeface="Times New Roman"/>
                <a:ea typeface="Times New Roman"/>
                <a:cs typeface="Times New Roman"/>
              </a:rPr>
              <a:t> Rašymo/pateikimo etika.</a:t>
            </a:r>
            <a:endParaRPr lang="lt-LT" sz="3600" dirty="0">
              <a:ea typeface="Calibri"/>
              <a:cs typeface="Times New Roman"/>
            </a:endParaRPr>
          </a:p>
          <a:p>
            <a:pPr lvl="0">
              <a:lnSpc>
                <a:spcPct val="115000"/>
              </a:lnSpc>
              <a:spcAft>
                <a:spcPts val="1000"/>
              </a:spcAft>
              <a:buFont typeface="+mj-lt"/>
              <a:buAutoNum type="arabicParenR"/>
            </a:pPr>
            <a:r>
              <a:rPr lang="lt-LT" sz="3600" dirty="0">
                <a:effectLst/>
                <a:latin typeface="Times New Roman"/>
                <a:ea typeface="Times New Roman"/>
                <a:cs typeface="Times New Roman"/>
              </a:rPr>
              <a:t> Skaitymo/recepcijos etika.</a:t>
            </a:r>
            <a:endParaRPr lang="lt-LT" sz="3600" dirty="0">
              <a:ea typeface="Calibri"/>
              <a:cs typeface="Times New Roman"/>
            </a:endParaRPr>
          </a:p>
          <a:p>
            <a:endParaRPr lang="lt-LT" dirty="0"/>
          </a:p>
        </p:txBody>
      </p:sp>
    </p:spTree>
    <p:extLst>
      <p:ext uri="{BB962C8B-B14F-4D97-AF65-F5344CB8AC3E}">
        <p14:creationId xmlns:p14="http://schemas.microsoft.com/office/powerpoint/2010/main" val="135653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lt-LT" dirty="0"/>
          </a:p>
        </p:txBody>
      </p:sp>
      <p:sp>
        <p:nvSpPr>
          <p:cNvPr id="3" name="Content Placeholder 2"/>
          <p:cNvSpPr>
            <a:spLocks noGrp="1"/>
          </p:cNvSpPr>
          <p:nvPr>
            <p:ph idx="1"/>
          </p:nvPr>
        </p:nvSpPr>
        <p:spPr>
          <a:xfrm>
            <a:off x="457200" y="692696"/>
            <a:ext cx="8229600" cy="5433467"/>
          </a:xfrm>
        </p:spPr>
        <p:txBody>
          <a:bodyPr>
            <a:normAutofit lnSpcReduction="10000"/>
          </a:bodyPr>
          <a:lstStyle/>
          <a:p>
            <a:pPr lvl="0">
              <a:lnSpc>
                <a:spcPct val="115000"/>
              </a:lnSpc>
              <a:spcAft>
                <a:spcPts val="1000"/>
              </a:spcAft>
              <a:buFont typeface="+mj-lt"/>
              <a:buAutoNum type="arabicPeriod"/>
            </a:pPr>
            <a:r>
              <a:rPr lang="lt-LT" sz="3600" dirty="0">
                <a:effectLst/>
                <a:latin typeface="Times New Roman"/>
                <a:ea typeface="Times New Roman"/>
                <a:cs typeface="Times New Roman"/>
              </a:rPr>
              <a:t>To, kas pasakyta, etika koncentruojasi į personažus ir įvykius. Keliami svarbiausi klausimai: kokios personažo veiksmų etikos dimensijos, ypač kalbant apie konfliktus, su kuriais jie susiduria, ir tų konfliktų sprendimo būdus, kuriuos jie pasirenka. Kokios etikos dimensijos pasireiškia konkrečiam personažui bendraujant su kitais personažais.</a:t>
            </a:r>
            <a:endParaRPr lang="lt-LT" sz="3600" dirty="0">
              <a:ea typeface="Calibri"/>
              <a:cs typeface="Times New Roman"/>
            </a:endParaRPr>
          </a:p>
          <a:p>
            <a:endParaRPr lang="lt-LT" dirty="0"/>
          </a:p>
        </p:txBody>
      </p:sp>
    </p:spTree>
    <p:extLst>
      <p:ext uri="{BB962C8B-B14F-4D97-AF65-F5344CB8AC3E}">
        <p14:creationId xmlns:p14="http://schemas.microsoft.com/office/powerpoint/2010/main" val="1091534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endParaRPr lang="lt-LT" dirty="0"/>
          </a:p>
        </p:txBody>
      </p:sp>
      <p:sp>
        <p:nvSpPr>
          <p:cNvPr id="3" name="Content Placeholder 2"/>
          <p:cNvSpPr>
            <a:spLocks noGrp="1"/>
          </p:cNvSpPr>
          <p:nvPr>
            <p:ph idx="1"/>
          </p:nvPr>
        </p:nvSpPr>
        <p:spPr>
          <a:xfrm>
            <a:off x="457200" y="476672"/>
            <a:ext cx="8229600" cy="5649491"/>
          </a:xfrm>
        </p:spPr>
        <p:txBody>
          <a:bodyPr>
            <a:normAutofit lnSpcReduction="10000"/>
          </a:bodyPr>
          <a:lstStyle/>
          <a:p>
            <a:pPr marL="0" lvl="0" indent="0">
              <a:lnSpc>
                <a:spcPct val="115000"/>
              </a:lnSpc>
              <a:spcAft>
                <a:spcPts val="1000"/>
              </a:spcAft>
              <a:buNone/>
            </a:pPr>
            <a:r>
              <a:rPr lang="lt-LT" sz="3600" dirty="0">
                <a:effectLst/>
                <a:latin typeface="Times New Roman"/>
                <a:ea typeface="Times New Roman"/>
                <a:cs typeface="Times New Roman"/>
              </a:rPr>
              <a:t>2. Kokią atsakomybę etine prasme savajai auditorijai jaučia (jeigu jaučia) istorijos pasakotojai? Kokios naratyvo technikų etinės dimensijos? Kaip atitinkamos technikos implikuoja ar perteikia istorijos pasakotojų (numanomų autorių ir naratorių) santykius su jų medžiaga (įvykiais ir personažais) ir auditorija grindžiančias vertybes?</a:t>
            </a:r>
            <a:endParaRPr lang="lt-LT" sz="3600" dirty="0">
              <a:ea typeface="Calibri"/>
              <a:cs typeface="Times New Roman"/>
            </a:endParaRPr>
          </a:p>
          <a:p>
            <a:endParaRPr lang="lt-LT" dirty="0"/>
          </a:p>
        </p:txBody>
      </p:sp>
    </p:spTree>
    <p:extLst>
      <p:ext uri="{BB962C8B-B14F-4D97-AF65-F5344CB8AC3E}">
        <p14:creationId xmlns:p14="http://schemas.microsoft.com/office/powerpoint/2010/main" val="1205333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lt-LT" dirty="0"/>
          </a:p>
        </p:txBody>
      </p:sp>
      <p:sp>
        <p:nvSpPr>
          <p:cNvPr id="3" name="Content Placeholder 2"/>
          <p:cNvSpPr>
            <a:spLocks noGrp="1"/>
          </p:cNvSpPr>
          <p:nvPr>
            <p:ph idx="1"/>
          </p:nvPr>
        </p:nvSpPr>
        <p:spPr>
          <a:xfrm>
            <a:off x="457200" y="620688"/>
            <a:ext cx="8229600" cy="5505475"/>
          </a:xfrm>
        </p:spPr>
        <p:txBody>
          <a:bodyPr>
            <a:normAutofit/>
          </a:bodyPr>
          <a:lstStyle/>
          <a:p>
            <a:pPr marL="0" indent="0">
              <a:buNone/>
            </a:pPr>
            <a:r>
              <a:rPr lang="lt-LT" sz="3600" dirty="0">
                <a:effectLst/>
                <a:latin typeface="Times New Roman"/>
                <a:ea typeface="Times New Roman"/>
              </a:rPr>
              <a:t>3. Kokie konkrečių autorių, filmų režisierių etiniai įsipareigojimai (jeigu tokių apskritai yra) jų „darbinei medžiagai“? Kokie memuarų rašytojo įsipareigojimai (jeigu tokių yra) žmonėms, apie kurių patirtis jis pasakoja? Kokie romaną adaptuojančio režisieriaus įsipareigojimai pačiam romanui ir jo autoriui? </a:t>
            </a:r>
            <a:endParaRPr lang="lt-LT" sz="3600" dirty="0"/>
          </a:p>
        </p:txBody>
      </p:sp>
    </p:spTree>
    <p:extLst>
      <p:ext uri="{BB962C8B-B14F-4D97-AF65-F5344CB8AC3E}">
        <p14:creationId xmlns:p14="http://schemas.microsoft.com/office/powerpoint/2010/main" val="795788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lt-LT" dirty="0"/>
          </a:p>
        </p:txBody>
      </p:sp>
      <p:sp>
        <p:nvSpPr>
          <p:cNvPr id="3" name="Content Placeholder 2"/>
          <p:cNvSpPr>
            <a:spLocks noGrp="1"/>
          </p:cNvSpPr>
          <p:nvPr>
            <p:ph idx="1"/>
          </p:nvPr>
        </p:nvSpPr>
        <p:spPr>
          <a:xfrm>
            <a:off x="457200" y="404664"/>
            <a:ext cx="8229600" cy="6048672"/>
          </a:xfrm>
        </p:spPr>
        <p:txBody>
          <a:bodyPr>
            <a:normAutofit/>
          </a:bodyPr>
          <a:lstStyle/>
          <a:p>
            <a:pPr marL="0" lvl="0" indent="0">
              <a:lnSpc>
                <a:spcPct val="115000"/>
              </a:lnSpc>
              <a:spcAft>
                <a:spcPts val="1000"/>
              </a:spcAft>
              <a:buNone/>
            </a:pPr>
            <a:r>
              <a:rPr lang="lt-LT" sz="3600" dirty="0">
                <a:effectLst/>
                <a:latin typeface="Times New Roman"/>
                <a:ea typeface="Times New Roman"/>
                <a:cs typeface="Times New Roman"/>
              </a:rPr>
              <a:t>Kokios galioja etinės prielaidos konkrečiame istoriniame kontekste  renkantis pasakoti būtent tą, o ne kitą istoriją? Pavyzdžiui, kokia rašytojo, gyvenančio represinio režimo sąlygomis ir atsisakančio rašyti apie sociopolitines aplinkybes, etika? Ar kurdamas naratyvą apie savo paties gyvenimą gali tapti „etiškesniu“ žmogumi? </a:t>
            </a:r>
            <a:endParaRPr lang="lt-LT" sz="3600" dirty="0">
              <a:ea typeface="Calibri"/>
              <a:cs typeface="Times New Roman"/>
            </a:endParaRPr>
          </a:p>
          <a:p>
            <a:endParaRPr lang="lt-LT" dirty="0"/>
          </a:p>
        </p:txBody>
      </p:sp>
    </p:spTree>
    <p:extLst>
      <p:ext uri="{BB962C8B-B14F-4D97-AF65-F5344CB8AC3E}">
        <p14:creationId xmlns:p14="http://schemas.microsoft.com/office/powerpoint/2010/main" val="605684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lvl="0" indent="0">
              <a:lnSpc>
                <a:spcPct val="115000"/>
              </a:lnSpc>
              <a:spcAft>
                <a:spcPts val="1000"/>
              </a:spcAft>
              <a:buNone/>
            </a:pPr>
            <a:r>
              <a:rPr lang="lt-LT" sz="3600" dirty="0">
                <a:effectLst/>
                <a:latin typeface="Times New Roman"/>
                <a:ea typeface="Times New Roman"/>
                <a:cs typeface="Times New Roman"/>
              </a:rPr>
              <a:t>4. Kokie auditorijos etiniai įsipareigojimai pačiam naratyvui, jo medžiagai ir autoriui? Kokios auditorijos sėkmės ar nesėkmės  vykdant tuos įsipareigojimus pasekmės? Ar skaitant konkretų pasakojimą galima tapti geresniu, etiškesniu žmogumi?</a:t>
            </a:r>
            <a:endParaRPr lang="lt-LT" sz="3600" dirty="0">
              <a:ea typeface="Calibri"/>
              <a:cs typeface="Times New Roman"/>
            </a:endParaRPr>
          </a:p>
          <a:p>
            <a:endParaRPr lang="lt-LT" sz="3600" dirty="0"/>
          </a:p>
        </p:txBody>
      </p:sp>
    </p:spTree>
    <p:extLst>
      <p:ext uri="{BB962C8B-B14F-4D97-AF65-F5344CB8AC3E}">
        <p14:creationId xmlns:p14="http://schemas.microsoft.com/office/powerpoint/2010/main" val="628890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r>
              <a:rPr lang="lt-LT" sz="3600" dirty="0">
                <a:effectLst/>
                <a:latin typeface="Times New Roman"/>
                <a:ea typeface="Times New Roman"/>
              </a:rPr>
              <a:t>Šios keturios klausimų grupės atitinka keturias </a:t>
            </a:r>
            <a:r>
              <a:rPr lang="lt-LT" sz="3600" i="1" dirty="0">
                <a:effectLst/>
                <a:latin typeface="Times New Roman"/>
                <a:ea typeface="Times New Roman"/>
              </a:rPr>
              <a:t>etines pozicijas</a:t>
            </a:r>
            <a:r>
              <a:rPr lang="lt-LT" sz="3600" dirty="0">
                <a:effectLst/>
                <a:latin typeface="Times New Roman"/>
                <a:ea typeface="Times New Roman"/>
              </a:rPr>
              <a:t>, kurias užima pgrindiniai pačių istorijų ir istorijų pasakojimo veikėjai (</a:t>
            </a:r>
            <a:r>
              <a:rPr lang="lt-LT" sz="3600" i="1" dirty="0">
                <a:effectLst/>
                <a:latin typeface="Times New Roman"/>
                <a:ea typeface="Times New Roman"/>
              </a:rPr>
              <a:t>agents</a:t>
            </a:r>
            <a:r>
              <a:rPr lang="lt-LT" sz="3600" dirty="0">
                <a:effectLst/>
                <a:latin typeface="Times New Roman"/>
                <a:ea typeface="Times New Roman"/>
              </a:rPr>
              <a:t>).</a:t>
            </a:r>
          </a:p>
          <a:p>
            <a:pPr marL="0" indent="0">
              <a:buNone/>
            </a:pPr>
            <a:r>
              <a:rPr lang="lt-LT" sz="3600" dirty="0">
                <a:effectLst/>
                <a:latin typeface="Times New Roman"/>
                <a:ea typeface="Times New Roman"/>
              </a:rPr>
              <a:t> 1) vienų su kitais ir su atitinkama situacija susijusių personažų etinė pozicija;</a:t>
            </a:r>
            <a:endParaRPr lang="lt-LT" sz="3600" dirty="0"/>
          </a:p>
        </p:txBody>
      </p:sp>
    </p:spTree>
    <p:extLst>
      <p:ext uri="{BB962C8B-B14F-4D97-AF65-F5344CB8AC3E}">
        <p14:creationId xmlns:p14="http://schemas.microsoft.com/office/powerpoint/2010/main" val="38731153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dirty="0">
                <a:effectLst/>
                <a:latin typeface="Times New Roman"/>
                <a:ea typeface="Times New Roman"/>
              </a:rPr>
              <a:t>2) su personažais ir su tuo, kam pasakojama istorija, susijusių naratorių etinė pozicija;</a:t>
            </a:r>
          </a:p>
          <a:p>
            <a:pPr marL="0" indent="0">
              <a:buNone/>
            </a:pPr>
            <a:endParaRPr lang="lt-LT" dirty="0">
              <a:effectLst/>
              <a:latin typeface="Times New Roman"/>
              <a:ea typeface="Times New Roman"/>
            </a:endParaRPr>
          </a:p>
          <a:p>
            <a:pPr marL="0" indent="0">
              <a:lnSpc>
                <a:spcPct val="115000"/>
              </a:lnSpc>
              <a:spcAft>
                <a:spcPts val="1000"/>
              </a:spcAft>
              <a:buNone/>
            </a:pPr>
            <a:r>
              <a:rPr lang="lt-LT" dirty="0">
                <a:effectLst/>
                <a:latin typeface="Times New Roman"/>
                <a:ea typeface="Times New Roman"/>
                <a:cs typeface="Times New Roman"/>
              </a:rPr>
              <a:t>3) numanomo autoriaus, susijusio su personažais, naratoriais ir numanomomis ir esamomis audotorijomis, etinė pozicija; </a:t>
            </a:r>
            <a:endParaRPr lang="lt-LT" dirty="0"/>
          </a:p>
        </p:txBody>
      </p:sp>
    </p:spTree>
    <p:extLst>
      <p:ext uri="{BB962C8B-B14F-4D97-AF65-F5344CB8AC3E}">
        <p14:creationId xmlns:p14="http://schemas.microsoft.com/office/powerpoint/2010/main" val="4049408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lt-LT" dirty="0"/>
          </a:p>
        </p:txBody>
      </p:sp>
      <p:sp>
        <p:nvSpPr>
          <p:cNvPr id="3" name="Content Placeholder 2"/>
          <p:cNvSpPr>
            <a:spLocks noGrp="1"/>
          </p:cNvSpPr>
          <p:nvPr>
            <p:ph idx="1"/>
          </p:nvPr>
        </p:nvSpPr>
        <p:spPr>
          <a:xfrm>
            <a:off x="457200" y="476672"/>
            <a:ext cx="8229600" cy="5649491"/>
          </a:xfrm>
        </p:spPr>
        <p:txBody>
          <a:bodyPr>
            <a:normAutofit/>
          </a:bodyPr>
          <a:lstStyle/>
          <a:p>
            <a:pPr>
              <a:lnSpc>
                <a:spcPct val="115000"/>
              </a:lnSpc>
              <a:spcAft>
                <a:spcPts val="1000"/>
              </a:spcAft>
            </a:pPr>
            <a:r>
              <a:rPr lang="lt-LT" sz="3600" dirty="0">
                <a:latin typeface="Times New Roman"/>
                <a:ea typeface="Times New Roman"/>
                <a:cs typeface="Times New Roman"/>
              </a:rPr>
              <a:t>4) esamos auditorijos narių (ir etinių įsitikinimų, aktualizuojamų skaitymo patirties metu), reaguojančių į pirmas tris pozicijas, etinė pozicija.</a:t>
            </a:r>
            <a:r>
              <a:rPr lang="lt-LT" sz="3600" dirty="0">
                <a:solidFill>
                  <a:srgbClr val="0070C0"/>
                </a:solidFill>
                <a:effectLst/>
                <a:latin typeface="Times New Roman"/>
                <a:ea typeface="Times New Roman"/>
                <a:cs typeface="Times New Roman"/>
              </a:rPr>
              <a:t> </a:t>
            </a:r>
          </a:p>
          <a:p>
            <a:pPr>
              <a:lnSpc>
                <a:spcPct val="115000"/>
              </a:lnSpc>
              <a:spcAft>
                <a:spcPts val="1000"/>
              </a:spcAft>
            </a:pPr>
            <a:r>
              <a:rPr lang="lt-LT" sz="3600" dirty="0">
                <a:effectLst/>
                <a:latin typeface="Times New Roman"/>
                <a:ea typeface="Times New Roman"/>
                <a:cs typeface="Times New Roman"/>
              </a:rPr>
              <a:t>Šios keturios klausimų grupės ir keturios pozicijos atskleidžia naratyvo ir moralinių vertybių sankirtų daugiasluoksniškumą.</a:t>
            </a:r>
            <a:endParaRPr lang="lt-LT" sz="3600" dirty="0">
              <a:ea typeface="Calibri"/>
              <a:cs typeface="Times New Roman"/>
            </a:endParaRPr>
          </a:p>
          <a:p>
            <a:pPr marL="0" lvl="0" indent="0">
              <a:lnSpc>
                <a:spcPct val="115000"/>
              </a:lnSpc>
              <a:spcAft>
                <a:spcPts val="1000"/>
              </a:spcAft>
              <a:buNone/>
            </a:pPr>
            <a:endParaRPr lang="lt-LT" sz="3600" dirty="0">
              <a:ea typeface="Calibri"/>
              <a:cs typeface="Times New Roman"/>
            </a:endParaRPr>
          </a:p>
        </p:txBody>
      </p:sp>
    </p:spTree>
    <p:extLst>
      <p:ext uri="{BB962C8B-B14F-4D97-AF65-F5344CB8AC3E}">
        <p14:creationId xmlns:p14="http://schemas.microsoft.com/office/powerpoint/2010/main" val="1554424295"/>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rgbClr val="C6D9F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557</TotalTime>
  <Words>1283</Words>
  <Application>Microsoft Office PowerPoint</Application>
  <PresentationFormat>Demonstracija ekrane (4:3)</PresentationFormat>
  <Paragraphs>53</Paragraphs>
  <Slides>32</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32</vt:i4>
      </vt:variant>
    </vt:vector>
  </HeadingPairs>
  <TitlesOfParts>
    <vt:vector size="37" baseType="lpstr">
      <vt:lpstr>Adobe Caslon Pro</vt:lpstr>
      <vt:lpstr>Arial</vt:lpstr>
      <vt:lpstr>Calibri</vt:lpstr>
      <vt:lpstr>Times New Roman</vt:lpstr>
      <vt:lpstr>Office Theme</vt:lpstr>
      <vt:lpstr>Literatūros etika / Naratyvo etika</vt:lpstr>
      <vt:lpstr>Stanfordo mokslininkai apie literatūros etiką (2014 m.)</vt:lpstr>
      <vt:lpstr>„PowerPoint“ pateiktis</vt:lpstr>
      <vt:lpstr>Davidas Kiddas (PhD candidate in cognitive, social and developmental psychology at  New York's New School for Social Research)</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M. Nussbaum idealus romano funkcijų modelis</vt:lpstr>
      <vt:lpstr>„PowerPoint“ pateiktis</vt:lpstr>
      <vt:lpstr>„PowerPoint“ pateiktis</vt:lpstr>
      <vt:lpstr>Pavelo Simonovo informacinė emocijų teorija</vt:lpstr>
      <vt:lpstr>„PowerPoint“ pateiktis</vt:lpstr>
      <vt:lpstr>„PowerPoint“ pateiktis</vt:lpstr>
      <vt:lpstr>Naratyvo etikos akcentuoja keturis pagrindinius klausimus: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naminis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Naratyvo etika</dc:title>
  <dc:creator>Indre</dc:creator>
  <cp:lastModifiedBy>Windows User</cp:lastModifiedBy>
  <cp:revision>15</cp:revision>
  <dcterms:created xsi:type="dcterms:W3CDTF">2016-09-20T12:00:19Z</dcterms:created>
  <dcterms:modified xsi:type="dcterms:W3CDTF">2017-11-07T22:20:05Z</dcterms:modified>
</cp:coreProperties>
</file>