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p>
            <a:fld id="{E3EB4D1F-958C-486D-8796-B8DF19588C08}" type="datetimeFigureOut">
              <a:rPr lang="lt-LT" smtClean="0"/>
              <a:t>2016.10.10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556C858-FDBF-44FD-B04E-DE9665E084AF}" type="slidenum">
              <a:rPr lang="lt-LT" smtClean="0"/>
              <a:t>‹#›</a:t>
            </a:fld>
            <a:endParaRPr lang="lt-LT"/>
          </a:p>
        </p:txBody>
      </p:sp>
    </p:spTree>
    <p:extLst>
      <p:ext uri="{BB962C8B-B14F-4D97-AF65-F5344CB8AC3E}">
        <p14:creationId xmlns:p14="http://schemas.microsoft.com/office/powerpoint/2010/main" val="3042569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E3EB4D1F-958C-486D-8796-B8DF19588C08}" type="datetimeFigureOut">
              <a:rPr lang="lt-LT" smtClean="0"/>
              <a:t>2016.10.10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556C858-FDBF-44FD-B04E-DE9665E084AF}" type="slidenum">
              <a:rPr lang="lt-LT" smtClean="0"/>
              <a:t>‹#›</a:t>
            </a:fld>
            <a:endParaRPr lang="lt-LT"/>
          </a:p>
        </p:txBody>
      </p:sp>
    </p:spTree>
    <p:extLst>
      <p:ext uri="{BB962C8B-B14F-4D97-AF65-F5344CB8AC3E}">
        <p14:creationId xmlns:p14="http://schemas.microsoft.com/office/powerpoint/2010/main" val="2419448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E3EB4D1F-958C-486D-8796-B8DF19588C08}" type="datetimeFigureOut">
              <a:rPr lang="lt-LT" smtClean="0"/>
              <a:t>2016.10.10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556C858-FDBF-44FD-B04E-DE9665E084AF}" type="slidenum">
              <a:rPr lang="lt-LT" smtClean="0"/>
              <a:t>‹#›</a:t>
            </a:fld>
            <a:endParaRPr lang="lt-LT"/>
          </a:p>
        </p:txBody>
      </p:sp>
    </p:spTree>
    <p:extLst>
      <p:ext uri="{BB962C8B-B14F-4D97-AF65-F5344CB8AC3E}">
        <p14:creationId xmlns:p14="http://schemas.microsoft.com/office/powerpoint/2010/main" val="3831815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E3EB4D1F-958C-486D-8796-B8DF19588C08}" type="datetimeFigureOut">
              <a:rPr lang="lt-LT" smtClean="0"/>
              <a:t>2016.10.10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556C858-FDBF-44FD-B04E-DE9665E084AF}" type="slidenum">
              <a:rPr lang="lt-LT" smtClean="0"/>
              <a:t>‹#›</a:t>
            </a:fld>
            <a:endParaRPr lang="lt-LT"/>
          </a:p>
        </p:txBody>
      </p:sp>
    </p:spTree>
    <p:extLst>
      <p:ext uri="{BB962C8B-B14F-4D97-AF65-F5344CB8AC3E}">
        <p14:creationId xmlns:p14="http://schemas.microsoft.com/office/powerpoint/2010/main" val="3327594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EB4D1F-958C-486D-8796-B8DF19588C08}" type="datetimeFigureOut">
              <a:rPr lang="lt-LT" smtClean="0"/>
              <a:t>2016.10.10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556C858-FDBF-44FD-B04E-DE9665E084AF}" type="slidenum">
              <a:rPr lang="lt-LT" smtClean="0"/>
              <a:t>‹#›</a:t>
            </a:fld>
            <a:endParaRPr lang="lt-LT"/>
          </a:p>
        </p:txBody>
      </p:sp>
    </p:spTree>
    <p:extLst>
      <p:ext uri="{BB962C8B-B14F-4D97-AF65-F5344CB8AC3E}">
        <p14:creationId xmlns:p14="http://schemas.microsoft.com/office/powerpoint/2010/main" val="229438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p>
            <a:fld id="{E3EB4D1F-958C-486D-8796-B8DF19588C08}" type="datetimeFigureOut">
              <a:rPr lang="lt-LT" smtClean="0"/>
              <a:t>2016.10.10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556C858-FDBF-44FD-B04E-DE9665E084AF}" type="slidenum">
              <a:rPr lang="lt-LT" smtClean="0"/>
              <a:t>‹#›</a:t>
            </a:fld>
            <a:endParaRPr lang="lt-LT"/>
          </a:p>
        </p:txBody>
      </p:sp>
    </p:spTree>
    <p:extLst>
      <p:ext uri="{BB962C8B-B14F-4D97-AF65-F5344CB8AC3E}">
        <p14:creationId xmlns:p14="http://schemas.microsoft.com/office/powerpoint/2010/main" val="4271418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p>
            <a:fld id="{E3EB4D1F-958C-486D-8796-B8DF19588C08}" type="datetimeFigureOut">
              <a:rPr lang="lt-LT" smtClean="0"/>
              <a:t>2016.10.10</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E556C858-FDBF-44FD-B04E-DE9665E084AF}" type="slidenum">
              <a:rPr lang="lt-LT" smtClean="0"/>
              <a:t>‹#›</a:t>
            </a:fld>
            <a:endParaRPr lang="lt-LT"/>
          </a:p>
        </p:txBody>
      </p:sp>
    </p:spTree>
    <p:extLst>
      <p:ext uri="{BB962C8B-B14F-4D97-AF65-F5344CB8AC3E}">
        <p14:creationId xmlns:p14="http://schemas.microsoft.com/office/powerpoint/2010/main" val="3686533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p>
            <a:fld id="{E3EB4D1F-958C-486D-8796-B8DF19588C08}" type="datetimeFigureOut">
              <a:rPr lang="lt-LT" smtClean="0"/>
              <a:t>2016.10.10</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E556C858-FDBF-44FD-B04E-DE9665E084AF}" type="slidenum">
              <a:rPr lang="lt-LT" smtClean="0"/>
              <a:t>‹#›</a:t>
            </a:fld>
            <a:endParaRPr lang="lt-LT"/>
          </a:p>
        </p:txBody>
      </p:sp>
    </p:spTree>
    <p:extLst>
      <p:ext uri="{BB962C8B-B14F-4D97-AF65-F5344CB8AC3E}">
        <p14:creationId xmlns:p14="http://schemas.microsoft.com/office/powerpoint/2010/main" val="949012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EB4D1F-958C-486D-8796-B8DF19588C08}" type="datetimeFigureOut">
              <a:rPr lang="lt-LT" smtClean="0"/>
              <a:t>2016.10.10</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E556C858-FDBF-44FD-B04E-DE9665E084AF}" type="slidenum">
              <a:rPr lang="lt-LT" smtClean="0"/>
              <a:t>‹#›</a:t>
            </a:fld>
            <a:endParaRPr lang="lt-LT"/>
          </a:p>
        </p:txBody>
      </p:sp>
    </p:spTree>
    <p:extLst>
      <p:ext uri="{BB962C8B-B14F-4D97-AF65-F5344CB8AC3E}">
        <p14:creationId xmlns:p14="http://schemas.microsoft.com/office/powerpoint/2010/main" val="2630729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EB4D1F-958C-486D-8796-B8DF19588C08}" type="datetimeFigureOut">
              <a:rPr lang="lt-LT" smtClean="0"/>
              <a:t>2016.10.10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556C858-FDBF-44FD-B04E-DE9665E084AF}" type="slidenum">
              <a:rPr lang="lt-LT" smtClean="0"/>
              <a:t>‹#›</a:t>
            </a:fld>
            <a:endParaRPr lang="lt-LT"/>
          </a:p>
        </p:txBody>
      </p:sp>
    </p:spTree>
    <p:extLst>
      <p:ext uri="{BB962C8B-B14F-4D97-AF65-F5344CB8AC3E}">
        <p14:creationId xmlns:p14="http://schemas.microsoft.com/office/powerpoint/2010/main" val="1336629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EB4D1F-958C-486D-8796-B8DF19588C08}" type="datetimeFigureOut">
              <a:rPr lang="lt-LT" smtClean="0"/>
              <a:t>2016.10.10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556C858-FDBF-44FD-B04E-DE9665E084AF}" type="slidenum">
              <a:rPr lang="lt-LT" smtClean="0"/>
              <a:t>‹#›</a:t>
            </a:fld>
            <a:endParaRPr lang="lt-LT"/>
          </a:p>
        </p:txBody>
      </p:sp>
    </p:spTree>
    <p:extLst>
      <p:ext uri="{BB962C8B-B14F-4D97-AF65-F5344CB8AC3E}">
        <p14:creationId xmlns:p14="http://schemas.microsoft.com/office/powerpoint/2010/main" val="180132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t-L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EB4D1F-958C-486D-8796-B8DF19588C08}" type="datetimeFigureOut">
              <a:rPr lang="lt-LT" smtClean="0"/>
              <a:t>2016.10.10</a:t>
            </a:fld>
            <a:endParaRPr lang="lt-L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56C858-FDBF-44FD-B04E-DE9665E084AF}" type="slidenum">
              <a:rPr lang="lt-LT" smtClean="0"/>
              <a:t>‹#›</a:t>
            </a:fld>
            <a:endParaRPr lang="lt-LT"/>
          </a:p>
        </p:txBody>
      </p:sp>
    </p:spTree>
    <p:extLst>
      <p:ext uri="{BB962C8B-B14F-4D97-AF65-F5344CB8AC3E}">
        <p14:creationId xmlns:p14="http://schemas.microsoft.com/office/powerpoint/2010/main" val="102058791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1470025"/>
          </a:xfrm>
        </p:spPr>
        <p:txBody>
          <a:bodyPr/>
          <a:lstStyle/>
          <a:p>
            <a:r>
              <a:rPr lang="lt-LT" dirty="0" smtClean="0"/>
              <a:t>Naratyvo etikos ir žanrų teorijos sąsajos</a:t>
            </a:r>
            <a:endParaRPr lang="lt-LT" dirty="0"/>
          </a:p>
        </p:txBody>
      </p:sp>
      <p:sp>
        <p:nvSpPr>
          <p:cNvPr id="3" name="Subtitle 2"/>
          <p:cNvSpPr>
            <a:spLocks noGrp="1"/>
          </p:cNvSpPr>
          <p:nvPr>
            <p:ph type="subTitle" idx="1"/>
          </p:nvPr>
        </p:nvSpPr>
        <p:spPr/>
        <p:txBody>
          <a:bodyPr/>
          <a:lstStyle/>
          <a:p>
            <a:endParaRPr lang="lt-LT" dirty="0"/>
          </a:p>
        </p:txBody>
      </p:sp>
      <p:pic>
        <p:nvPicPr>
          <p:cNvPr id="1026" name="Picture 2" descr="C:\Documents and Settings\Indre Zakeviciene\My Documents\Darbo failai\Maironio žiema\jonines1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5856" y="3501008"/>
            <a:ext cx="2880320"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6286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lt-LT" dirty="0"/>
          </a:p>
        </p:txBody>
      </p:sp>
      <p:sp>
        <p:nvSpPr>
          <p:cNvPr id="3" name="Content Placeholder 2"/>
          <p:cNvSpPr>
            <a:spLocks noGrp="1"/>
          </p:cNvSpPr>
          <p:nvPr>
            <p:ph idx="1"/>
          </p:nvPr>
        </p:nvSpPr>
        <p:spPr>
          <a:xfrm>
            <a:off x="457200" y="980728"/>
            <a:ext cx="8229600" cy="5145435"/>
          </a:xfrm>
        </p:spPr>
        <p:txBody>
          <a:bodyPr>
            <a:normAutofit/>
          </a:bodyPr>
          <a:lstStyle/>
          <a:p>
            <a:r>
              <a:rPr lang="lt-LT" sz="3600" dirty="0" smtClean="0"/>
              <a:t>Romanas neįtikins, jei jame kas nors vyks be kokių nors priežasčių arba taip, kad tų įvykių nebus galima susieti su kitais romano įvykiais. Net jei romano įvykiai yra tarpusavyje susiję, romanas gali būti neįtikimas, jei tie tarpusavio ryšiai neatitinka  nuostatų, nuojautų ar prielaidų, kaip turi veikti žmogaus psichika ar visuomenė.</a:t>
            </a:r>
            <a:endParaRPr lang="lt-LT" sz="3600" dirty="0"/>
          </a:p>
        </p:txBody>
      </p:sp>
    </p:spTree>
    <p:extLst>
      <p:ext uri="{BB962C8B-B14F-4D97-AF65-F5344CB8AC3E}">
        <p14:creationId xmlns:p14="http://schemas.microsoft.com/office/powerpoint/2010/main" val="1031269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normAutofit/>
          </a:bodyPr>
          <a:lstStyle/>
          <a:p>
            <a:r>
              <a:rPr lang="lt-LT" sz="3600" dirty="0" smtClean="0"/>
              <a:t>Kad būtų įtikimas, romanas nebūtinai turi būti realistinis (todėl ir skaitoma fantastika, alegorijos); svarbiausia, kad būtų gerbiamos mums įprastos prielaidos apie žmogaus prigimtį ir fizinį pasaulį.</a:t>
            </a:r>
            <a:endParaRPr lang="lt-LT" sz="3600" dirty="0"/>
          </a:p>
        </p:txBody>
      </p:sp>
    </p:spTree>
    <p:extLst>
      <p:ext uri="{BB962C8B-B14F-4D97-AF65-F5344CB8AC3E}">
        <p14:creationId xmlns:p14="http://schemas.microsoft.com/office/powerpoint/2010/main" val="1520061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8"/>
            <a:ext cx="8229600" cy="463777"/>
          </a:xfrm>
        </p:spPr>
        <p:txBody>
          <a:bodyPr>
            <a:normAutofit fontScale="90000"/>
          </a:bodyPr>
          <a:lstStyle/>
          <a:p>
            <a:endParaRPr lang="lt-LT" dirty="0"/>
          </a:p>
        </p:txBody>
      </p:sp>
      <p:sp>
        <p:nvSpPr>
          <p:cNvPr id="3" name="Content Placeholder 2"/>
          <p:cNvSpPr>
            <a:spLocks noGrp="1"/>
          </p:cNvSpPr>
          <p:nvPr>
            <p:ph idx="1"/>
          </p:nvPr>
        </p:nvSpPr>
        <p:spPr>
          <a:xfrm>
            <a:off x="457200" y="908720"/>
            <a:ext cx="8229600" cy="5217443"/>
          </a:xfrm>
        </p:spPr>
        <p:txBody>
          <a:bodyPr>
            <a:normAutofit/>
          </a:bodyPr>
          <a:lstStyle/>
          <a:p>
            <a:pPr marL="0" indent="0">
              <a:buNone/>
            </a:pPr>
            <a:r>
              <a:rPr lang="lt-LT" sz="3600" dirty="0" smtClean="0"/>
              <a:t>Nerišlus romanas nebus tikėtinas, nes nebus galima padaryti konkrečios išvados. Schematiški romanai su aiškiai numanomu turiniu ir standartiniais personažais nesudomins, nes nepasakys nieko, ko dar nežinome apie tikrovę. Bet vis dėlto jie gali būti tinkami pramogai.</a:t>
            </a:r>
          </a:p>
          <a:p>
            <a:pPr marL="0" indent="0">
              <a:buNone/>
            </a:pPr>
            <a:r>
              <a:rPr lang="lt-LT" sz="3600" dirty="0" smtClean="0">
                <a:solidFill>
                  <a:srgbClr val="FFFF00"/>
                </a:solidFill>
              </a:rPr>
              <a:t>Ar tikrai taip?..</a:t>
            </a:r>
            <a:endParaRPr lang="lt-LT" sz="3600" dirty="0">
              <a:solidFill>
                <a:srgbClr val="FFFF00"/>
              </a:solidFill>
            </a:endParaRPr>
          </a:p>
        </p:txBody>
      </p:sp>
    </p:spTree>
    <p:extLst>
      <p:ext uri="{BB962C8B-B14F-4D97-AF65-F5344CB8AC3E}">
        <p14:creationId xmlns:p14="http://schemas.microsoft.com/office/powerpoint/2010/main" val="3914660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solidFill>
                  <a:srgbClr val="FFFF00"/>
                </a:solidFill>
              </a:rPr>
              <a:t>Žanro teorijos problemos</a:t>
            </a:r>
            <a:endParaRPr lang="lt-LT" dirty="0">
              <a:solidFill>
                <a:srgbClr val="FFFF00"/>
              </a:solidFill>
            </a:endParaRPr>
          </a:p>
        </p:txBody>
      </p:sp>
      <p:sp>
        <p:nvSpPr>
          <p:cNvPr id="3" name="Content Placeholder 2"/>
          <p:cNvSpPr>
            <a:spLocks noGrp="1"/>
          </p:cNvSpPr>
          <p:nvPr>
            <p:ph idx="1"/>
          </p:nvPr>
        </p:nvSpPr>
        <p:spPr>
          <a:xfrm>
            <a:off x="457200" y="1700808"/>
            <a:ext cx="8229600" cy="4425355"/>
          </a:xfrm>
        </p:spPr>
        <p:txBody>
          <a:bodyPr>
            <a:normAutofit/>
          </a:bodyPr>
          <a:lstStyle/>
          <a:p>
            <a:pPr marL="0" indent="0">
              <a:buNone/>
            </a:pPr>
            <a:r>
              <a:rPr lang="lt-LT" sz="3600" dirty="0" smtClean="0"/>
              <a:t>Kiekvienas tekstas griežčiau ar laisviau priskirtinas kokiam nors žanrui. Prie žanrinių apibrėžčių artėjama „atsirėmus“ į konkrečius empirinius tekstus. Taigi galima daryti prielaidą, kad žanras, abstrakti kategorija, yra ontologinis, o tekstas – epistemologinis, empirinis.</a:t>
            </a:r>
            <a:endParaRPr lang="lt-LT" sz="3600" dirty="0"/>
          </a:p>
        </p:txBody>
      </p:sp>
    </p:spTree>
    <p:extLst>
      <p:ext uri="{BB962C8B-B14F-4D97-AF65-F5344CB8AC3E}">
        <p14:creationId xmlns:p14="http://schemas.microsoft.com/office/powerpoint/2010/main" val="1942829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Autofit/>
          </a:bodyPr>
          <a:lstStyle/>
          <a:p>
            <a:r>
              <a:rPr lang="lt-LT" sz="3600" dirty="0" smtClean="0">
                <a:solidFill>
                  <a:srgbClr val="FFFF00"/>
                </a:solidFill>
              </a:rPr>
              <a:t>Pagrindinės žanro teorijos sąvokos</a:t>
            </a:r>
            <a:br>
              <a:rPr lang="lt-LT" sz="3600" dirty="0" smtClean="0">
                <a:solidFill>
                  <a:srgbClr val="FFFF00"/>
                </a:solidFill>
              </a:rPr>
            </a:br>
            <a:r>
              <a:rPr lang="lt-LT" sz="3600" dirty="0" smtClean="0">
                <a:solidFill>
                  <a:srgbClr val="FFFF00"/>
                </a:solidFill>
              </a:rPr>
              <a:t>(Maria Coutinho ir Florencia Miranda)</a:t>
            </a:r>
            <a:endParaRPr lang="lt-LT" sz="3600" dirty="0">
              <a:solidFill>
                <a:srgbClr val="FFFF00"/>
              </a:solidFill>
            </a:endParaRPr>
          </a:p>
        </p:txBody>
      </p:sp>
      <p:sp>
        <p:nvSpPr>
          <p:cNvPr id="3" name="Content Placeholder 2"/>
          <p:cNvSpPr>
            <a:spLocks noGrp="1"/>
          </p:cNvSpPr>
          <p:nvPr>
            <p:ph idx="1"/>
          </p:nvPr>
        </p:nvSpPr>
        <p:spPr>
          <a:xfrm>
            <a:off x="457200" y="2780928"/>
            <a:ext cx="8229600" cy="3345235"/>
          </a:xfrm>
        </p:spPr>
        <p:txBody>
          <a:bodyPr>
            <a:normAutofit/>
          </a:bodyPr>
          <a:lstStyle/>
          <a:p>
            <a:r>
              <a:rPr lang="lt-LT" sz="3600" dirty="0" smtClean="0"/>
              <a:t>Žanro parametrai</a:t>
            </a:r>
          </a:p>
          <a:p>
            <a:r>
              <a:rPr lang="lt-LT" sz="3600" dirty="0" smtClean="0"/>
              <a:t>Teksto realizacijos mechanizmai</a:t>
            </a:r>
          </a:p>
          <a:p>
            <a:r>
              <a:rPr lang="lt-LT" sz="3600" dirty="0" smtClean="0"/>
              <a:t>Žanro žymikliai</a:t>
            </a:r>
            <a:endParaRPr lang="lt-LT" sz="3600" dirty="0"/>
          </a:p>
        </p:txBody>
      </p:sp>
    </p:spTree>
    <p:extLst>
      <p:ext uri="{BB962C8B-B14F-4D97-AF65-F5344CB8AC3E}">
        <p14:creationId xmlns:p14="http://schemas.microsoft.com/office/powerpoint/2010/main" val="1545263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solidFill>
                  <a:srgbClr val="FFFF00"/>
                </a:solidFill>
              </a:rPr>
              <a:t>Žanro apibrėžtis pagal Bachtiną</a:t>
            </a:r>
            <a:endParaRPr lang="lt-LT" dirty="0">
              <a:solidFill>
                <a:srgbClr val="FFFF00"/>
              </a:solidFill>
            </a:endParaRPr>
          </a:p>
        </p:txBody>
      </p:sp>
      <p:sp>
        <p:nvSpPr>
          <p:cNvPr id="3" name="Content Placeholder 2"/>
          <p:cNvSpPr>
            <a:spLocks noGrp="1"/>
          </p:cNvSpPr>
          <p:nvPr>
            <p:ph idx="1"/>
          </p:nvPr>
        </p:nvSpPr>
        <p:spPr>
          <a:xfrm>
            <a:off x="457200" y="1772816"/>
            <a:ext cx="8229600" cy="4353347"/>
          </a:xfrm>
        </p:spPr>
        <p:txBody>
          <a:bodyPr>
            <a:normAutofit/>
          </a:bodyPr>
          <a:lstStyle/>
          <a:p>
            <a:pPr marL="0" indent="0">
              <a:buNone/>
            </a:pPr>
            <a:r>
              <a:rPr lang="lt-LT" sz="3600" dirty="0" smtClean="0"/>
              <a:t>Žanrą galima aprašyti pagal tris komponentus:</a:t>
            </a:r>
          </a:p>
          <a:p>
            <a:pPr marL="514350" indent="-514350">
              <a:buAutoNum type="alphaLcParenR"/>
            </a:pPr>
            <a:r>
              <a:rPr lang="lt-LT" sz="3600" dirty="0" smtClean="0"/>
              <a:t>tematiką;</a:t>
            </a:r>
          </a:p>
          <a:p>
            <a:pPr marL="0" indent="0">
              <a:buNone/>
            </a:pPr>
            <a:r>
              <a:rPr lang="lt-LT" sz="3600" dirty="0" smtClean="0"/>
              <a:t>b) kompoziciją;</a:t>
            </a:r>
          </a:p>
          <a:p>
            <a:pPr marL="0" indent="0">
              <a:buNone/>
            </a:pPr>
            <a:r>
              <a:rPr lang="lt-LT" sz="3600" dirty="0" smtClean="0"/>
              <a:t>c) stilių.</a:t>
            </a:r>
          </a:p>
        </p:txBody>
      </p:sp>
    </p:spTree>
    <p:extLst>
      <p:ext uri="{BB962C8B-B14F-4D97-AF65-F5344CB8AC3E}">
        <p14:creationId xmlns:p14="http://schemas.microsoft.com/office/powerpoint/2010/main" val="530945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lt-LT" dirty="0"/>
          </a:p>
        </p:txBody>
      </p:sp>
      <p:sp>
        <p:nvSpPr>
          <p:cNvPr id="3" name="Content Placeholder 2"/>
          <p:cNvSpPr>
            <a:spLocks noGrp="1"/>
          </p:cNvSpPr>
          <p:nvPr>
            <p:ph idx="1"/>
          </p:nvPr>
        </p:nvSpPr>
        <p:spPr>
          <a:xfrm>
            <a:off x="457200" y="548680"/>
            <a:ext cx="8229600" cy="5577483"/>
          </a:xfrm>
        </p:spPr>
        <p:txBody>
          <a:bodyPr>
            <a:normAutofit/>
          </a:bodyPr>
          <a:lstStyle/>
          <a:p>
            <a:r>
              <a:rPr lang="lt-LT" sz="3600" dirty="0" smtClean="0"/>
              <a:t>Nors žanrai nėra konkrečiai apčiuopiami, ontologiškai realūs, žanro komponentai būtinai bus ir teksto komponentai.</a:t>
            </a:r>
          </a:p>
          <a:p>
            <a:r>
              <a:rPr lang="lt-LT" sz="3600" dirty="0" smtClean="0"/>
              <a:t>Žanras veikia tekstą dviem prieštaringais principais:</a:t>
            </a:r>
          </a:p>
          <a:p>
            <a:pPr marL="514350" indent="-514350">
              <a:buAutoNum type="alphaLcParenR"/>
            </a:pPr>
            <a:r>
              <a:rPr lang="lt-LT" sz="3600" dirty="0" smtClean="0"/>
              <a:t>tapatumo principu, orientuotu į pakartojimą;</a:t>
            </a:r>
          </a:p>
          <a:p>
            <a:pPr marL="514350" indent="-514350">
              <a:buAutoNum type="alphaLcParenR"/>
            </a:pPr>
            <a:r>
              <a:rPr lang="lt-LT" sz="3600" dirty="0" smtClean="0"/>
              <a:t>skirtybės principu, orientuotu į inovaciją.</a:t>
            </a:r>
            <a:endParaRPr lang="lt-LT" sz="3600" dirty="0"/>
          </a:p>
        </p:txBody>
      </p:sp>
    </p:spTree>
    <p:extLst>
      <p:ext uri="{BB962C8B-B14F-4D97-AF65-F5344CB8AC3E}">
        <p14:creationId xmlns:p14="http://schemas.microsoft.com/office/powerpoint/2010/main" val="2077010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normAutofit/>
          </a:bodyPr>
          <a:lstStyle/>
          <a:p>
            <a:pPr marL="0" indent="0">
              <a:buNone/>
            </a:pPr>
            <a:r>
              <a:rPr lang="lt-LT" sz="3600" dirty="0" smtClean="0"/>
              <a:t>Tačiau lieka neaišku, kaip konkrečiai sąveikauja žanras ir tekstas. Pirmiausia vertėtų nusakyti charakteristikas, parodančias žanro tapatybę. Tos charakteristikos ir bus žanro parametrai. Paskui verta nusakyti, kaip tekstas prisiima numanomus žanro apibrėžtus dalykus.</a:t>
            </a:r>
            <a:endParaRPr lang="lt-LT" sz="3600" dirty="0"/>
          </a:p>
        </p:txBody>
      </p:sp>
    </p:spTree>
    <p:extLst>
      <p:ext uri="{BB962C8B-B14F-4D97-AF65-F5344CB8AC3E}">
        <p14:creationId xmlns:p14="http://schemas.microsoft.com/office/powerpoint/2010/main" val="3046160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endParaRPr lang="lt-LT" dirty="0"/>
          </a:p>
        </p:txBody>
      </p:sp>
      <p:sp>
        <p:nvSpPr>
          <p:cNvPr id="3" name="Content Placeholder 2"/>
          <p:cNvSpPr>
            <a:spLocks noGrp="1"/>
          </p:cNvSpPr>
          <p:nvPr>
            <p:ph idx="1"/>
          </p:nvPr>
        </p:nvSpPr>
        <p:spPr>
          <a:xfrm>
            <a:off x="457200" y="1052736"/>
            <a:ext cx="8229600" cy="5073427"/>
          </a:xfrm>
        </p:spPr>
        <p:txBody>
          <a:bodyPr>
            <a:normAutofit/>
          </a:bodyPr>
          <a:lstStyle/>
          <a:p>
            <a:pPr marL="0" indent="0">
              <a:buNone/>
            </a:pPr>
            <a:r>
              <a:rPr lang="lt-LT" sz="3600" dirty="0" smtClean="0"/>
              <a:t>Žanro parametrai yra nustatomi kaip empiriniai tekstai, kuriuose reiškiasi tekstinės realizacijos mechanizmai. Tas pats parametras gali reikštis keliais mechanizmais, o atitinkamas tekstinės realizacijos mechanizmas ir nulemia teksto išskirtinumą ar unikalumą.</a:t>
            </a:r>
            <a:endParaRPr lang="lt-LT" sz="3600" dirty="0"/>
          </a:p>
        </p:txBody>
      </p:sp>
    </p:spTree>
    <p:extLst>
      <p:ext uri="{BB962C8B-B14F-4D97-AF65-F5344CB8AC3E}">
        <p14:creationId xmlns:p14="http://schemas.microsoft.com/office/powerpoint/2010/main" val="3111307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lt-LT" dirty="0"/>
          </a:p>
        </p:txBody>
      </p:sp>
      <p:sp>
        <p:nvSpPr>
          <p:cNvPr id="3" name="Content Placeholder 2"/>
          <p:cNvSpPr>
            <a:spLocks noGrp="1"/>
          </p:cNvSpPr>
          <p:nvPr>
            <p:ph idx="1"/>
          </p:nvPr>
        </p:nvSpPr>
        <p:spPr>
          <a:xfrm>
            <a:off x="457200" y="1052736"/>
            <a:ext cx="8229600" cy="5073427"/>
          </a:xfrm>
        </p:spPr>
        <p:txBody>
          <a:bodyPr>
            <a:normAutofit/>
          </a:bodyPr>
          <a:lstStyle/>
          <a:p>
            <a:r>
              <a:rPr lang="lt-LT" sz="3600" dirty="0" smtClean="0"/>
              <a:t>Žanro žymikliai nusako teksto realizacijos mechanizmų (TRM) funkcionavimą tekstų recepcijos /interpretacijos metu. Žanro žymikliai (ŽŽ) yra semiotinis mechanizmas, funkcionuojantis kaip užuomina, žanro parametrui suteikianti skiriamąją vertę.</a:t>
            </a:r>
            <a:endParaRPr lang="lt-LT" sz="3600" dirty="0"/>
          </a:p>
        </p:txBody>
      </p:sp>
    </p:spTree>
    <p:extLst>
      <p:ext uri="{BB962C8B-B14F-4D97-AF65-F5344CB8AC3E}">
        <p14:creationId xmlns:p14="http://schemas.microsoft.com/office/powerpoint/2010/main" val="558803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solidFill>
                  <a:srgbClr val="FFFF00"/>
                </a:solidFill>
              </a:rPr>
              <a:t>Gilbert Plumer</a:t>
            </a:r>
            <a:endParaRPr lang="lt-LT" dirty="0">
              <a:solidFill>
                <a:srgbClr val="FFFF00"/>
              </a:solidFill>
            </a:endParaRPr>
          </a:p>
        </p:txBody>
      </p:sp>
      <p:sp>
        <p:nvSpPr>
          <p:cNvPr id="3" name="Content Placeholder 2"/>
          <p:cNvSpPr>
            <a:spLocks noGrp="1"/>
          </p:cNvSpPr>
          <p:nvPr>
            <p:ph idx="1"/>
          </p:nvPr>
        </p:nvSpPr>
        <p:spPr/>
        <p:txBody>
          <a:bodyPr>
            <a:normAutofit/>
          </a:bodyPr>
          <a:lstStyle/>
          <a:p>
            <a:r>
              <a:rPr lang="lt-LT" sz="3600" dirty="0" smtClean="0"/>
              <a:t>Literatūra praplečia arba pratęsia tikrovės gyvenimą, ir mes galime apmąstyti ar pajausti tai, kas kitu atveju pasirodytų per toli, kad išjaustume. Literatūra sužadina užuojautą mažiausiai septyniais būdais, kuriuos fiksuoja psichologai (mimikrija, tiesioginės asociacijos ir t.t.).</a:t>
            </a:r>
            <a:endParaRPr lang="lt-LT" sz="3600" dirty="0"/>
          </a:p>
        </p:txBody>
      </p:sp>
    </p:spTree>
    <p:extLst>
      <p:ext uri="{BB962C8B-B14F-4D97-AF65-F5344CB8AC3E}">
        <p14:creationId xmlns:p14="http://schemas.microsoft.com/office/powerpoint/2010/main" val="2122643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noAutofit/>
          </a:bodyPr>
          <a:lstStyle/>
          <a:p>
            <a:r>
              <a:rPr lang="lt-LT" sz="3600" dirty="0" smtClean="0"/>
              <a:t>Žanro žymikliai gali būti suskirstyti į dvi grupes:</a:t>
            </a:r>
            <a:endParaRPr lang="lt-LT" sz="3600" dirty="0"/>
          </a:p>
        </p:txBody>
      </p:sp>
      <p:sp>
        <p:nvSpPr>
          <p:cNvPr id="3" name="Content Placeholder 2"/>
          <p:cNvSpPr>
            <a:spLocks noGrp="1"/>
          </p:cNvSpPr>
          <p:nvPr>
            <p:ph idx="1"/>
          </p:nvPr>
        </p:nvSpPr>
        <p:spPr>
          <a:xfrm>
            <a:off x="467544" y="2564903"/>
            <a:ext cx="8229600" cy="3384377"/>
          </a:xfrm>
        </p:spPr>
        <p:txBody>
          <a:bodyPr>
            <a:normAutofit/>
          </a:bodyPr>
          <a:lstStyle/>
          <a:p>
            <a:r>
              <a:rPr lang="lt-LT" sz="3600" dirty="0" smtClean="0">
                <a:solidFill>
                  <a:srgbClr val="FFFF00"/>
                </a:solidFill>
              </a:rPr>
              <a:t>savireferencinius</a:t>
            </a:r>
            <a:r>
              <a:rPr lang="lt-LT" sz="3600" dirty="0" smtClean="0"/>
              <a:t> (tai savitos žanrų etiketės, iš anksto prikabinamos prie tam tikro teksto ar minimos pačiame tekste, kad nusakytų žanrą (recenzija, reklama, romanas, „šio pranešimo objektas yra...“);</a:t>
            </a:r>
          </a:p>
        </p:txBody>
      </p:sp>
    </p:spTree>
    <p:extLst>
      <p:ext uri="{BB962C8B-B14F-4D97-AF65-F5344CB8AC3E}">
        <p14:creationId xmlns:p14="http://schemas.microsoft.com/office/powerpoint/2010/main" val="366973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normAutofit/>
          </a:bodyPr>
          <a:lstStyle/>
          <a:p>
            <a:pPr lvl="0"/>
            <a:r>
              <a:rPr lang="lt-LT" sz="3600" dirty="0">
                <a:solidFill>
                  <a:srgbClr val="FFFF00"/>
                </a:solidFill>
              </a:rPr>
              <a:t>inferencinius</a:t>
            </a:r>
            <a:r>
              <a:rPr lang="lt-LT" sz="3600" dirty="0">
                <a:solidFill>
                  <a:prstClr val="white"/>
                </a:solidFill>
              </a:rPr>
              <a:t> („išvadinius“) (čia jau prireiks interpretacijos ir žinių apie atitinkamus žanrus; bet koks TRM gali tapti ŽŽ – žodynas, sintaksė, pasakymų seka, „ritualiniai“ pasakymai („vieną kartą“, „norėčiau pareikšti“...)).</a:t>
            </a:r>
          </a:p>
          <a:p>
            <a:endParaRPr lang="lt-LT" sz="3600" dirty="0"/>
          </a:p>
        </p:txBody>
      </p:sp>
    </p:spTree>
    <p:extLst>
      <p:ext uri="{BB962C8B-B14F-4D97-AF65-F5344CB8AC3E}">
        <p14:creationId xmlns:p14="http://schemas.microsoft.com/office/powerpoint/2010/main" val="3599330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normAutofit/>
          </a:bodyPr>
          <a:lstStyle/>
          <a:p>
            <a:r>
              <a:rPr lang="lt-LT" sz="3600" dirty="0" smtClean="0"/>
              <a:t>Konkretus tekstas, įrašytas į atitinkamą žanrą, intertekstualiai apeliuoja į bruožus, besisiejančius su kitais konkrečiais žanrais. Esamas žanras funkcionuoja kaip </a:t>
            </a:r>
            <a:r>
              <a:rPr lang="lt-LT" sz="3600" dirty="0" smtClean="0">
                <a:solidFill>
                  <a:srgbClr val="FFFF00"/>
                </a:solidFill>
              </a:rPr>
              <a:t>hiperžanras</a:t>
            </a:r>
            <a:r>
              <a:rPr lang="lt-LT" sz="3600" dirty="0" smtClean="0"/>
              <a:t>, o „kviestinis“ žanras įsteigia vadinamuosius </a:t>
            </a:r>
            <a:r>
              <a:rPr lang="lt-LT" sz="3600" dirty="0" smtClean="0">
                <a:solidFill>
                  <a:srgbClr val="FFFF00"/>
                </a:solidFill>
              </a:rPr>
              <a:t>hipožanrus</a:t>
            </a:r>
            <a:r>
              <a:rPr lang="lt-LT" sz="3600" dirty="0" smtClean="0"/>
              <a:t>.</a:t>
            </a:r>
            <a:endParaRPr lang="lt-LT" sz="3600" dirty="0"/>
          </a:p>
        </p:txBody>
      </p:sp>
    </p:spTree>
    <p:extLst>
      <p:ext uri="{BB962C8B-B14F-4D97-AF65-F5344CB8AC3E}">
        <p14:creationId xmlns:p14="http://schemas.microsoft.com/office/powerpoint/2010/main" val="1189277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normAutofit/>
          </a:bodyPr>
          <a:lstStyle/>
          <a:p>
            <a:r>
              <a:rPr lang="lt-LT" sz="3600" dirty="0" smtClean="0"/>
              <a:t>Verta aiškintis, kaip integruojami hipožanrai, kad pasitarnautų hiperžanrams. Tai, kas įsiveržia, ir bus parametrai, siejami su kitais žanrais; juos galima nustatyti pasitelkus žanrų žymiklius (tam tikrus semiotinius elementus).</a:t>
            </a:r>
            <a:endParaRPr lang="lt-LT" sz="3600" dirty="0"/>
          </a:p>
        </p:txBody>
      </p:sp>
    </p:spTree>
    <p:extLst>
      <p:ext uri="{BB962C8B-B14F-4D97-AF65-F5344CB8AC3E}">
        <p14:creationId xmlns:p14="http://schemas.microsoft.com/office/powerpoint/2010/main" val="3003092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solidFill>
                  <a:srgbClr val="FFFF00"/>
                </a:solidFill>
              </a:rPr>
              <a:t>Naratyvo ir sąmonės sąveikos tyrimo aspektai</a:t>
            </a:r>
            <a:endParaRPr lang="lt-LT" dirty="0">
              <a:solidFill>
                <a:srgbClr val="FFFF00"/>
              </a:solidFill>
            </a:endParaRPr>
          </a:p>
        </p:txBody>
      </p:sp>
      <p:sp>
        <p:nvSpPr>
          <p:cNvPr id="3" name="Content Placeholder 2"/>
          <p:cNvSpPr>
            <a:spLocks noGrp="1"/>
          </p:cNvSpPr>
          <p:nvPr>
            <p:ph idx="1"/>
          </p:nvPr>
        </p:nvSpPr>
        <p:spPr>
          <a:xfrm>
            <a:off x="395536" y="1772816"/>
            <a:ext cx="8229600" cy="4525963"/>
          </a:xfrm>
        </p:spPr>
        <p:txBody>
          <a:bodyPr>
            <a:normAutofit/>
          </a:bodyPr>
          <a:lstStyle/>
          <a:p>
            <a:r>
              <a:rPr lang="lt-LT" sz="3600" dirty="0" smtClean="0"/>
              <a:t>Personažų sąmonė.</a:t>
            </a:r>
          </a:p>
          <a:p>
            <a:r>
              <a:rPr lang="lt-LT" sz="3600" dirty="0" smtClean="0"/>
              <a:t>Skaitytojo (žiūrovo) dvasinė (</a:t>
            </a:r>
            <a:r>
              <a:rPr lang="lt-LT" sz="3600" i="1" dirty="0" smtClean="0"/>
              <a:t>mental</a:t>
            </a:r>
            <a:r>
              <a:rPr lang="lt-LT" sz="3600" dirty="0" smtClean="0"/>
              <a:t>) veikla.</a:t>
            </a:r>
          </a:p>
          <a:p>
            <a:r>
              <a:rPr lang="lt-LT" sz="3600" dirty="0" smtClean="0"/>
              <a:t>Naratyvas kaip mąstymo būdas (naratyvo svarba dvasiniam gyvenimui (</a:t>
            </a:r>
            <a:r>
              <a:rPr lang="lt-LT" sz="3600" i="1" dirty="0" smtClean="0"/>
              <a:t>the life of mind</a:t>
            </a:r>
            <a:r>
              <a:rPr lang="lt-LT" sz="3600" dirty="0" smtClean="0"/>
              <a:t>)).</a:t>
            </a:r>
          </a:p>
          <a:p>
            <a:pPr marL="0" indent="0">
              <a:buNone/>
            </a:pPr>
            <a:r>
              <a:rPr lang="lt-LT" sz="3600" dirty="0" smtClean="0"/>
              <a:t>					David Herman</a:t>
            </a:r>
            <a:endParaRPr lang="lt-LT" sz="3600" dirty="0"/>
          </a:p>
        </p:txBody>
      </p:sp>
    </p:spTree>
    <p:extLst>
      <p:ext uri="{BB962C8B-B14F-4D97-AF65-F5344CB8AC3E}">
        <p14:creationId xmlns:p14="http://schemas.microsoft.com/office/powerpoint/2010/main" val="1897688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Marie-Laure Ryan</a:t>
            </a:r>
            <a:endParaRPr lang="lt-LT" dirty="0"/>
          </a:p>
        </p:txBody>
      </p:sp>
      <p:sp>
        <p:nvSpPr>
          <p:cNvPr id="3" name="Content Placeholder 2"/>
          <p:cNvSpPr>
            <a:spLocks noGrp="1"/>
          </p:cNvSpPr>
          <p:nvPr>
            <p:ph idx="1"/>
          </p:nvPr>
        </p:nvSpPr>
        <p:spPr/>
        <p:txBody>
          <a:bodyPr>
            <a:normAutofit/>
          </a:bodyPr>
          <a:lstStyle/>
          <a:p>
            <a:pPr marL="0" indent="0">
              <a:buNone/>
            </a:pPr>
            <a:r>
              <a:rPr lang="lt-LT" sz="3600" dirty="0" smtClean="0"/>
              <a:t>Naratyvas – į žmogaus veiksmus nukreiptas reprezentacijos forma. Personažai geriau atskleidžia savo sąmonės vingius per veiksmus, o ne nusakydamo savo mintis ar emocijas. Kad suprastume žmonių veiksmus ir kartu naratyvo siužetą, būtina sukonstruoti dvasines būsenas, kurios motyvuotų veikėjus. </a:t>
            </a:r>
            <a:endParaRPr lang="lt-LT" sz="3600" dirty="0"/>
          </a:p>
        </p:txBody>
      </p:sp>
    </p:spTree>
    <p:extLst>
      <p:ext uri="{BB962C8B-B14F-4D97-AF65-F5344CB8AC3E}">
        <p14:creationId xmlns:p14="http://schemas.microsoft.com/office/powerpoint/2010/main" val="3170581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dirty="0"/>
          </a:p>
        </p:txBody>
      </p:sp>
      <p:sp>
        <p:nvSpPr>
          <p:cNvPr id="3" name="Content Placeholder 2"/>
          <p:cNvSpPr>
            <a:spLocks noGrp="1"/>
          </p:cNvSpPr>
          <p:nvPr>
            <p:ph idx="1"/>
          </p:nvPr>
        </p:nvSpPr>
        <p:spPr/>
        <p:txBody>
          <a:bodyPr>
            <a:normAutofit/>
          </a:bodyPr>
          <a:lstStyle/>
          <a:p>
            <a:pPr marL="0" indent="0">
              <a:buNone/>
            </a:pPr>
            <a:r>
              <a:rPr lang="lt-LT" sz="3600" dirty="0" smtClean="0"/>
              <a:t>Geras naratyvas pateiks motyvacijų, </a:t>
            </a:r>
            <a:r>
              <a:rPr lang="lt-LT" sz="3600" dirty="0" smtClean="0"/>
              <a:t>aiškinančių personažų </a:t>
            </a:r>
            <a:r>
              <a:rPr lang="lt-LT" sz="3600" dirty="0" smtClean="0"/>
              <a:t>elgesį. Negalėdami konstruoti kitų žmonių sąmonės reprezentacijų negalėsime suprasti istorijų ir tuo labiau negalėsime jomis gėrėtis.</a:t>
            </a:r>
            <a:endParaRPr lang="lt-LT" sz="3600" dirty="0"/>
          </a:p>
        </p:txBody>
      </p:sp>
    </p:spTree>
    <p:extLst>
      <p:ext uri="{BB962C8B-B14F-4D97-AF65-F5344CB8AC3E}">
        <p14:creationId xmlns:p14="http://schemas.microsoft.com/office/powerpoint/2010/main" val="2359954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normAutofit/>
          </a:bodyPr>
          <a:lstStyle/>
          <a:p>
            <a:r>
              <a:rPr lang="lt-LT" sz="3600" dirty="0" smtClean="0"/>
              <a:t>Naratyvas mus moko atlikti sudėtingesnes sąmonės skaitymo operacijas, kurių negalima atlikti realiame gyvenime. Skaitymas gali būti prilyginamas proto gimnastikai, stiprinančiai mūsų sąmonę.</a:t>
            </a:r>
            <a:endParaRPr lang="lt-LT" sz="3600" dirty="0"/>
          </a:p>
        </p:txBody>
      </p:sp>
    </p:spTree>
    <p:extLst>
      <p:ext uri="{BB962C8B-B14F-4D97-AF65-F5344CB8AC3E}">
        <p14:creationId xmlns:p14="http://schemas.microsoft.com/office/powerpoint/2010/main" val="697578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normAutofit/>
          </a:bodyPr>
          <a:lstStyle/>
          <a:p>
            <a:pPr marL="0" indent="0">
              <a:buNone/>
            </a:pPr>
            <a:r>
              <a:rPr lang="lt-LT" sz="3600" dirty="0" smtClean="0"/>
              <a:t>Žmogui patogiausia apdoroti tris sąmonės būsenų lygmenis: </a:t>
            </a:r>
            <a:r>
              <a:rPr lang="lt-LT" sz="3600" dirty="0" smtClean="0">
                <a:solidFill>
                  <a:srgbClr val="FFFF00"/>
                </a:solidFill>
              </a:rPr>
              <a:t>„Jis žino, jog aš žinau, kad jis žino.“</a:t>
            </a:r>
            <a:r>
              <a:rPr lang="lt-LT" sz="3600" dirty="0" smtClean="0"/>
              <a:t> Kartais galima apdoroti ir keturis lygmenis, bet tai padaryti bus jau sunkiau. Tie trys lygmenys mums leidžia ne tik planuoti, bet ir išvengti apgaulės.</a:t>
            </a:r>
          </a:p>
        </p:txBody>
      </p:sp>
    </p:spTree>
    <p:extLst>
      <p:ext uri="{BB962C8B-B14F-4D97-AF65-F5344CB8AC3E}">
        <p14:creationId xmlns:p14="http://schemas.microsoft.com/office/powerpoint/2010/main" val="1147226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lt-LT" dirty="0"/>
          </a:p>
        </p:txBody>
      </p:sp>
      <p:sp>
        <p:nvSpPr>
          <p:cNvPr id="3" name="Content Placeholder 2"/>
          <p:cNvSpPr>
            <a:spLocks noGrp="1"/>
          </p:cNvSpPr>
          <p:nvPr>
            <p:ph idx="1"/>
          </p:nvPr>
        </p:nvSpPr>
        <p:spPr/>
        <p:txBody>
          <a:bodyPr>
            <a:normAutofit/>
          </a:bodyPr>
          <a:lstStyle/>
          <a:p>
            <a:pPr marL="0" indent="0">
              <a:buNone/>
            </a:pPr>
            <a:r>
              <a:rPr lang="lt-LT" sz="3600" dirty="0" smtClean="0"/>
              <a:t>Kita vertus, ar tikrai tasai perkėlimas įmanomas? Ar atjauta fikciniams personažams gali būti perkelta ar nukreipta į realius asmenis, jeigu didžiausią skaitymo malonumą patiriame tik tada, kai galime susitapatinti su atitinkamais personažais?.. </a:t>
            </a:r>
            <a:endParaRPr lang="lt-LT" sz="3600" dirty="0"/>
          </a:p>
        </p:txBody>
      </p:sp>
    </p:spTree>
    <p:extLst>
      <p:ext uri="{BB962C8B-B14F-4D97-AF65-F5344CB8AC3E}">
        <p14:creationId xmlns:p14="http://schemas.microsoft.com/office/powerpoint/2010/main" val="505646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solidFill>
                  <a:srgbClr val="FFFF00"/>
                </a:solidFill>
              </a:rPr>
              <a:t>M. Nussbaum idealus romano funkcijų modelis</a:t>
            </a:r>
            <a:endParaRPr lang="lt-LT" dirty="0">
              <a:solidFill>
                <a:srgbClr val="FFFF00"/>
              </a:solidFill>
            </a:endParaRPr>
          </a:p>
        </p:txBody>
      </p:sp>
      <p:sp>
        <p:nvSpPr>
          <p:cNvPr id="3" name="Content Placeholder 2"/>
          <p:cNvSpPr>
            <a:spLocks noGrp="1"/>
          </p:cNvSpPr>
          <p:nvPr>
            <p:ph idx="1"/>
          </p:nvPr>
        </p:nvSpPr>
        <p:spPr>
          <a:xfrm>
            <a:off x="467544" y="2204864"/>
            <a:ext cx="8229600" cy="3417243"/>
          </a:xfrm>
        </p:spPr>
        <p:txBody>
          <a:bodyPr>
            <a:normAutofit/>
          </a:bodyPr>
          <a:lstStyle/>
          <a:p>
            <a:pPr marL="0" indent="0">
              <a:buNone/>
            </a:pPr>
            <a:r>
              <a:rPr lang="lt-LT" sz="3600" dirty="0" smtClean="0"/>
              <a:t>1) Romanas atveria daugiabalsio kokybiško mąstymo vertę, tikrų vertybių svarbą. Visa tai atsiskleidžia vaizduojant personažų konfliktus, jų sprendimus ir dilemas.</a:t>
            </a:r>
            <a:endParaRPr lang="lt-LT" sz="3600" dirty="0"/>
          </a:p>
        </p:txBody>
      </p:sp>
    </p:spTree>
    <p:extLst>
      <p:ext uri="{BB962C8B-B14F-4D97-AF65-F5344CB8AC3E}">
        <p14:creationId xmlns:p14="http://schemas.microsoft.com/office/powerpoint/2010/main" val="2596312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lt-LT" dirty="0"/>
          </a:p>
        </p:txBody>
      </p:sp>
      <p:sp>
        <p:nvSpPr>
          <p:cNvPr id="3" name="Content Placeholder 2"/>
          <p:cNvSpPr>
            <a:spLocks noGrp="1"/>
          </p:cNvSpPr>
          <p:nvPr>
            <p:ph idx="1"/>
          </p:nvPr>
        </p:nvSpPr>
        <p:spPr>
          <a:xfrm>
            <a:off x="457200" y="764704"/>
            <a:ext cx="8229600" cy="5361459"/>
          </a:xfrm>
        </p:spPr>
        <p:txBody>
          <a:bodyPr>
            <a:normAutofit/>
          </a:bodyPr>
          <a:lstStyle/>
          <a:p>
            <a:pPr marL="0" indent="0">
              <a:buNone/>
            </a:pPr>
            <a:r>
              <a:rPr lang="lt-LT" sz="3600" dirty="0" smtClean="0"/>
              <a:t>2) Romanas atveria konkretaus atvejo prioritetą. Romane vaizduojamo personažo gyvenimas prieš skaitytojo akis nugyvenamas tik kartą, akcentuojami atitinkami gal ir ne visada teisingi personažo sprendimai. Svarbiausia, kad skaitytojui būtų aiškios kiekvieno sprendimo priežastys.</a:t>
            </a:r>
            <a:endParaRPr lang="lt-LT" sz="3600" dirty="0"/>
          </a:p>
        </p:txBody>
      </p:sp>
    </p:spTree>
    <p:extLst>
      <p:ext uri="{BB962C8B-B14F-4D97-AF65-F5344CB8AC3E}">
        <p14:creationId xmlns:p14="http://schemas.microsoft.com/office/powerpoint/2010/main" val="2241156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lt-LT" dirty="0"/>
          </a:p>
        </p:txBody>
      </p:sp>
      <p:sp>
        <p:nvSpPr>
          <p:cNvPr id="3" name="Content Placeholder 2"/>
          <p:cNvSpPr>
            <a:spLocks noGrp="1"/>
          </p:cNvSpPr>
          <p:nvPr>
            <p:ph idx="1"/>
          </p:nvPr>
        </p:nvSpPr>
        <p:spPr>
          <a:xfrm>
            <a:off x="457200" y="1196752"/>
            <a:ext cx="8229600" cy="4929411"/>
          </a:xfrm>
        </p:spPr>
        <p:txBody>
          <a:bodyPr>
            <a:normAutofit/>
          </a:bodyPr>
          <a:lstStyle/>
          <a:p>
            <a:pPr marL="0" indent="0">
              <a:buNone/>
            </a:pPr>
            <a:r>
              <a:rPr lang="lt-LT" sz="3600" dirty="0" smtClean="0"/>
              <a:t>3) Romanas provokuoja emocijas; emocijos ir yra esminė skaitytojo ir romano jungtis. Emocijos turi etinę vertę, nes jos atspindi mūsų požiūrį į tai, kas svarbu. </a:t>
            </a:r>
          </a:p>
          <a:p>
            <a:pPr marL="0" indent="0">
              <a:buNone/>
            </a:pPr>
            <a:endParaRPr lang="lt-LT" sz="3600" dirty="0" smtClean="0"/>
          </a:p>
          <a:p>
            <a:pPr marL="0" indent="0">
              <a:buNone/>
            </a:pPr>
            <a:r>
              <a:rPr lang="lt-LT" sz="3600" dirty="0" smtClean="0"/>
              <a:t> </a:t>
            </a:r>
            <a:r>
              <a:rPr lang="lt-LT" sz="3600" dirty="0" smtClean="0">
                <a:solidFill>
                  <a:srgbClr val="FFFF00"/>
                </a:solidFill>
              </a:rPr>
              <a:t>O jeigu emocinis ryšys nėra užmezgamas?..</a:t>
            </a:r>
            <a:endParaRPr lang="lt-LT" sz="3600" dirty="0">
              <a:solidFill>
                <a:srgbClr val="FFFF00"/>
              </a:solidFill>
            </a:endParaRPr>
          </a:p>
        </p:txBody>
      </p:sp>
    </p:spTree>
    <p:extLst>
      <p:ext uri="{BB962C8B-B14F-4D97-AF65-F5344CB8AC3E}">
        <p14:creationId xmlns:p14="http://schemas.microsoft.com/office/powerpoint/2010/main" val="1418586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solidFill>
                  <a:srgbClr val="FFFF00"/>
                </a:solidFill>
              </a:rPr>
              <a:t>Pavelo Simonovo informacinė emocijų teorija</a:t>
            </a:r>
            <a:endParaRPr lang="lt-LT" dirty="0">
              <a:solidFill>
                <a:srgbClr val="FFFF00"/>
              </a:solidFill>
            </a:endParaRPr>
          </a:p>
        </p:txBody>
      </p:sp>
      <p:sp>
        <p:nvSpPr>
          <p:cNvPr id="3" name="Content Placeholder 2"/>
          <p:cNvSpPr>
            <a:spLocks noGrp="1"/>
          </p:cNvSpPr>
          <p:nvPr>
            <p:ph idx="1"/>
          </p:nvPr>
        </p:nvSpPr>
        <p:spPr/>
        <p:txBody>
          <a:bodyPr/>
          <a:lstStyle/>
          <a:p>
            <a:pPr marL="0" indent="0">
              <a:buNone/>
            </a:pPr>
            <a:endParaRPr lang="lt-LT" dirty="0" smtClean="0"/>
          </a:p>
          <a:p>
            <a:pPr marL="0" indent="0" algn="ctr">
              <a:buNone/>
            </a:pPr>
            <a:r>
              <a:rPr lang="en-US" sz="3600" dirty="0" smtClean="0">
                <a:effectLst/>
                <a:latin typeface="Times New Roman"/>
                <a:ea typeface="Calibri"/>
              </a:rPr>
              <a:t>E</a:t>
            </a:r>
            <a:r>
              <a:rPr lang="lt-LT" sz="3600" dirty="0" smtClean="0">
                <a:effectLst/>
                <a:latin typeface="Times New Roman"/>
                <a:ea typeface="Calibri"/>
              </a:rPr>
              <a:t> </a:t>
            </a:r>
            <a:r>
              <a:rPr lang="en-US" sz="3600" dirty="0" smtClean="0">
                <a:effectLst/>
                <a:latin typeface="Adobe Caslon Pro"/>
                <a:ea typeface="Calibri"/>
                <a:cs typeface="Times New Roman"/>
              </a:rPr>
              <a:t>=</a:t>
            </a:r>
            <a:r>
              <a:rPr lang="en-US" sz="3600" dirty="0" smtClean="0">
                <a:effectLst/>
                <a:latin typeface="Times New Roman"/>
                <a:ea typeface="Calibri"/>
              </a:rPr>
              <a:t> – </a:t>
            </a:r>
            <a:r>
              <a:rPr lang="lt-LT" sz="3600" dirty="0" smtClean="0">
                <a:effectLst/>
                <a:latin typeface="Times New Roman"/>
                <a:ea typeface="Calibri"/>
              </a:rPr>
              <a:t>p </a:t>
            </a:r>
            <a:r>
              <a:rPr lang="en-US" sz="3600" dirty="0" smtClean="0">
                <a:effectLst/>
                <a:latin typeface="Times New Roman"/>
                <a:ea typeface="Calibri"/>
              </a:rPr>
              <a:t>(</a:t>
            </a:r>
            <a:r>
              <a:rPr lang="lt-LT" sz="3600" dirty="0" smtClean="0">
                <a:effectLst/>
                <a:latin typeface="Times New Roman"/>
                <a:ea typeface="Calibri"/>
              </a:rPr>
              <a:t>RI</a:t>
            </a:r>
            <a:r>
              <a:rPr lang="en-US" sz="3600" dirty="0" smtClean="0">
                <a:effectLst/>
                <a:latin typeface="Times New Roman"/>
                <a:ea typeface="Calibri"/>
              </a:rPr>
              <a:t> – </a:t>
            </a:r>
            <a:r>
              <a:rPr lang="lt-LT" sz="3600" dirty="0" smtClean="0">
                <a:effectLst/>
                <a:latin typeface="Times New Roman"/>
                <a:ea typeface="Calibri"/>
              </a:rPr>
              <a:t>TI</a:t>
            </a:r>
            <a:r>
              <a:rPr lang="en-US" sz="3600" dirty="0" smtClean="0">
                <a:effectLst/>
                <a:latin typeface="Times New Roman"/>
                <a:ea typeface="Calibri"/>
              </a:rPr>
              <a:t>)</a:t>
            </a:r>
            <a:endParaRPr lang="lt-LT" sz="3600" dirty="0" smtClean="0">
              <a:effectLst/>
              <a:latin typeface="Times New Roman"/>
              <a:ea typeface="Calibri"/>
            </a:endParaRPr>
          </a:p>
          <a:p>
            <a:pPr marL="0" indent="0">
              <a:buNone/>
            </a:pPr>
            <a:r>
              <a:rPr lang="lt-LT" sz="3600" dirty="0" smtClean="0">
                <a:latin typeface="Times New Roman"/>
              </a:rPr>
              <a:t>E – emocija </a:t>
            </a:r>
          </a:p>
          <a:p>
            <a:pPr marL="0" indent="0">
              <a:buNone/>
            </a:pPr>
            <a:r>
              <a:rPr lang="lt-LT" sz="3600" dirty="0" smtClean="0">
                <a:latin typeface="Times New Roman"/>
              </a:rPr>
              <a:t>p – poreikis</a:t>
            </a:r>
          </a:p>
          <a:p>
            <a:pPr marL="0" indent="0">
              <a:buNone/>
            </a:pPr>
            <a:r>
              <a:rPr lang="lt-LT" sz="3600" dirty="0" smtClean="0">
                <a:latin typeface="Times New Roman"/>
              </a:rPr>
              <a:t>RT – reikiama informacija</a:t>
            </a:r>
          </a:p>
          <a:p>
            <a:pPr marL="0" indent="0">
              <a:buNone/>
            </a:pPr>
            <a:r>
              <a:rPr lang="lt-LT" sz="3600" dirty="0" smtClean="0">
                <a:latin typeface="Times New Roman"/>
              </a:rPr>
              <a:t>TI – turima informacija </a:t>
            </a:r>
            <a:endParaRPr lang="lt-LT" sz="3600" dirty="0" smtClean="0"/>
          </a:p>
          <a:p>
            <a:pPr marL="0" indent="0">
              <a:buNone/>
            </a:pPr>
            <a:endParaRPr lang="lt-LT" dirty="0"/>
          </a:p>
        </p:txBody>
      </p:sp>
    </p:spTree>
    <p:extLst>
      <p:ext uri="{BB962C8B-B14F-4D97-AF65-F5344CB8AC3E}">
        <p14:creationId xmlns:p14="http://schemas.microsoft.com/office/powerpoint/2010/main" val="2499581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endParaRPr lang="lt-LT" dirty="0"/>
          </a:p>
        </p:txBody>
      </p:sp>
      <p:sp>
        <p:nvSpPr>
          <p:cNvPr id="3" name="Content Placeholder 2"/>
          <p:cNvSpPr>
            <a:spLocks noGrp="1"/>
          </p:cNvSpPr>
          <p:nvPr>
            <p:ph idx="1"/>
          </p:nvPr>
        </p:nvSpPr>
        <p:spPr>
          <a:xfrm>
            <a:off x="457200" y="1628800"/>
            <a:ext cx="8229600" cy="4497363"/>
          </a:xfrm>
        </p:spPr>
        <p:txBody>
          <a:bodyPr>
            <a:normAutofit/>
          </a:bodyPr>
          <a:lstStyle/>
          <a:p>
            <a:pPr marL="0" indent="0">
              <a:buNone/>
            </a:pPr>
            <a:r>
              <a:rPr lang="lt-LT" sz="3600" dirty="0" smtClean="0"/>
              <a:t>Emocija kyla iš poreikio. Jei reikiamos informacijos yra daugiau nei turimos, emocija bus neigiama, nes skirtumas bus teigiamas. </a:t>
            </a:r>
          </a:p>
          <a:p>
            <a:pPr marL="0" indent="0">
              <a:buNone/>
            </a:pPr>
            <a:r>
              <a:rPr lang="lt-LT" sz="3600" dirty="0" smtClean="0">
                <a:solidFill>
                  <a:srgbClr val="FFFF00"/>
                </a:solidFill>
              </a:rPr>
              <a:t>Gal tai galima susieti su interpretaciniais sunkumais?..</a:t>
            </a:r>
            <a:endParaRPr lang="lt-LT" sz="3600" dirty="0">
              <a:solidFill>
                <a:srgbClr val="FFFF00"/>
              </a:solidFill>
            </a:endParaRPr>
          </a:p>
        </p:txBody>
      </p:sp>
    </p:spTree>
    <p:extLst>
      <p:ext uri="{BB962C8B-B14F-4D97-AF65-F5344CB8AC3E}">
        <p14:creationId xmlns:p14="http://schemas.microsoft.com/office/powerpoint/2010/main" val="2208666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solidFill>
                  <a:srgbClr val="FFFF00"/>
                </a:solidFill>
              </a:rPr>
              <a:t>Romanas kaip argumentas</a:t>
            </a:r>
            <a:endParaRPr lang="lt-LT" dirty="0">
              <a:solidFill>
                <a:srgbClr val="FFFF00"/>
              </a:solidFill>
            </a:endParaRPr>
          </a:p>
        </p:txBody>
      </p:sp>
      <p:sp>
        <p:nvSpPr>
          <p:cNvPr id="3" name="Content Placeholder 2"/>
          <p:cNvSpPr>
            <a:spLocks noGrp="1"/>
          </p:cNvSpPr>
          <p:nvPr>
            <p:ph idx="1"/>
          </p:nvPr>
        </p:nvSpPr>
        <p:spPr>
          <a:xfrm>
            <a:off x="457200" y="1844824"/>
            <a:ext cx="8229600" cy="4281339"/>
          </a:xfrm>
        </p:spPr>
        <p:txBody>
          <a:bodyPr>
            <a:normAutofit/>
          </a:bodyPr>
          <a:lstStyle/>
          <a:p>
            <a:pPr marL="0" indent="0">
              <a:buNone/>
            </a:pPr>
            <a:r>
              <a:rPr lang="lt-LT" sz="3600" dirty="0" smtClean="0"/>
              <a:t>1. Pasakojama istorija: štai kaip viskas įvyko.</a:t>
            </a:r>
          </a:p>
          <a:p>
            <a:pPr marL="0" indent="0">
              <a:buNone/>
            </a:pPr>
            <a:r>
              <a:rPr lang="lt-LT" sz="3600" dirty="0" smtClean="0"/>
              <a:t>2. Darau išvadą: tikrai tikėtina, kad taip galėjo įvykti.</a:t>
            </a:r>
          </a:p>
          <a:p>
            <a:pPr marL="0" indent="0">
              <a:buNone/>
            </a:pPr>
            <a:r>
              <a:rPr lang="lt-LT" sz="3600" dirty="0" smtClean="0"/>
              <a:t>3. Štai todėl ir yra svarbūs visi moralės klausimai.</a:t>
            </a:r>
            <a:endParaRPr lang="lt-LT" sz="3600" dirty="0"/>
          </a:p>
        </p:txBody>
      </p:sp>
    </p:spTree>
    <p:extLst>
      <p:ext uri="{BB962C8B-B14F-4D97-AF65-F5344CB8AC3E}">
        <p14:creationId xmlns:p14="http://schemas.microsoft.com/office/powerpoint/2010/main" val="3902086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988</Words>
  <Application>Microsoft Office PowerPoint</Application>
  <PresentationFormat>On-screen Show (4:3)</PresentationFormat>
  <Paragraphs>60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Naratyvo etikos ir žanrų teorijos sąsajos</vt:lpstr>
      <vt:lpstr>Gilbert Plumer</vt:lpstr>
      <vt:lpstr>PowerPoint Presentation</vt:lpstr>
      <vt:lpstr>M. Nussbaum idealus romano funkcijų modelis</vt:lpstr>
      <vt:lpstr>PowerPoint Presentation</vt:lpstr>
      <vt:lpstr>PowerPoint Presentation</vt:lpstr>
      <vt:lpstr>Pavelo Simonovo informacinė emocijų teorija</vt:lpstr>
      <vt:lpstr>PowerPoint Presentation</vt:lpstr>
      <vt:lpstr>Romanas kaip argumentas</vt:lpstr>
      <vt:lpstr>PowerPoint Presentation</vt:lpstr>
      <vt:lpstr>PowerPoint Presentation</vt:lpstr>
      <vt:lpstr>PowerPoint Presentation</vt:lpstr>
      <vt:lpstr>Žanro teorijos problemos</vt:lpstr>
      <vt:lpstr>Pagrindinės žanro teorijos sąvokos (Maria Coutinho ir Florencia Miranda)</vt:lpstr>
      <vt:lpstr>Žanro apibrėžtis pagal Bachtiną</vt:lpstr>
      <vt:lpstr>PowerPoint Presentation</vt:lpstr>
      <vt:lpstr>PowerPoint Presentation</vt:lpstr>
      <vt:lpstr>PowerPoint Presentation</vt:lpstr>
      <vt:lpstr>PowerPoint Presentation</vt:lpstr>
      <vt:lpstr>Žanro žymikliai gali būti suskirstyti į dvi grupes:</vt:lpstr>
      <vt:lpstr>PowerPoint Presentation</vt:lpstr>
      <vt:lpstr>PowerPoint Presentation</vt:lpstr>
      <vt:lpstr>PowerPoint Presentation</vt:lpstr>
      <vt:lpstr>Naratyvo ir sąmonės sąveikos tyrimo aspektai</vt:lpstr>
      <vt:lpstr>Marie-Laure Ryan</vt:lpstr>
      <vt:lpstr>PowerPoint Presentation</vt:lpstr>
      <vt:lpstr>PowerPoint Presentation</vt:lpstr>
      <vt:lpstr>PowerPoint Presentation</vt:lpstr>
    </vt:vector>
  </TitlesOfParts>
  <Company>naminis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Naratyvo etikos ir žanrų teorijos sąsajos</dc:title>
  <dc:creator>Indre</dc:creator>
  <cp:lastModifiedBy>Indre</cp:lastModifiedBy>
  <cp:revision>18</cp:revision>
  <dcterms:created xsi:type="dcterms:W3CDTF">2016-09-27T09:49:21Z</dcterms:created>
  <dcterms:modified xsi:type="dcterms:W3CDTF">2016-10-10T08:44:19Z</dcterms:modified>
</cp:coreProperties>
</file>