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3" r:id="rId4"/>
    <p:sldId id="258" r:id="rId5"/>
    <p:sldId id="259" r:id="rId6"/>
    <p:sldId id="260" r:id="rId7"/>
    <p:sldId id="261" r:id="rId8"/>
    <p:sldId id="262" r:id="rId9"/>
    <p:sldId id="263" r:id="rId10"/>
    <p:sldId id="264" r:id="rId11"/>
    <p:sldId id="274" r:id="rId12"/>
    <p:sldId id="275"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A6938-B8C2-4CFB-8C79-61D5100CAB6A}" type="datetimeFigureOut">
              <a:rPr lang="lt-LT" smtClean="0"/>
              <a:t>2016.02.19</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19E5E-4F49-40F5-9CAC-1F5D51537BDC}" type="slidenum">
              <a:rPr lang="lt-LT" smtClean="0"/>
              <a:t>‹#›</a:t>
            </a:fld>
            <a:endParaRPr lang="lt-LT"/>
          </a:p>
        </p:txBody>
      </p:sp>
    </p:spTree>
    <p:extLst>
      <p:ext uri="{BB962C8B-B14F-4D97-AF65-F5344CB8AC3E}">
        <p14:creationId xmlns:p14="http://schemas.microsoft.com/office/powerpoint/2010/main" val="429078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E9519E5E-4F49-40F5-9CAC-1F5D51537BDC}" type="slidenum">
              <a:rPr lang="lt-LT" smtClean="0"/>
              <a:t>8</a:t>
            </a:fld>
            <a:endParaRPr lang="lt-LT"/>
          </a:p>
        </p:txBody>
      </p:sp>
    </p:spTree>
    <p:extLst>
      <p:ext uri="{BB962C8B-B14F-4D97-AF65-F5344CB8AC3E}">
        <p14:creationId xmlns:p14="http://schemas.microsoft.com/office/powerpoint/2010/main" val="8379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5389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249955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127231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98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251422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29212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237732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51342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27276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8595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t>2/19/2016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t>‹#›</a:t>
            </a:fld>
            <a:endParaRPr lang="en-US"/>
          </a:p>
        </p:txBody>
      </p:sp>
    </p:spTree>
    <p:extLst>
      <p:ext uri="{BB962C8B-B14F-4D97-AF65-F5344CB8AC3E}">
        <p14:creationId xmlns:p14="http://schemas.microsoft.com/office/powerpoint/2010/main" val="40872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Owner\AppData\Local\Microsoft\Windows\Temporary Internet Files\Content.IE5\YYS2FXKQ\MP900439529[1].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507" t="3420" r="1507" b="35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43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0" kern="1200">
          <a:solidFill>
            <a:schemeClr val="bg1"/>
          </a:solidFill>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b="0" kern="1200">
          <a:solidFill>
            <a:schemeClr val="bg1"/>
          </a:solidFill>
          <a:latin typeface="Segoe Print" pitchFamily="2"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bg1"/>
          </a:solidFill>
          <a:latin typeface="Segoe Print" pitchFamily="2"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bg1"/>
          </a:solidFill>
          <a:latin typeface="Segoe Print" pitchFamily="2"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bg1"/>
          </a:solidFill>
          <a:latin typeface="Segoe Print" pitchFamily="2"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bg1"/>
          </a:solidFill>
          <a:latin typeface="Segoe 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924800" cy="2838450"/>
          </a:xfrm>
        </p:spPr>
        <p:txBody>
          <a:bodyPr>
            <a:normAutofit/>
          </a:bodyPr>
          <a:lstStyle/>
          <a:p>
            <a:r>
              <a:rPr lang="lt-LT" dirty="0"/>
              <a:t>,,Gimtoji kalba - didelė garbė ir didelis įsipareigojimas. Apie kalbos norminimą nuo </a:t>
            </a:r>
            <a:r>
              <a:rPr lang="lt-LT" dirty="0" smtClean="0"/>
              <a:t>M.Mažvydo </a:t>
            </a:r>
            <a:r>
              <a:rPr lang="lt-LT" dirty="0"/>
              <a:t>iki mūsų..."</a:t>
            </a:r>
            <a:endParaRPr lang="en-US" dirty="0"/>
          </a:p>
        </p:txBody>
      </p:sp>
    </p:spTree>
    <p:extLst>
      <p:ext uri="{BB962C8B-B14F-4D97-AF65-F5344CB8AC3E}">
        <p14:creationId xmlns:p14="http://schemas.microsoft.com/office/powerpoint/2010/main" val="952255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3962400" cy="5262979"/>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1753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metais</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Mykolo</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Ol</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š</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evskio</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š</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leistoje</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Bromoje</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atvertoje</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ing</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vie</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č</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nast</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į“</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užuot</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Sirvydo</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ž</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odyn</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ų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lietuvi</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š</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ų</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ž</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od</a:t>
            </a:r>
            <a:r>
              <a:rPr lang="lt-LT"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žių</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varta</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pataisyti</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paveikslas</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š</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mon</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ė</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nuovoka</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am</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ž</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atitinkamai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vartojami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skoliniai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broma</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paprovyti</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priklodas</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razumas</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vie</a:t>
            </a:r>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č</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nastis</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ir</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kt</a:t>
            </a:r>
            <a:endPar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334000" y="609600"/>
            <a:ext cx="3265094" cy="5257800"/>
          </a:xfrm>
          <a:prstGeom prst="rect">
            <a:avLst/>
          </a:prstGeom>
        </p:spPr>
      </p:pic>
    </p:spTree>
    <p:extLst>
      <p:ext uri="{BB962C8B-B14F-4D97-AF65-F5344CB8AC3E}">
        <p14:creationId xmlns:p14="http://schemas.microsoft.com/office/powerpoint/2010/main" val="183856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09600" y="1143000"/>
            <a:ext cx="7924800"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457200">
              <a:defRPr sz="1800" b="0" i="0" u="none" strike="noStrike" kern="0" cap="none" spc="0" baseline="0">
                <a:solidFill>
                  <a:srgbClr val="000000"/>
                </a:solidFill>
                <a:uFillTx/>
              </a:defRPr>
            </a:pP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Minimos ir S. Daukanto pastangos gryninti lietuvių kalbą.  Pvz.,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M.Valančius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1846 metais užrašė, kad Daukantas ,,visą savo amžių paskyrė žemaičių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kalbai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kelti ir kuopti ją nuo </a:t>
            </a:r>
            <a:r>
              <a:rPr lang="lt-LT" sz="2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makaronizmų</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Kitas </a:t>
            </a:r>
            <a:r>
              <a:rPr lang="lt-LT" sz="2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amžininikas</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Teodoras Narbutas, 1849 metais užsiminė apie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Daukanto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grynos kalbos žodynėlį</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vienas lietuvių kalbos žinovas tarmėse ir patarmėse ieškojo originalių lietuviškų žodžių ir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ketino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sudaryti grynos lietuvių kalbos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žodynėlį“.</a:t>
            </a:r>
          </a:p>
          <a:p>
            <a:pPr lvl="0" defTabSz="457200">
              <a:defRPr sz="1800" b="0" i="0" u="none" strike="noStrike" kern="0" cap="none" spc="0" baseline="0">
                <a:solidFill>
                  <a:srgbClr val="000000"/>
                </a:solidFill>
                <a:uFillTx/>
              </a:defRPr>
            </a:pP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žsimenama</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kad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Daukanto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pastangos gryninti lietuvių kalbą </a:t>
            </a:r>
            <a:r>
              <a:rPr lang="lt-LT"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skiriamos ne patiems lietuviams, bet kitakalbiams</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Visuose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trijuose pagrindiniuose Daukanto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,,Lietuvos istorijos“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darbuose akcentuojamas </a:t>
            </a:r>
            <a:r>
              <a:rPr lang="lt-LT"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noras rodyti savo kalbos vertę svetimiesiems</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Darbuose“ (1822) Daukantas </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perspėja:</a:t>
            </a: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,,tokius mokytus“ vyrus</a:t>
            </a: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defTabSz="457200">
              <a:defRPr sz="1800" b="0" i="0" u="none" strike="noStrike" kern="0" cap="none" spc="0" baseline="0">
                <a:solidFill>
                  <a:srgbClr val="000000"/>
                </a:solidFill>
                <a:uFillTx/>
              </a:defRPr>
            </a:pPr>
            <a:r>
              <a:rPr lang="lt-LT"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kurie ,,patys gerai nemokėdami tos kalbos“, sakė ,,Lietuvos kalbą būk esančią sąmėžiniu visokių kalbų“.</a:t>
            </a:r>
          </a:p>
        </p:txBody>
      </p:sp>
    </p:spTree>
    <p:extLst>
      <p:ext uri="{BB962C8B-B14F-4D97-AF65-F5344CB8AC3E}">
        <p14:creationId xmlns:p14="http://schemas.microsoft.com/office/powerpoint/2010/main" val="65572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68647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93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6248400" cy="4893647"/>
          </a:xfrm>
          <a:prstGeom prst="rect">
            <a:avLst/>
          </a:prstGeom>
        </p:spPr>
        <p:txBody>
          <a:bodyPr wrap="square">
            <a:spAutoFit/>
          </a:bodyPr>
          <a:lstStyle/>
          <a:p>
            <a:r>
              <a:rPr lang="lt-LT" sz="2400" dirty="0">
                <a:solidFill>
                  <a:schemeClr val="bg1"/>
                </a:solidFill>
                <a:latin typeface="Times New Roman" panose="02020603050405020304" pitchFamily="18" charset="0"/>
                <a:cs typeface="Times New Roman" panose="02020603050405020304" pitchFamily="18" charset="0"/>
              </a:rPr>
              <a:t>„Norint ištobulinti lietuvių kalbą, reikia ištirti kiekvienos parapijos, net kiekvieno kaimo kalbą, palyginti visas tarmes, nustatyti jų skirtumus ir atrinkti iš jų visa, kas reikalinga, pirmiausia žiūrint kalbos prigimties ir išsireiškimo lengvumo, aiškumo. Kiekvienas klebonas turėtų laisvu nuo tarnybos metu rašyti pastabas apie savo parapijos kalbą. Ilgainiui pilnas tokių pastabų rinkinys padėtų lietuvių kalbos tyrinėtojams, kurie iš parengtos medžiagos galėtų parašyti lietuvių kalbos žodyną, gramatiką ir kitas knygas apie lietuvių kalbos taisykles ir normas“</a:t>
            </a:r>
          </a:p>
        </p:txBody>
      </p:sp>
      <p:pic>
        <p:nvPicPr>
          <p:cNvPr id="4" name="Picture 3"/>
          <p:cNvPicPr>
            <a:picLocks noChangeAspect="1"/>
          </p:cNvPicPr>
          <p:nvPr/>
        </p:nvPicPr>
        <p:blipFill>
          <a:blip r:embed="rId2"/>
          <a:stretch>
            <a:fillRect/>
          </a:stretch>
        </p:blipFill>
        <p:spPr>
          <a:xfrm>
            <a:off x="6400800" y="1066800"/>
            <a:ext cx="2180864" cy="3100754"/>
          </a:xfrm>
          <a:prstGeom prst="ellipse">
            <a:avLst/>
          </a:prstGeom>
          <a:ln>
            <a:noFill/>
          </a:ln>
          <a:effectLst>
            <a:softEdge rad="112500"/>
          </a:effectLst>
        </p:spPr>
      </p:pic>
      <p:sp>
        <p:nvSpPr>
          <p:cNvPr id="5" name="Rounded Rectangle 4"/>
          <p:cNvSpPr/>
          <p:nvPr/>
        </p:nvSpPr>
        <p:spPr>
          <a:xfrm>
            <a:off x="5638800" y="5427047"/>
            <a:ext cx="2942864" cy="821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latin typeface="Times New Roman" panose="02020603050405020304" pitchFamily="18" charset="0"/>
                <a:cs typeface="Times New Roman" panose="02020603050405020304" pitchFamily="18" charset="0"/>
              </a:rPr>
              <a:t>Keistoji gramatikos istorija</a:t>
            </a:r>
          </a:p>
        </p:txBody>
      </p:sp>
    </p:spTree>
    <p:extLst>
      <p:ext uri="{BB962C8B-B14F-4D97-AF65-F5344CB8AC3E}">
        <p14:creationId xmlns:p14="http://schemas.microsoft.com/office/powerpoint/2010/main" val="69094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620000" cy="2677656"/>
          </a:xfrm>
          <a:prstGeom prst="rect">
            <a:avLst/>
          </a:prstGeom>
          <a:noFill/>
        </p:spPr>
        <p:txBody>
          <a:bodyPr wrap="square" rtlCol="0">
            <a:spAutoFit/>
          </a:bodyPr>
          <a:lstStyle/>
          <a:p>
            <a:r>
              <a:rPr lang="lt-LT" sz="2400" dirty="0" err="1">
                <a:solidFill>
                  <a:schemeClr val="bg1"/>
                </a:solidFill>
                <a:latin typeface="Times New Roman" panose="02020603050405020304" pitchFamily="18" charset="0"/>
                <a:cs typeface="Times New Roman" panose="02020603050405020304" pitchFamily="18" charset="0"/>
              </a:rPr>
              <a:t>A.Baranausko</a:t>
            </a:r>
            <a:r>
              <a:rPr lang="lt-LT" sz="2400" dirty="0">
                <a:solidFill>
                  <a:schemeClr val="bg1"/>
                </a:solidFill>
                <a:latin typeface="Times New Roman" panose="02020603050405020304" pitchFamily="18" charset="0"/>
                <a:cs typeface="Times New Roman" panose="02020603050405020304" pitchFamily="18" charset="0"/>
              </a:rPr>
              <a:t> gramatikoje vartoti neįprasti </a:t>
            </a:r>
            <a:r>
              <a:rPr lang="lt-LT" sz="2400" dirty="0" err="1">
                <a:solidFill>
                  <a:schemeClr val="bg1"/>
                </a:solidFill>
                <a:latin typeface="Times New Roman" panose="02020603050405020304" pitchFamily="18" charset="0"/>
                <a:cs typeface="Times New Roman" panose="02020603050405020304" pitchFamily="18" charset="0"/>
              </a:rPr>
              <a:t>naujažodžiai</a:t>
            </a:r>
            <a:r>
              <a:rPr lang="lt-LT" sz="2400" dirty="0">
                <a:solidFill>
                  <a:schemeClr val="bg1"/>
                </a:solidFill>
                <a:latin typeface="Times New Roman" panose="02020603050405020304" pitchFamily="18" charset="0"/>
                <a:cs typeface="Times New Roman" panose="02020603050405020304" pitchFamily="18" charset="0"/>
              </a:rPr>
              <a:t> - </a:t>
            </a:r>
            <a:r>
              <a:rPr lang="lt-LT" sz="2400" dirty="0" err="1">
                <a:solidFill>
                  <a:schemeClr val="bg1"/>
                </a:solidFill>
                <a:latin typeface="Times New Roman" panose="02020603050405020304" pitchFamily="18" charset="0"/>
                <a:cs typeface="Times New Roman" panose="02020603050405020304" pitchFamily="18" charset="0"/>
              </a:rPr>
              <a:t>gimtlankis</a:t>
            </a:r>
            <a:r>
              <a:rPr lang="lt-LT" sz="2400" dirty="0">
                <a:solidFill>
                  <a:schemeClr val="bg1"/>
                </a:solidFill>
                <a:latin typeface="Times New Roman" panose="02020603050405020304" pitchFamily="18" charset="0"/>
                <a:cs typeface="Times New Roman" panose="02020603050405020304" pitchFamily="18" charset="0"/>
              </a:rPr>
              <a:t> – naudininkas,</a:t>
            </a:r>
          </a:p>
          <a:p>
            <a:r>
              <a:rPr lang="lt-LT" sz="2400" dirty="0">
                <a:solidFill>
                  <a:schemeClr val="bg1"/>
                </a:solidFill>
                <a:latin typeface="Times New Roman" panose="02020603050405020304" pitchFamily="18" charset="0"/>
                <a:cs typeface="Times New Roman" panose="02020603050405020304" pitchFamily="18" charset="0"/>
              </a:rPr>
              <a:t> </a:t>
            </a:r>
            <a:r>
              <a:rPr lang="lt-LT" sz="2400" dirty="0" err="1">
                <a:solidFill>
                  <a:schemeClr val="bg1"/>
                </a:solidFill>
                <a:latin typeface="Times New Roman" panose="02020603050405020304" pitchFamily="18" charset="0"/>
                <a:cs typeface="Times New Roman" panose="02020603050405020304" pitchFamily="18" charset="0"/>
              </a:rPr>
              <a:t>skundlankis</a:t>
            </a:r>
            <a:r>
              <a:rPr lang="lt-LT" sz="2400" dirty="0">
                <a:solidFill>
                  <a:schemeClr val="bg1"/>
                </a:solidFill>
                <a:latin typeface="Times New Roman" panose="02020603050405020304" pitchFamily="18" charset="0"/>
                <a:cs typeface="Times New Roman" panose="02020603050405020304" pitchFamily="18" charset="0"/>
              </a:rPr>
              <a:t> – galininkas, </a:t>
            </a:r>
          </a:p>
          <a:p>
            <a:r>
              <a:rPr lang="lt-LT" sz="2400" dirty="0">
                <a:solidFill>
                  <a:schemeClr val="bg1"/>
                </a:solidFill>
                <a:latin typeface="Times New Roman" panose="02020603050405020304" pitchFamily="18" charset="0"/>
                <a:cs typeface="Times New Roman" panose="02020603050405020304" pitchFamily="18" charset="0"/>
              </a:rPr>
              <a:t>stiebimas – laipsniavimas,</a:t>
            </a:r>
          </a:p>
          <a:p>
            <a:r>
              <a:rPr lang="lt-LT" sz="2400" dirty="0">
                <a:solidFill>
                  <a:schemeClr val="bg1"/>
                </a:solidFill>
                <a:latin typeface="Times New Roman" panose="02020603050405020304" pitchFamily="18" charset="0"/>
                <a:cs typeface="Times New Roman" panose="02020603050405020304" pitchFamily="18" charset="0"/>
              </a:rPr>
              <a:t> </a:t>
            </a:r>
            <a:r>
              <a:rPr lang="lt-LT" sz="2400" dirty="0" err="1">
                <a:solidFill>
                  <a:schemeClr val="bg1"/>
                </a:solidFill>
                <a:latin typeface="Times New Roman" panose="02020603050405020304" pitchFamily="18" charset="0"/>
                <a:cs typeface="Times New Roman" panose="02020603050405020304" pitchFamily="18" charset="0"/>
              </a:rPr>
              <a:t>mazgybalsis</a:t>
            </a:r>
            <a:r>
              <a:rPr lang="lt-LT" sz="2400" dirty="0">
                <a:solidFill>
                  <a:schemeClr val="bg1"/>
                </a:solidFill>
                <a:latin typeface="Times New Roman" panose="02020603050405020304" pitchFamily="18" charset="0"/>
                <a:cs typeface="Times New Roman" panose="02020603050405020304" pitchFamily="18" charset="0"/>
              </a:rPr>
              <a:t> – jungiamasis balsis ir t.t.- neprigijo, </a:t>
            </a:r>
          </a:p>
          <a:p>
            <a:r>
              <a:rPr lang="lt-LT" sz="2400" dirty="0">
                <a:solidFill>
                  <a:schemeClr val="bg1"/>
                </a:solidFill>
                <a:latin typeface="Times New Roman" panose="02020603050405020304" pitchFamily="18" charset="0"/>
                <a:cs typeface="Times New Roman" panose="02020603050405020304" pitchFamily="18" charset="0"/>
              </a:rPr>
              <a:t>tačiau prigijo tokie:</a:t>
            </a:r>
          </a:p>
          <a:p>
            <a:r>
              <a:rPr lang="lt-LT" sz="2400" dirty="0">
                <a:solidFill>
                  <a:schemeClr val="bg1"/>
                </a:solidFill>
                <a:latin typeface="Times New Roman" panose="02020603050405020304" pitchFamily="18" charset="0"/>
                <a:cs typeface="Times New Roman" panose="02020603050405020304" pitchFamily="18" charset="0"/>
              </a:rPr>
              <a:t> tarmė, rašyba, sakinys.  </a:t>
            </a:r>
          </a:p>
        </p:txBody>
      </p:sp>
      <p:sp>
        <p:nvSpPr>
          <p:cNvPr id="3" name="Stačiakampis 2"/>
          <p:cNvSpPr/>
          <p:nvPr/>
        </p:nvSpPr>
        <p:spPr>
          <a:xfrm>
            <a:off x="609600" y="4267200"/>
            <a:ext cx="4953000" cy="1981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i="1" dirty="0" smtClean="0">
                <a:effectLst>
                  <a:outerShdw blurRad="38100" dist="38100" dir="2700000" algn="tl">
                    <a:srgbClr val="000000">
                      <a:alpha val="43137"/>
                    </a:srgbClr>
                  </a:outerShdw>
                </a:effectLst>
                <a:latin typeface="Bookman Old Style" panose="02050604050505020204" pitchFamily="18" charset="0"/>
              </a:rPr>
              <a:t>Gramatikoje buvo </a:t>
            </a:r>
            <a:r>
              <a:rPr lang="lt-LT" i="1" dirty="0">
                <a:effectLst>
                  <a:outerShdw blurRad="38100" dist="38100" dir="2700000" algn="tl">
                    <a:srgbClr val="000000">
                      <a:alpha val="43137"/>
                    </a:srgbClr>
                  </a:outerShdw>
                </a:effectLst>
                <a:latin typeface="Bookman Old Style" panose="02050604050505020204" pitchFamily="18" charset="0"/>
              </a:rPr>
              <a:t>paskelbtos ir savotiškos </a:t>
            </a:r>
            <a:r>
              <a:rPr lang="lt-LT" i="1" dirty="0" smtClean="0">
                <a:effectLst>
                  <a:outerShdw blurRad="38100" dist="38100" dir="2700000" algn="tl">
                    <a:srgbClr val="000000">
                      <a:alpha val="43137"/>
                    </a:srgbClr>
                  </a:outerShdw>
                </a:effectLst>
                <a:latin typeface="Bookman Old Style" panose="02050604050505020204" pitchFamily="18" charset="0"/>
              </a:rPr>
              <a:t>A.Baranausko </a:t>
            </a:r>
            <a:r>
              <a:rPr lang="lt-LT" i="1" dirty="0">
                <a:effectLst>
                  <a:outerShdw blurRad="38100" dist="38100" dir="2700000" algn="tl">
                    <a:srgbClr val="000000">
                      <a:alpha val="43137"/>
                    </a:srgbClr>
                  </a:outerShdw>
                </a:effectLst>
                <a:latin typeface="Bookman Old Style" panose="02050604050505020204" pitchFamily="18" charset="0"/>
              </a:rPr>
              <a:t>pažiūros į bendrinę kalbą. Tai vadinamoji </a:t>
            </a:r>
            <a:r>
              <a:rPr lang="lt-LT" i="1" dirty="0" err="1">
                <a:effectLst>
                  <a:outerShdw blurRad="38100" dist="38100" dir="2700000" algn="tl">
                    <a:srgbClr val="000000">
                      <a:alpha val="43137"/>
                    </a:srgbClr>
                  </a:outerShdw>
                </a:effectLst>
                <a:latin typeface="Bookman Old Style" panose="02050604050505020204" pitchFamily="18" charset="0"/>
              </a:rPr>
              <a:t>žodžiūgo</a:t>
            </a:r>
            <a:r>
              <a:rPr lang="lt-LT" i="1" dirty="0">
                <a:effectLst>
                  <a:outerShdw blurRad="38100" dist="38100" dir="2700000" algn="tl">
                    <a:srgbClr val="000000">
                      <a:alpha val="43137"/>
                    </a:srgbClr>
                  </a:outerShdw>
                </a:effectLst>
                <a:latin typeface="Bookman Old Style" panose="02050604050505020204" pitchFamily="18" charset="0"/>
              </a:rPr>
              <a:t> teorija, kurios esmė tokia: sunorminti reikia tik rašybą, o skaito tegul kiekvienas savo </a:t>
            </a:r>
            <a:r>
              <a:rPr lang="lt-LT" i="1" dirty="0" smtClean="0">
                <a:effectLst>
                  <a:outerShdw blurRad="38100" dist="38100" dir="2700000" algn="tl">
                    <a:srgbClr val="000000">
                      <a:alpha val="43137"/>
                    </a:srgbClr>
                  </a:outerShdw>
                </a:effectLst>
                <a:latin typeface="Bookman Old Style" panose="02050604050505020204" pitchFamily="18" charset="0"/>
              </a:rPr>
              <a:t>tarme...</a:t>
            </a:r>
            <a:endParaRPr lang="lt-LT"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92771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86525" y="609600"/>
            <a:ext cx="2095500" cy="2543175"/>
          </a:xfrm>
          <a:prstGeom prst="rect">
            <a:avLst/>
          </a:prstGeom>
        </p:spPr>
      </p:pic>
      <p:sp>
        <p:nvSpPr>
          <p:cNvPr id="4" name="TextBox 3"/>
          <p:cNvSpPr txBox="1"/>
          <p:nvPr/>
        </p:nvSpPr>
        <p:spPr>
          <a:xfrm>
            <a:off x="533400" y="609600"/>
            <a:ext cx="563880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2400" dirty="0">
                <a:latin typeface="Times New Roman" panose="02020603050405020304" pitchFamily="18" charset="0"/>
                <a:cs typeface="Times New Roman" panose="02020603050405020304" pitchFamily="18" charset="0"/>
              </a:rPr>
              <a:t>Veikiausiai </a:t>
            </a:r>
            <a:r>
              <a:rPr lang="lt-L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Jono Basanavičiaus</a:t>
            </a:r>
            <a:r>
              <a:rPr lang="lt-LT" sz="2400" dirty="0">
                <a:latin typeface="Times New Roman" panose="02020603050405020304" pitchFamily="18" charset="0"/>
                <a:cs typeface="Times New Roman" panose="02020603050405020304" pitchFamily="18" charset="0"/>
              </a:rPr>
              <a:t> yra sukurtas ir per ,,</a:t>
            </a:r>
            <a:r>
              <a:rPr lang="lt-LT" sz="2400" i="1" dirty="0">
                <a:latin typeface="Times New Roman" panose="02020603050405020304" pitchFamily="18" charset="0"/>
                <a:cs typeface="Times New Roman" panose="02020603050405020304" pitchFamily="18" charset="0"/>
              </a:rPr>
              <a:t>Aušrą“</a:t>
            </a:r>
            <a:r>
              <a:rPr lang="lt-LT" sz="2400" dirty="0">
                <a:latin typeface="Times New Roman" panose="02020603050405020304" pitchFamily="18" charset="0"/>
                <a:cs typeface="Times New Roman" panose="02020603050405020304" pitchFamily="18" charset="0"/>
              </a:rPr>
              <a:t> išplatintas žodis  </a:t>
            </a:r>
            <a:r>
              <a:rPr lang="lt-LT" sz="2400" i="1" dirty="0">
                <a:latin typeface="Times New Roman" panose="02020603050405020304" pitchFamily="18" charset="0"/>
                <a:cs typeface="Times New Roman" panose="02020603050405020304" pitchFamily="18" charset="0"/>
              </a:rPr>
              <a:t>laikraštis. </a:t>
            </a:r>
            <a:r>
              <a:rPr lang="lt-LT" sz="2400" dirty="0">
                <a:latin typeface="Times New Roman" panose="02020603050405020304" pitchFamily="18" charset="0"/>
                <a:cs typeface="Times New Roman" panose="02020603050405020304" pitchFamily="18" charset="0"/>
              </a:rPr>
              <a:t>,,</a:t>
            </a:r>
            <a:r>
              <a:rPr lang="lt-LT" sz="2400" i="1" dirty="0">
                <a:latin typeface="Times New Roman" panose="02020603050405020304" pitchFamily="18" charset="0"/>
                <a:cs typeface="Times New Roman" panose="02020603050405020304" pitchFamily="18" charset="0"/>
              </a:rPr>
              <a:t>Aušra“</a:t>
            </a:r>
            <a:r>
              <a:rPr lang="lt-LT" sz="2400" dirty="0">
                <a:latin typeface="Times New Roman" panose="02020603050405020304" pitchFamily="18" charset="0"/>
                <a:cs typeface="Times New Roman" panose="02020603050405020304" pitchFamily="18" charset="0"/>
              </a:rPr>
              <a:t> ir ,,</a:t>
            </a:r>
            <a:r>
              <a:rPr lang="lt-LT" sz="2400" i="1" dirty="0">
                <a:latin typeface="Times New Roman" panose="02020603050405020304" pitchFamily="18" charset="0"/>
                <a:cs typeface="Times New Roman" panose="02020603050405020304" pitchFamily="18" charset="0"/>
              </a:rPr>
              <a:t>Varpas“</a:t>
            </a:r>
            <a:r>
              <a:rPr lang="lt-LT" sz="2400" dirty="0">
                <a:latin typeface="Times New Roman" panose="02020603050405020304" pitchFamily="18" charset="0"/>
                <a:cs typeface="Times New Roman" panose="02020603050405020304" pitchFamily="18" charset="0"/>
              </a:rPr>
              <a:t> vartojo daug naujadarų, turėjo net savą naujadarų pateikimo sistemą. </a:t>
            </a:r>
            <a:endParaRPr lang="lt-LT" sz="2400" dirty="0" smtClean="0">
              <a:latin typeface="Times New Roman" panose="02020603050405020304" pitchFamily="18" charset="0"/>
              <a:cs typeface="Times New Roman" panose="02020603050405020304" pitchFamily="18" charset="0"/>
            </a:endParaRPr>
          </a:p>
          <a:p>
            <a:pPr algn="ctr"/>
            <a:r>
              <a:rPr lang="lt-LT" sz="2400" dirty="0" smtClean="0">
                <a:latin typeface="Times New Roman" panose="02020603050405020304" pitchFamily="18" charset="0"/>
                <a:cs typeface="Times New Roman" panose="02020603050405020304" pitchFamily="18" charset="0"/>
              </a:rPr>
              <a:t>,,</a:t>
            </a:r>
            <a:r>
              <a:rPr lang="lt-LT" sz="2400" i="1" dirty="0">
                <a:latin typeface="Times New Roman" panose="02020603050405020304" pitchFamily="18" charset="0"/>
                <a:cs typeface="Times New Roman" panose="02020603050405020304" pitchFamily="18" charset="0"/>
              </a:rPr>
              <a:t>Varpe“</a:t>
            </a:r>
            <a:r>
              <a:rPr lang="lt-LT" sz="2400" dirty="0">
                <a:latin typeface="Times New Roman" panose="02020603050405020304" pitchFamily="18" charset="0"/>
                <a:cs typeface="Times New Roman" panose="02020603050405020304" pitchFamily="18" charset="0"/>
              </a:rPr>
              <a:t> pirmuosius savo naujadarus paskelbė ir </a:t>
            </a:r>
            <a:r>
              <a:rPr lang="lt-L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Jonas Jablonskis </a:t>
            </a:r>
            <a:r>
              <a:rPr lang="lt-LT" sz="2400" dirty="0">
                <a:latin typeface="Times New Roman" panose="02020603050405020304" pitchFamily="18" charset="0"/>
                <a:cs typeface="Times New Roman" panose="02020603050405020304" pitchFamily="18" charset="0"/>
              </a:rPr>
              <a:t>(</a:t>
            </a:r>
            <a:r>
              <a:rPr lang="lt-LT" sz="2400" i="1" dirty="0">
                <a:latin typeface="Times New Roman" panose="02020603050405020304" pitchFamily="18" charset="0"/>
                <a:cs typeface="Times New Roman" panose="02020603050405020304" pitchFamily="18" charset="0"/>
              </a:rPr>
              <a:t>ateitis, atvirukas, bendradarbis, degtukas, deguonis, gerovė, įspūdis, kastuvas, mokykla, mokinys, nepriklausomybė, vadovėlis</a:t>
            </a:r>
            <a:r>
              <a:rPr lang="lt-LT" sz="2400" dirty="0">
                <a:latin typeface="Times New Roman" panose="02020603050405020304" pitchFamily="18" charset="0"/>
                <a:cs typeface="Times New Roman" panose="02020603050405020304" pitchFamily="18" charset="0"/>
              </a:rPr>
              <a:t> ir daug kitų). </a:t>
            </a:r>
            <a:endParaRPr lang="lt-LT" sz="2400" dirty="0" smtClean="0">
              <a:latin typeface="Times New Roman" panose="02020603050405020304" pitchFamily="18" charset="0"/>
              <a:cs typeface="Times New Roman" panose="02020603050405020304" pitchFamily="18" charset="0"/>
            </a:endParaRPr>
          </a:p>
          <a:p>
            <a:pPr algn="ctr"/>
            <a:r>
              <a:rPr lang="lt-LT"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Būtent </a:t>
            </a:r>
            <a:r>
              <a:rPr lang="lt-L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Jablonskis prakalbo apie naujų, o kurie gali laisvai funkcionuoti </a:t>
            </a:r>
            <a:r>
              <a:rPr lang="lt-LT"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mūsų žodžių </a:t>
            </a:r>
            <a:r>
              <a:rPr lang="lt-L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kūrimo sistemą, nustatė principus, </a:t>
            </a:r>
            <a:r>
              <a:rPr lang="lt-LT"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kuriuos skolinius </a:t>
            </a:r>
            <a:r>
              <a:rPr lang="lt-L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verta </a:t>
            </a:r>
            <a:r>
              <a:rPr lang="lt-LT"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kalboje taisyti, kurti lietuviškus atitikmenis.</a:t>
            </a:r>
            <a:r>
              <a:rPr lang="lt-LT"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3"/>
          <a:stretch>
            <a:fillRect/>
          </a:stretch>
        </p:blipFill>
        <p:spPr>
          <a:xfrm>
            <a:off x="6438900" y="3810000"/>
            <a:ext cx="2190750" cy="2505075"/>
          </a:xfrm>
          <a:prstGeom prst="rect">
            <a:avLst/>
          </a:prstGeom>
        </p:spPr>
      </p:pic>
    </p:spTree>
    <p:extLst>
      <p:ext uri="{BB962C8B-B14F-4D97-AF65-F5344CB8AC3E}">
        <p14:creationId xmlns:p14="http://schemas.microsoft.com/office/powerpoint/2010/main" val="388387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1"/>
            <a:ext cx="6324600" cy="3416320"/>
          </a:xfrm>
          <a:prstGeom prst="rect">
            <a:avLst/>
          </a:prstGeom>
        </p:spPr>
        <p:txBody>
          <a:bodyPr wrap="square">
            <a:spAutoFit/>
          </a:bodyPr>
          <a:lstStyle/>
          <a:p>
            <a:r>
              <a:rPr lang="lt-LT"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Pokarinėje Lietuvoje susidarė nauja lietuvių kalbos funkcionavimo situacija. Laisvo, netrukdomo kalbos plėtojimosi laikotarpis </a:t>
            </a:r>
            <a:r>
              <a:rPr lang="lt-LT" sz="2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baigėsi</a:t>
            </a:r>
            <a:r>
              <a:rPr lang="lt-LT"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Lietuvių kalbą ėmė stipriai veikti rusų kalba. Skatinama dvikalbystė. Iš rusų kalbos buvo verčiama </a:t>
            </a:r>
            <a:r>
              <a:rPr lang="lt-LT"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arba pagal rusų kalbos modelį sudaroma daug naujadarų, pvz</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agitpropas</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medsesuo</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elektrosuvirintojas</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bandymininkas</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bepinigystė, </a:t>
            </a:r>
            <a:r>
              <a:rPr lang="lt-LT" sz="2400"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apiprekinti</a:t>
            </a:r>
            <a:r>
              <a:rPr lang="lt-LT" sz="24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savieiga</a:t>
            </a:r>
            <a:r>
              <a:rPr lang="lt-LT"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(Skardžius; 1997). </a:t>
            </a:r>
          </a:p>
        </p:txBody>
      </p:sp>
    </p:spTree>
    <p:extLst>
      <p:ext uri="{BB962C8B-B14F-4D97-AF65-F5344CB8AC3E}">
        <p14:creationId xmlns:p14="http://schemas.microsoft.com/office/powerpoint/2010/main" val="267083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3962400" cy="1384995"/>
          </a:xfrm>
          <a:prstGeom prst="rect">
            <a:avLst/>
          </a:prstGeom>
          <a:noFill/>
        </p:spPr>
        <p:txBody>
          <a:bodyPr wrap="square" rtlCol="0">
            <a:spAutoFit/>
          </a:bodyPr>
          <a:lstStyle/>
          <a:p>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Šuolis</a:t>
            </a:r>
            <a:r>
              <a:rPr lang="lt-LT" sz="28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lt-LT" sz="28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rba, kas vyksta šiandien</a:t>
            </a:r>
          </a:p>
          <a:p>
            <a:endParaRPr lang="lt-LT"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00100" y="1371600"/>
            <a:ext cx="7696200" cy="1569660"/>
          </a:xfrm>
          <a:prstGeom prst="rect">
            <a:avLst/>
          </a:prstGeom>
          <a:noFill/>
        </p:spPr>
        <p:txBody>
          <a:bodyPr wrap="square" rtlCol="0">
            <a:spAutoFit/>
          </a:bodyPr>
          <a:lstStyle/>
          <a:p>
            <a:r>
              <a:rPr lang="lt-LT" sz="2400" dirty="0">
                <a:solidFill>
                  <a:srgbClr val="FFC000"/>
                </a:solidFill>
                <a:latin typeface="Times New Roman" panose="02020603050405020304" pitchFamily="18" charset="0"/>
                <a:cs typeface="Times New Roman" panose="02020603050405020304" pitchFamily="18" charset="0"/>
              </a:rPr>
              <a:t>Naujųjų skolinių ir jų atitikmenų konkurencija. </a:t>
            </a:r>
          </a:p>
          <a:p>
            <a:r>
              <a:rPr lang="lt-LT" sz="2400" dirty="0">
                <a:solidFill>
                  <a:schemeClr val="bg1"/>
                </a:solidFill>
                <a:latin typeface="Times New Roman" panose="02020603050405020304" pitchFamily="18" charset="0"/>
                <a:cs typeface="Times New Roman" panose="02020603050405020304" pitchFamily="18" charset="0"/>
              </a:rPr>
              <a:t>Tiriant verstinę literatūrą matyti vertėjų ir (ar) redaktorių pastangos esant galimybei rinktis lietuvišką naujos realijos pavadinimą. </a:t>
            </a:r>
          </a:p>
        </p:txBody>
      </p:sp>
      <p:sp>
        <p:nvSpPr>
          <p:cNvPr id="4" name="TextBox 3"/>
          <p:cNvSpPr txBox="1"/>
          <p:nvPr/>
        </p:nvSpPr>
        <p:spPr>
          <a:xfrm>
            <a:off x="571500" y="3200400"/>
            <a:ext cx="81534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lt-LT" dirty="0"/>
              <a:t> </a:t>
            </a:r>
            <a:r>
              <a:rPr lang="lt-LT" sz="2400" dirty="0">
                <a:latin typeface="Times New Roman" panose="02020603050405020304" pitchFamily="18" charset="0"/>
                <a:cs typeface="Times New Roman" panose="02020603050405020304" pitchFamily="18" charset="0"/>
              </a:rPr>
              <a:t>Elektroninis paštas (elektroninis laiškas), prekių ženklas, prekybos centras, bulvių traškučiai, pranešimų gaviklis, pasirenkami </a:t>
            </a:r>
            <a:r>
              <a:rPr lang="lt-LT" sz="2400" dirty="0">
                <a:solidFill>
                  <a:schemeClr val="tx2"/>
                </a:solidFill>
                <a:latin typeface="Times New Roman" panose="02020603050405020304" pitchFamily="18" charset="0"/>
                <a:cs typeface="Times New Roman" panose="02020603050405020304" pitchFamily="18" charset="0"/>
              </a:rPr>
              <a:t>vietoj svetimžodžių </a:t>
            </a:r>
            <a:r>
              <a:rPr lang="lt-LT" sz="2400" dirty="0" err="1">
                <a:latin typeface="Times New Roman" panose="02020603050405020304" pitchFamily="18" charset="0"/>
                <a:cs typeface="Times New Roman" panose="02020603050405020304" pitchFamily="18" charset="0"/>
              </a:rPr>
              <a:t>imeilas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brendas</a:t>
            </a:r>
            <a:r>
              <a:rPr lang="lt-LT" sz="2400" dirty="0">
                <a:latin typeface="Times New Roman" panose="02020603050405020304" pitchFamily="18" charset="0"/>
                <a:cs typeface="Times New Roman" panose="02020603050405020304" pitchFamily="18" charset="0"/>
              </a:rPr>
              <a:t>, supermarketas, </a:t>
            </a:r>
            <a:r>
              <a:rPr lang="lt-LT" sz="2400" dirty="0" err="1">
                <a:latin typeface="Times New Roman" panose="02020603050405020304" pitchFamily="18" charset="0"/>
                <a:cs typeface="Times New Roman" panose="02020603050405020304" pitchFamily="18" charset="0"/>
              </a:rPr>
              <a:t>čipsai</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peidžeris</a:t>
            </a:r>
            <a:r>
              <a:rPr lang="lt-LT" sz="2400" dirty="0">
                <a:latin typeface="Times New Roman" panose="02020603050405020304" pitchFamily="18" charset="0"/>
                <a:cs typeface="Times New Roman" panose="02020603050405020304" pitchFamily="18" charset="0"/>
              </a:rPr>
              <a:t>; </a:t>
            </a:r>
          </a:p>
          <a:p>
            <a:r>
              <a:rPr lang="lt-LT" sz="2400" dirty="0">
                <a:solidFill>
                  <a:schemeClr val="tx2"/>
                </a:solidFill>
                <a:latin typeface="Times New Roman" panose="02020603050405020304" pitchFamily="18" charset="0"/>
                <a:cs typeface="Times New Roman" panose="02020603050405020304" pitchFamily="18" charset="0"/>
              </a:rPr>
              <a:t>naujadarai </a:t>
            </a:r>
            <a:r>
              <a:rPr lang="lt-LT" sz="2400" dirty="0">
                <a:latin typeface="Times New Roman" panose="02020603050405020304" pitchFamily="18" charset="0"/>
                <a:cs typeface="Times New Roman" panose="02020603050405020304" pitchFamily="18" charset="0"/>
              </a:rPr>
              <a:t>rinkodara, vaizdajuostė, vadybininkas, banglentė, riedlentė, dėlionė, mėsainis, sauskelnės, </a:t>
            </a:r>
            <a:r>
              <a:rPr lang="lt-LT" sz="2400" dirty="0">
                <a:solidFill>
                  <a:schemeClr val="tx2"/>
                </a:solidFill>
                <a:latin typeface="Times New Roman" panose="02020603050405020304" pitchFamily="18" charset="0"/>
                <a:cs typeface="Times New Roman" panose="02020603050405020304" pitchFamily="18" charset="0"/>
              </a:rPr>
              <a:t>nukonkuravę naujuosius svetimžodžius </a:t>
            </a:r>
            <a:r>
              <a:rPr lang="lt-LT" sz="2400" dirty="0">
                <a:latin typeface="Times New Roman" panose="02020603050405020304" pitchFamily="18" charset="0"/>
                <a:cs typeface="Times New Roman" panose="02020603050405020304" pitchFamily="18" charset="0"/>
              </a:rPr>
              <a:t>marketingas, videokasetė, menedžeris, </a:t>
            </a:r>
            <a:r>
              <a:rPr lang="lt-LT" sz="2400" dirty="0" err="1">
                <a:latin typeface="Times New Roman" panose="02020603050405020304" pitchFamily="18" charset="0"/>
                <a:cs typeface="Times New Roman" panose="02020603050405020304" pitchFamily="18" charset="0"/>
              </a:rPr>
              <a:t>serfingas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skeitbordas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puzlis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hamburgeris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pampersai</a:t>
            </a:r>
            <a:r>
              <a:rPr lang="lt-LT"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018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1200329"/>
          </a:xfrm>
          <a:prstGeom prst="rect">
            <a:avLst/>
          </a:prstGeom>
        </p:spPr>
        <p:txBody>
          <a:bodyPr wrap="square">
            <a:spAutoFit/>
          </a:bodyPr>
          <a:lstStyle/>
          <a:p>
            <a:r>
              <a:rPr lang="lt-LT" sz="2400" dirty="0">
                <a:solidFill>
                  <a:schemeClr val="bg1"/>
                </a:solidFill>
                <a:latin typeface="Times New Roman" panose="02020603050405020304" pitchFamily="18" charset="0"/>
                <a:cs typeface="Times New Roman" panose="02020603050405020304" pitchFamily="18" charset="0"/>
              </a:rPr>
              <a:t>Kebliau tuomet, kai verčiant knygą naujasis svetimžodis dar tik</a:t>
            </a:r>
          </a:p>
          <a:p>
            <a:r>
              <a:rPr lang="lt-LT" sz="2400" dirty="0">
                <a:solidFill>
                  <a:schemeClr val="bg1"/>
                </a:solidFill>
                <a:latin typeface="Times New Roman" panose="02020603050405020304" pitchFamily="18" charset="0"/>
                <a:cs typeface="Times New Roman" panose="02020603050405020304" pitchFamily="18" charset="0"/>
              </a:rPr>
              <a:t>skverbiasi į vartoseną arba čia vyrauja, o lietuviški atitikmenys tėra į plačiąją vartoseną nespėję patekti </a:t>
            </a:r>
            <a:r>
              <a:rPr lang="lt-LT" sz="2400" dirty="0" smtClean="0">
                <a:solidFill>
                  <a:schemeClr val="bg1"/>
                </a:solidFill>
                <a:latin typeface="Times New Roman" panose="02020603050405020304" pitchFamily="18" charset="0"/>
                <a:cs typeface="Times New Roman" panose="02020603050405020304" pitchFamily="18" charset="0"/>
              </a:rPr>
              <a:t>atitikmenys. </a:t>
            </a:r>
            <a:endParaRPr lang="lt-LT"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1889" y="2057400"/>
            <a:ext cx="8081889"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lt-LT" sz="2400" dirty="0">
                <a:solidFill>
                  <a:schemeClr val="tx1"/>
                </a:solidFill>
                <a:latin typeface="Times New Roman" panose="02020603050405020304" pitchFamily="18" charset="0"/>
                <a:cs typeface="Times New Roman" panose="02020603050405020304" pitchFamily="18" charset="0"/>
              </a:rPr>
              <a:t>2006 m. išleistoje knygoje paliktas vartosenai</a:t>
            </a:r>
          </a:p>
          <a:p>
            <a:r>
              <a:rPr lang="lt-LT" sz="2400" dirty="0">
                <a:solidFill>
                  <a:schemeClr val="tx1"/>
                </a:solidFill>
                <a:latin typeface="Times New Roman" panose="02020603050405020304" pitchFamily="18" charset="0"/>
                <a:cs typeface="Times New Roman" panose="02020603050405020304" pitchFamily="18" charset="0"/>
              </a:rPr>
              <a:t>pažįstamas naujasis svetimžodis </a:t>
            </a:r>
            <a:r>
              <a:rPr lang="lt-LT" sz="2400" dirty="0" err="1">
                <a:solidFill>
                  <a:schemeClr val="tx1"/>
                </a:solidFill>
                <a:latin typeface="Times New Roman" panose="02020603050405020304" pitchFamily="18" charset="0"/>
                <a:cs typeface="Times New Roman" panose="02020603050405020304" pitchFamily="18" charset="0"/>
              </a:rPr>
              <a:t>dredai</a:t>
            </a:r>
            <a:r>
              <a:rPr lang="lt-LT" sz="2400" dirty="0">
                <a:solidFill>
                  <a:schemeClr val="tx1"/>
                </a:solidFill>
                <a:latin typeface="Times New Roman" panose="02020603050405020304" pitchFamily="18" charset="0"/>
                <a:cs typeface="Times New Roman" panose="02020603050405020304" pitchFamily="18" charset="0"/>
              </a:rPr>
              <a:t>, o ne rekomenduojami, bet praktiškai dar nelabai tevartojami lietuviški naujos realijos pavadinimai </a:t>
            </a:r>
            <a:r>
              <a:rPr lang="lt-LT" sz="2400" dirty="0" err="1">
                <a:solidFill>
                  <a:schemeClr val="tx1"/>
                </a:solidFill>
                <a:latin typeface="Times New Roman" panose="02020603050405020304" pitchFamily="18" charset="0"/>
                <a:cs typeface="Times New Roman" panose="02020603050405020304" pitchFamily="18" charset="0"/>
              </a:rPr>
              <a:t>vėlinys</a:t>
            </a:r>
            <a:r>
              <a:rPr lang="lt-LT" sz="2400" dirty="0">
                <a:solidFill>
                  <a:schemeClr val="tx1"/>
                </a:solidFill>
                <a:latin typeface="Times New Roman" panose="02020603050405020304" pitchFamily="18" charset="0"/>
                <a:cs typeface="Times New Roman" panose="02020603050405020304" pitchFamily="18" charset="0"/>
              </a:rPr>
              <a:t>, </a:t>
            </a:r>
            <a:r>
              <a:rPr lang="lt-LT" sz="2400" dirty="0" err="1">
                <a:solidFill>
                  <a:schemeClr val="tx1"/>
                </a:solidFill>
                <a:latin typeface="Times New Roman" panose="02020603050405020304" pitchFamily="18" charset="0"/>
                <a:cs typeface="Times New Roman" panose="02020603050405020304" pitchFamily="18" charset="0"/>
              </a:rPr>
              <a:t>vėlinukai</a:t>
            </a:r>
            <a:r>
              <a:rPr lang="lt-LT" sz="2400" dirty="0">
                <a:solidFill>
                  <a:schemeClr val="tx1"/>
                </a:solidFill>
                <a:latin typeface="Times New Roman" panose="02020603050405020304" pitchFamily="18" charset="0"/>
                <a:cs typeface="Times New Roman" panose="02020603050405020304" pitchFamily="18" charset="0"/>
              </a:rPr>
              <a:t>. Pabijota ir aprašomojo varianto afrikietiškos kaselės – jis įterptas tik kaip svetimžodžio paaiškinimas:</a:t>
            </a:r>
          </a:p>
          <a:p>
            <a:r>
              <a:rPr lang="lt-LT" sz="2400" dirty="0">
                <a:solidFill>
                  <a:schemeClr val="tx1"/>
                </a:solidFill>
                <a:latin typeface="Times New Roman" panose="02020603050405020304" pitchFamily="18" charset="0"/>
                <a:cs typeface="Times New Roman" panose="02020603050405020304" pitchFamily="18" charset="0"/>
              </a:rPr>
              <a:t>,,...pasakė mama, pirštu rodydama į mano amžiaus mergaitę, apsirengusią kaip tikra </a:t>
            </a:r>
            <a:r>
              <a:rPr lang="lt-LT" sz="2400" dirty="0" err="1">
                <a:solidFill>
                  <a:schemeClr val="tx1"/>
                </a:solidFill>
                <a:latin typeface="Times New Roman" panose="02020603050405020304" pitchFamily="18" charset="0"/>
                <a:cs typeface="Times New Roman" panose="02020603050405020304" pitchFamily="18" charset="0"/>
              </a:rPr>
              <a:t>Christina</a:t>
            </a:r>
            <a:r>
              <a:rPr lang="lt-LT" sz="2400" dirty="0">
                <a:solidFill>
                  <a:schemeClr val="tx1"/>
                </a:solidFill>
                <a:latin typeface="Times New Roman" panose="02020603050405020304" pitchFamily="18" charset="0"/>
                <a:cs typeface="Times New Roman" panose="02020603050405020304" pitchFamily="18" charset="0"/>
              </a:rPr>
              <a:t> </a:t>
            </a:r>
            <a:r>
              <a:rPr lang="lt-LT" sz="2400" dirty="0" err="1">
                <a:solidFill>
                  <a:schemeClr val="tx1"/>
                </a:solidFill>
                <a:latin typeface="Times New Roman" panose="02020603050405020304" pitchFamily="18" charset="0"/>
                <a:cs typeface="Times New Roman" panose="02020603050405020304" pitchFamily="18" charset="0"/>
              </a:rPr>
              <a:t>Aguilera</a:t>
            </a:r>
            <a:r>
              <a:rPr lang="lt-LT" sz="2400" dirty="0">
                <a:solidFill>
                  <a:schemeClr val="tx1"/>
                </a:solidFill>
                <a:latin typeface="Times New Roman" panose="02020603050405020304" pitchFamily="18" charset="0"/>
                <a:cs typeface="Times New Roman" panose="02020603050405020304" pitchFamily="18" charset="0"/>
              </a:rPr>
              <a:t> - </a:t>
            </a:r>
            <a:r>
              <a:rPr lang="lt-LT" sz="2400" dirty="0" err="1">
                <a:solidFill>
                  <a:schemeClr val="tx1"/>
                </a:solidFill>
                <a:latin typeface="Times New Roman" panose="02020603050405020304" pitchFamily="18" charset="0"/>
                <a:cs typeface="Times New Roman" panose="02020603050405020304" pitchFamily="18" charset="0"/>
              </a:rPr>
              <a:t>dredai</a:t>
            </a:r>
            <a:r>
              <a:rPr lang="lt-LT" sz="2400" dirty="0">
                <a:solidFill>
                  <a:schemeClr val="tx1"/>
                </a:solidFill>
                <a:latin typeface="Times New Roman" panose="02020603050405020304" pitchFamily="18" charset="0"/>
                <a:cs typeface="Times New Roman" panose="02020603050405020304" pitchFamily="18" charset="0"/>
              </a:rPr>
              <a:t> (afrikietiškos kaselės), vietomis mėlyni, perverta nosis, suplyšusi į skutelius palaidinė... (APPK 2006, 223) </a:t>
            </a:r>
          </a:p>
        </p:txBody>
      </p:sp>
    </p:spTree>
    <p:extLst>
      <p:ext uri="{BB962C8B-B14F-4D97-AF65-F5344CB8AC3E}">
        <p14:creationId xmlns:p14="http://schemas.microsoft.com/office/powerpoint/2010/main" val="366249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077200" cy="3785652"/>
          </a:xfrm>
          <a:prstGeom prst="rect">
            <a:avLst/>
          </a:prstGeom>
          <a:noFill/>
        </p:spPr>
        <p:txBody>
          <a:bodyPr wrap="square" rtlCol="0">
            <a:spAutoFit/>
          </a:bodyPr>
          <a:lstStyle/>
          <a:p>
            <a:r>
              <a:rPr lang="lt-LT" sz="2400" dirty="0">
                <a:solidFill>
                  <a:schemeClr val="bg1"/>
                </a:solidFill>
                <a:latin typeface="Times New Roman" panose="02020603050405020304" pitchFamily="18" charset="0"/>
                <a:cs typeface="Times New Roman" panose="02020603050405020304" pitchFamily="18" charset="0"/>
              </a:rPr>
              <a:t>Šiandien mes turime puikių kalbininkų, naujai žvelgiančių į</a:t>
            </a:r>
          </a:p>
          <a:p>
            <a:r>
              <a:rPr lang="lt-LT" sz="2400" dirty="0">
                <a:solidFill>
                  <a:schemeClr val="bg1"/>
                </a:solidFill>
                <a:latin typeface="Times New Roman" panose="02020603050405020304" pitchFamily="18" charset="0"/>
                <a:cs typeface="Times New Roman" panose="02020603050405020304" pitchFamily="18" charset="0"/>
              </a:rPr>
              <a:t>būtinybę pažinti kalbos istoriją, kitimą, vartojimą.</a:t>
            </a:r>
          </a:p>
          <a:p>
            <a:r>
              <a:rPr lang="lt-LT" sz="2400" dirty="0">
                <a:solidFill>
                  <a:schemeClr val="bg1"/>
                </a:solidFill>
                <a:latin typeface="Times New Roman" panose="02020603050405020304" pitchFamily="18" charset="0"/>
                <a:cs typeface="Times New Roman" panose="02020603050405020304" pitchFamily="18" charset="0"/>
              </a:rPr>
              <a:t> Gimtoji kalba suvokiama kaip prigimtinė – vienintelė, kuria perduodamas dvasinis ryšys.</a:t>
            </a:r>
          </a:p>
          <a:p>
            <a:r>
              <a:rPr lang="lt-LT" sz="2400" dirty="0">
                <a:solidFill>
                  <a:schemeClr val="bg1"/>
                </a:solidFill>
                <a:latin typeface="Times New Roman" panose="02020603050405020304" pitchFamily="18" charset="0"/>
                <a:cs typeface="Times New Roman" panose="02020603050405020304" pitchFamily="18" charset="0"/>
              </a:rPr>
              <a:t>Gimtoji kalba suvokiama kaip vientisa sistema – jungianti ir suteikianti galimybę išlikti...</a:t>
            </a:r>
          </a:p>
          <a:p>
            <a:endParaRPr lang="lt-LT" sz="2400" dirty="0">
              <a:solidFill>
                <a:schemeClr val="bg1"/>
              </a:solidFill>
              <a:latin typeface="Times New Roman" panose="02020603050405020304" pitchFamily="18" charset="0"/>
              <a:cs typeface="Times New Roman" panose="02020603050405020304" pitchFamily="18" charset="0"/>
            </a:endParaRPr>
          </a:p>
          <a:p>
            <a:endParaRPr lang="lt-LT" sz="2400" dirty="0">
              <a:solidFill>
                <a:schemeClr val="bg1"/>
              </a:solidFill>
              <a:latin typeface="Times New Roman" panose="02020603050405020304" pitchFamily="18" charset="0"/>
              <a:cs typeface="Times New Roman" panose="02020603050405020304" pitchFamily="18" charset="0"/>
            </a:endParaRPr>
          </a:p>
          <a:p>
            <a:r>
              <a:rPr lang="lt-LT" sz="2400" dirty="0">
                <a:solidFill>
                  <a:schemeClr val="bg1"/>
                </a:solidFill>
                <a:latin typeface="Times New Roman" panose="02020603050405020304" pitchFamily="18" charset="0"/>
                <a:cs typeface="Times New Roman" panose="02020603050405020304" pitchFamily="18" charset="0"/>
              </a:rPr>
              <a:t>                      SĖKMĖS...</a:t>
            </a:r>
          </a:p>
          <a:p>
            <a:r>
              <a:rPr lang="lt-LT" sz="2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31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73483"/>
            <a:ext cx="8153400" cy="4616648"/>
          </a:xfrm>
          <a:prstGeom prst="rect">
            <a:avLst/>
          </a:prstGeom>
          <a:noFill/>
        </p:spPr>
        <p:txBody>
          <a:bodyPr wrap="square" rtlCol="0">
            <a:spAutoFit/>
          </a:bodyPr>
          <a:lstStyle/>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,,Kalba yra priemonė, kuria naudodamiesi mes nesusikalbam...“</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,,Lengviau susikalbi, kai nesusikalbi...“</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,,Kalba mums dovanota tam, kad galėtumėm mykti...“</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,,Kartais žmogus kalba tarsi kiniškai...“</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,,Kas kalbėdamas pradeda rėkti, tas dar tiki kalbos galia...“</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,,Mažiau kalbų – sveikiau dantims...“</a:t>
            </a:r>
          </a:p>
          <a:p>
            <a:r>
              <a:rPr lang="lt-LT" sz="2400" i="1" dirty="0">
                <a:solidFill>
                  <a:schemeClr val="bg1"/>
                </a:solidFill>
                <a:effectLst>
                  <a:outerShdw blurRad="38100" dist="38100" dir="2700000" algn="tl">
                    <a:srgbClr val="000000">
                      <a:alpha val="43137"/>
                    </a:srgbClr>
                  </a:outerShdw>
                </a:effectLst>
                <a:latin typeface="Bookman Old Style" panose="02050604050505020204" pitchFamily="18" charset="0"/>
              </a:rPr>
              <a:t>,,Norminė kalba – šakės tikram lietuviui.“</a:t>
            </a:r>
          </a:p>
          <a:p>
            <a:pPr algn="r"/>
            <a:r>
              <a:rPr lang="lt-LT" sz="2000" dirty="0">
                <a:solidFill>
                  <a:schemeClr val="bg1"/>
                </a:solidFill>
                <a:effectLst>
                  <a:outerShdw blurRad="38100" dist="38100" dir="2700000" algn="tl">
                    <a:srgbClr val="000000">
                      <a:alpha val="43137"/>
                    </a:srgbClr>
                  </a:outerShdw>
                </a:effectLst>
                <a:latin typeface="Bookman Old Style" panose="02050604050505020204" pitchFamily="18" charset="0"/>
              </a:rPr>
              <a:t> (iš </a:t>
            </a:r>
            <a:r>
              <a:rPr lang="lt-LT" sz="2000" dirty="0" smtClean="0">
                <a:solidFill>
                  <a:schemeClr val="bg1"/>
                </a:solidFill>
                <a:effectLst>
                  <a:outerShdw blurRad="38100" dist="38100" dir="2700000" algn="tl">
                    <a:srgbClr val="000000">
                      <a:alpha val="43137"/>
                    </a:srgbClr>
                  </a:outerShdw>
                </a:effectLst>
                <a:latin typeface="Bookman Old Style" panose="02050604050505020204" pitchFamily="18" charset="0"/>
              </a:rPr>
              <a:t>J.Gimberio knygos ,,</a:t>
            </a:r>
            <a:r>
              <a:rPr lang="lt-LT" sz="2000" dirty="0" smtClean="0">
                <a:solidFill>
                  <a:schemeClr val="bg1"/>
                </a:solidFill>
                <a:latin typeface="Bookman Old Style" panose="02050604050505020204" pitchFamily="18" charset="0"/>
              </a:rPr>
              <a:t>Jūs turite teisę tylėti...“ </a:t>
            </a:r>
          </a:p>
          <a:p>
            <a:pPr algn="r"/>
            <a:endParaRPr lang="lt-LT" sz="2000" dirty="0">
              <a:solidFill>
                <a:schemeClr val="bg1"/>
              </a:solidFill>
              <a:latin typeface="BrushScript Baltic" pitchFamily="2" charset="0"/>
            </a:endParaRPr>
          </a:p>
          <a:p>
            <a:pPr algn="r"/>
            <a:r>
              <a:rPr lang="lt-LT" sz="1400" dirty="0" smtClean="0">
                <a:solidFill>
                  <a:schemeClr val="bg1"/>
                </a:solidFill>
                <a:latin typeface="BrushScript Baltic" pitchFamily="2" charset="0"/>
              </a:rPr>
              <a:t>)</a:t>
            </a:r>
            <a:endParaRPr lang="lt-LT" sz="1400" dirty="0">
              <a:solidFill>
                <a:schemeClr val="bg1"/>
              </a:solidFill>
              <a:latin typeface="BrushScript Baltic" pitchFamily="2" charset="0"/>
            </a:endParaRPr>
          </a:p>
          <a:p>
            <a:endParaRPr lang="lt-LT" sz="2400" dirty="0">
              <a:solidFill>
                <a:schemeClr val="bg1"/>
              </a:solidFill>
              <a:latin typeface="BrushScript Baltic" pitchFamily="2" charset="0"/>
            </a:endParaRPr>
          </a:p>
        </p:txBody>
      </p:sp>
      <p:pic>
        <p:nvPicPr>
          <p:cNvPr id="5" name="Picture 4"/>
          <p:cNvPicPr>
            <a:picLocks noChangeAspect="1"/>
          </p:cNvPicPr>
          <p:nvPr/>
        </p:nvPicPr>
        <p:blipFill>
          <a:blip r:embed="rId2"/>
          <a:stretch>
            <a:fillRect/>
          </a:stretch>
        </p:blipFill>
        <p:spPr>
          <a:xfrm>
            <a:off x="1066800" y="4419600"/>
            <a:ext cx="1657350" cy="1104900"/>
          </a:xfrm>
          <a:prstGeom prst="rect">
            <a:avLst/>
          </a:prstGeom>
        </p:spPr>
      </p:pic>
    </p:spTree>
    <p:extLst>
      <p:ext uri="{BB962C8B-B14F-4D97-AF65-F5344CB8AC3E}">
        <p14:creationId xmlns:p14="http://schemas.microsoft.com/office/powerpoint/2010/main" val="155383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66800" y="3352800"/>
            <a:ext cx="6172200" cy="646331"/>
          </a:xfrm>
          <a:prstGeom prst="rect">
            <a:avLst/>
          </a:prstGeom>
        </p:spPr>
        <p:txBody>
          <a:bodyPr wrap="square">
            <a:spAutoFit/>
          </a:bodyPr>
          <a:lstStyle/>
          <a:p>
            <a:r>
              <a:rPr lang="lt-LT" sz="3600" i="1" dirty="0">
                <a:solidFill>
                  <a:schemeClr val="bg1"/>
                </a:solidFill>
                <a:effectLst>
                  <a:outerShdw blurRad="38100" dist="38100" dir="2700000" algn="tl">
                    <a:srgbClr val="000000">
                      <a:alpha val="43137"/>
                    </a:srgbClr>
                  </a:outerShdw>
                </a:effectLst>
                <a:latin typeface="Bookman Old Style" panose="02050604050505020204" pitchFamily="18" charset="0"/>
              </a:rPr>
              <a:t>Kalba – prigimtinis turtas. </a:t>
            </a:r>
          </a:p>
        </p:txBody>
      </p:sp>
    </p:spTree>
    <p:extLst>
      <p:ext uri="{BB962C8B-B14F-4D97-AF65-F5344CB8AC3E}">
        <p14:creationId xmlns:p14="http://schemas.microsoft.com/office/powerpoint/2010/main" val="413826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r>
              <a:rPr lang="lt-LT" sz="2400" dirty="0">
                <a:solidFill>
                  <a:srgbClr val="FFFF00"/>
                </a:solidFill>
              </a:rPr>
              <a:t>,,Norminė kalba – šakės tikram lietuviui“</a:t>
            </a:r>
          </a:p>
        </p:txBody>
      </p:sp>
      <p:sp>
        <p:nvSpPr>
          <p:cNvPr id="4" name="TextBox 3"/>
          <p:cNvSpPr txBox="1"/>
          <p:nvPr/>
        </p:nvSpPr>
        <p:spPr>
          <a:xfrm>
            <a:off x="738554" y="1360037"/>
            <a:ext cx="6324600" cy="646331"/>
          </a:xfrm>
          <a:prstGeom prst="rect">
            <a:avLst/>
          </a:prstGeom>
          <a:noFill/>
        </p:spPr>
        <p:txBody>
          <a:bodyPr wrap="square" rtlCol="0">
            <a:spAutoFit/>
          </a:bodyPr>
          <a:lstStyle/>
          <a:p>
            <a:r>
              <a:rPr lang="lt-LT" dirty="0">
                <a:solidFill>
                  <a:schemeClr val="bg1"/>
                </a:solidFill>
              </a:rPr>
              <a:t>Lietuvių kalbos norminimo pradžia sietina su VI – VII amžiumi.</a:t>
            </a:r>
          </a:p>
          <a:p>
            <a:endParaRPr lang="lt-LT" dirty="0"/>
          </a:p>
        </p:txBody>
      </p:sp>
      <p:sp>
        <p:nvSpPr>
          <p:cNvPr id="5" name="Oval 4"/>
          <p:cNvSpPr/>
          <p:nvPr/>
        </p:nvSpPr>
        <p:spPr>
          <a:xfrm>
            <a:off x="457200" y="1752600"/>
            <a:ext cx="16002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latin typeface="Bookman Old Style" panose="02050604050505020204" pitchFamily="18" charset="0"/>
              </a:rPr>
              <a:t>ML</a:t>
            </a:r>
          </a:p>
          <a:p>
            <a:pPr algn="ctr"/>
            <a:r>
              <a:rPr lang="lt-LT" dirty="0">
                <a:latin typeface="Bookman Old Style" panose="02050604050505020204" pitchFamily="18" charset="0"/>
              </a:rPr>
              <a:t>(Mažoji Lietuva)</a:t>
            </a:r>
          </a:p>
        </p:txBody>
      </p:sp>
      <p:sp>
        <p:nvSpPr>
          <p:cNvPr id="6" name="Oval 5"/>
          <p:cNvSpPr/>
          <p:nvPr/>
        </p:nvSpPr>
        <p:spPr>
          <a:xfrm>
            <a:off x="5295900" y="1683202"/>
            <a:ext cx="3390900" cy="1828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latin typeface="Bookman Old Style" panose="02050604050505020204" pitchFamily="18" charset="0"/>
              </a:rPr>
              <a:t>LDK</a:t>
            </a:r>
          </a:p>
          <a:p>
            <a:pPr algn="ctr"/>
            <a:r>
              <a:rPr lang="lt-LT" dirty="0">
                <a:latin typeface="Bookman Old Style" panose="02050604050505020204" pitchFamily="18" charset="0"/>
              </a:rPr>
              <a:t>(Lietuvos Didžioji kunigaikštystė)</a:t>
            </a:r>
          </a:p>
        </p:txBody>
      </p:sp>
      <p:cxnSp>
        <p:nvCxnSpPr>
          <p:cNvPr id="8" name="Straight Arrow Connector 7"/>
          <p:cNvCxnSpPr>
            <a:stCxn id="5" idx="4"/>
          </p:cNvCxnSpPr>
          <p:nvPr/>
        </p:nvCxnSpPr>
        <p:spPr>
          <a:xfrm>
            <a:off x="1257300" y="2895600"/>
            <a:ext cx="0" cy="381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 y="2895600"/>
            <a:ext cx="2324100" cy="32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REFORMACIJA</a:t>
            </a:r>
          </a:p>
          <a:p>
            <a:pPr algn="ctr"/>
            <a:r>
              <a:rPr lang="lt-LT" dirty="0"/>
              <a:t>***</a:t>
            </a:r>
          </a:p>
          <a:p>
            <a:pPr algn="ctr"/>
            <a:r>
              <a:rPr lang="lt-LT" dirty="0"/>
              <a:t>Kolektyviai rūpinamasi lietuviškų raštų leidimu ir kalbos tvarkymu</a:t>
            </a:r>
          </a:p>
          <a:p>
            <a:pPr algn="ctr"/>
            <a:r>
              <a:rPr lang="lt-LT" dirty="0"/>
              <a:t>(suburti dvasininkai, finansuojamas raštų lietuvių kalba leidimas...)</a:t>
            </a:r>
          </a:p>
          <a:p>
            <a:pPr algn="ctr"/>
            <a:endParaRPr lang="lt-LT" dirty="0"/>
          </a:p>
        </p:txBody>
      </p:sp>
      <p:sp>
        <p:nvSpPr>
          <p:cNvPr id="11" name="Rectangle 10"/>
          <p:cNvSpPr/>
          <p:nvPr/>
        </p:nvSpPr>
        <p:spPr>
          <a:xfrm>
            <a:off x="3467100" y="3276600"/>
            <a:ext cx="4686300" cy="16210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Į</a:t>
            </a:r>
            <a:r>
              <a:rPr lang="en-US" dirty="0"/>
              <a:t> </a:t>
            </a:r>
            <a:r>
              <a:rPr lang="en-US" dirty="0" err="1"/>
              <a:t>lietuvi</a:t>
            </a:r>
            <a:r>
              <a:rPr lang="lt-LT" dirty="0"/>
              <a:t>ų</a:t>
            </a:r>
            <a:r>
              <a:rPr lang="en-US" dirty="0"/>
              <a:t> </a:t>
            </a:r>
            <a:r>
              <a:rPr lang="en-US" dirty="0" err="1"/>
              <a:t>kalb</a:t>
            </a:r>
            <a:r>
              <a:rPr lang="lt-LT" dirty="0"/>
              <a:t>ą</a:t>
            </a:r>
            <a:r>
              <a:rPr lang="en-US" dirty="0"/>
              <a:t> d</a:t>
            </a:r>
            <a:r>
              <a:rPr lang="lt-LT" dirty="0"/>
              <a:t>ė</a:t>
            </a:r>
            <a:r>
              <a:rPr lang="en-US" dirty="0" err="1"/>
              <a:t>mesys</a:t>
            </a:r>
            <a:r>
              <a:rPr lang="en-US" dirty="0"/>
              <a:t> </a:t>
            </a:r>
            <a:r>
              <a:rPr lang="en-US" dirty="0" err="1"/>
              <a:t>buvo</a:t>
            </a:r>
            <a:r>
              <a:rPr lang="en-US" dirty="0"/>
              <a:t> </a:t>
            </a:r>
            <a:r>
              <a:rPr lang="en-US" dirty="0" err="1"/>
              <a:t>atkreiptas</a:t>
            </a:r>
            <a:r>
              <a:rPr lang="en-US" dirty="0"/>
              <a:t> </a:t>
            </a:r>
            <a:r>
              <a:rPr lang="en-US" dirty="0" err="1"/>
              <a:t>Kontrreformacijos</a:t>
            </a:r>
            <a:r>
              <a:rPr lang="en-US" dirty="0"/>
              <a:t> </a:t>
            </a:r>
            <a:r>
              <a:rPr lang="en-US" dirty="0" err="1"/>
              <a:t>metu</a:t>
            </a:r>
            <a:endParaRPr lang="lt-LT" dirty="0"/>
          </a:p>
          <a:p>
            <a:pPr algn="ctr"/>
            <a:r>
              <a:rPr lang="en-US" dirty="0" err="1"/>
              <a:t>Reformacijos</a:t>
            </a:r>
            <a:r>
              <a:rPr lang="en-US" dirty="0"/>
              <a:t> </a:t>
            </a:r>
            <a:r>
              <a:rPr lang="lt-LT" dirty="0"/>
              <a:t>š</a:t>
            </a:r>
            <a:r>
              <a:rPr lang="en-US" dirty="0" err="1"/>
              <a:t>alininkai</a:t>
            </a:r>
            <a:r>
              <a:rPr lang="en-US" dirty="0"/>
              <a:t> LDK </a:t>
            </a:r>
            <a:r>
              <a:rPr lang="en-US" dirty="0" err="1"/>
              <a:t>veik</a:t>
            </a:r>
            <a:r>
              <a:rPr lang="lt-LT" dirty="0"/>
              <a:t>ė</a:t>
            </a:r>
            <a:r>
              <a:rPr lang="en-US" dirty="0"/>
              <a:t> </a:t>
            </a:r>
            <a:r>
              <a:rPr lang="en-US" dirty="0" err="1"/>
              <a:t>pavieniui</a:t>
            </a:r>
            <a:r>
              <a:rPr lang="en-US" dirty="0"/>
              <a:t>, be </a:t>
            </a:r>
            <a:r>
              <a:rPr lang="en-US" dirty="0" err="1"/>
              <a:t>valstybės</a:t>
            </a:r>
            <a:r>
              <a:rPr lang="en-US" dirty="0"/>
              <a:t> </a:t>
            </a:r>
            <a:r>
              <a:rPr lang="en-US" dirty="0" err="1"/>
              <a:t>paramos</a:t>
            </a:r>
            <a:r>
              <a:rPr lang="en-US" dirty="0"/>
              <a:t>), </a:t>
            </a:r>
            <a:r>
              <a:rPr lang="lt-LT" dirty="0"/>
              <a:t>č</a:t>
            </a:r>
            <a:r>
              <a:rPr lang="en-US" dirty="0" err="1"/>
              <a:t>ia</a:t>
            </a:r>
            <a:r>
              <a:rPr lang="en-US" dirty="0"/>
              <a:t> </a:t>
            </a:r>
            <a:r>
              <a:rPr lang="en-US" dirty="0" err="1"/>
              <a:t>kalbos</a:t>
            </a:r>
            <a:r>
              <a:rPr lang="en-US" dirty="0"/>
              <a:t> </a:t>
            </a:r>
            <a:r>
              <a:rPr lang="en-US" dirty="0" err="1"/>
              <a:t>kokybe</a:t>
            </a:r>
            <a:r>
              <a:rPr lang="en-US" dirty="0"/>
              <a:t> r</a:t>
            </a:r>
            <a:r>
              <a:rPr lang="lt-LT" dirty="0"/>
              <a:t>ū</a:t>
            </a:r>
            <a:r>
              <a:rPr lang="en-US" dirty="0" err="1"/>
              <a:t>pinosi</a:t>
            </a:r>
            <a:r>
              <a:rPr lang="en-US" dirty="0"/>
              <a:t> </a:t>
            </a:r>
            <a:r>
              <a:rPr lang="en-US" dirty="0" err="1"/>
              <a:t>tik</a:t>
            </a:r>
            <a:r>
              <a:rPr lang="en-US" dirty="0"/>
              <a:t> </a:t>
            </a:r>
            <a:r>
              <a:rPr lang="en-US" dirty="0" err="1"/>
              <a:t>pavieniai</a:t>
            </a:r>
            <a:r>
              <a:rPr lang="en-US" dirty="0"/>
              <a:t> </a:t>
            </a:r>
            <a:r>
              <a:rPr lang="en-US" dirty="0" err="1"/>
              <a:t>asmenys</a:t>
            </a:r>
            <a:endParaRPr lang="lt-LT" dirty="0"/>
          </a:p>
        </p:txBody>
      </p:sp>
      <p:sp>
        <p:nvSpPr>
          <p:cNvPr id="12" name="Rectangle 11"/>
          <p:cNvSpPr/>
          <p:nvPr/>
        </p:nvSpPr>
        <p:spPr>
          <a:xfrm>
            <a:off x="3352800" y="5105400"/>
            <a:ext cx="4953000" cy="99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t-LT" dirty="0"/>
              <a:t>Problema: tenka spręsti lietuviškų atitikmenų ieškojimo ir suradimo klausimą verčiant ar rengiant pirmuosius lietuviškus raštus.</a:t>
            </a:r>
          </a:p>
        </p:txBody>
      </p:sp>
      <p:sp>
        <p:nvSpPr>
          <p:cNvPr id="13" name="Rounded Rectangle 12"/>
          <p:cNvSpPr/>
          <p:nvPr/>
        </p:nvSpPr>
        <p:spPr>
          <a:xfrm>
            <a:off x="3200400" y="1752600"/>
            <a:ext cx="1905000" cy="253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Prestižinė</a:t>
            </a:r>
          </a:p>
        </p:txBody>
      </p:sp>
      <p:cxnSp>
        <p:nvCxnSpPr>
          <p:cNvPr id="15" name="Straight Arrow Connector 14"/>
          <p:cNvCxnSpPr/>
          <p:nvPr/>
        </p:nvCxnSpPr>
        <p:spPr>
          <a:xfrm flipH="1">
            <a:off x="1981200" y="2006368"/>
            <a:ext cx="1219200" cy="207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1939475"/>
            <a:ext cx="685800" cy="40185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20794202">
            <a:off x="2149550" y="1963301"/>
            <a:ext cx="1119940" cy="2552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vokiečių</a:t>
            </a:r>
          </a:p>
        </p:txBody>
      </p:sp>
      <p:sp>
        <p:nvSpPr>
          <p:cNvPr id="19" name="Oval 18"/>
          <p:cNvSpPr/>
          <p:nvPr/>
        </p:nvSpPr>
        <p:spPr>
          <a:xfrm rot="1659020">
            <a:off x="4751773" y="1946211"/>
            <a:ext cx="838200" cy="2838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lenkų</a:t>
            </a:r>
          </a:p>
        </p:txBody>
      </p:sp>
    </p:spTree>
    <p:extLst>
      <p:ext uri="{BB962C8B-B14F-4D97-AF65-F5344CB8AC3E}">
        <p14:creationId xmlns:p14="http://schemas.microsoft.com/office/powerpoint/2010/main" val="42094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0600" y="609600"/>
            <a:ext cx="6096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2400" i="1" dirty="0">
                <a:solidFill>
                  <a:srgbClr val="C00000"/>
                </a:solidFill>
                <a:effectLst>
                  <a:outerShdw blurRad="38100" dist="38100" dir="2700000" algn="tl">
                    <a:srgbClr val="000000">
                      <a:alpha val="43137"/>
                    </a:srgbClr>
                  </a:outerShdw>
                </a:effectLst>
                <a:latin typeface="Bookman Old Style" panose="02050604050505020204" pitchFamily="18" charset="0"/>
              </a:rPr>
              <a:t>Atitikmenų skoliniams ieškota gyvojoje kalboje</a:t>
            </a:r>
          </a:p>
        </p:txBody>
      </p:sp>
      <p:sp>
        <p:nvSpPr>
          <p:cNvPr id="3" name="TextBox 2"/>
          <p:cNvSpPr txBox="1"/>
          <p:nvPr/>
        </p:nvSpPr>
        <p:spPr>
          <a:xfrm>
            <a:off x="1219200" y="1981200"/>
            <a:ext cx="6477000" cy="1938992"/>
          </a:xfrm>
          <a:prstGeom prst="rect">
            <a:avLst/>
          </a:prstGeom>
          <a:noFill/>
        </p:spPr>
        <p:txBody>
          <a:bodyPr wrap="square" rtlCol="0">
            <a:spAutoFit/>
          </a:bodyPr>
          <a:lstStyle/>
          <a:p>
            <a:r>
              <a:rPr lang="lt-LT" sz="2400" dirty="0">
                <a:solidFill>
                  <a:schemeClr val="bg1"/>
                </a:solidFill>
              </a:rPr>
              <a:t>Analogijos būdu ( iš turimo šnekamosios kalbos lobyno) arba kuriamas naujas žodis... </a:t>
            </a:r>
          </a:p>
          <a:p>
            <a:r>
              <a:rPr lang="lt-LT" sz="2400" dirty="0">
                <a:solidFill>
                  <a:schemeClr val="bg1"/>
                </a:solidFill>
              </a:rPr>
              <a:t>     Taip atsiranda </a:t>
            </a:r>
            <a:r>
              <a:rPr lang="lt-LT" sz="2400" dirty="0" err="1">
                <a:solidFill>
                  <a:schemeClr val="bg1"/>
                </a:solidFill>
              </a:rPr>
              <a:t>naujažodžiai</a:t>
            </a:r>
            <a:endParaRPr lang="lt-LT" sz="2400" dirty="0">
              <a:solidFill>
                <a:schemeClr val="bg1"/>
              </a:solidFill>
            </a:endParaRPr>
          </a:p>
          <a:p>
            <a:r>
              <a:rPr lang="lt-LT" sz="2400" dirty="0">
                <a:solidFill>
                  <a:schemeClr val="bg1"/>
                </a:solidFill>
              </a:rPr>
              <a:t>                                              (naujadarai</a:t>
            </a:r>
          </a:p>
          <a:p>
            <a:r>
              <a:rPr lang="lt-LT" sz="2400" dirty="0">
                <a:solidFill>
                  <a:schemeClr val="bg1"/>
                </a:solidFill>
              </a:rPr>
              <a:t>                                                            neologizmai)...</a:t>
            </a:r>
          </a:p>
        </p:txBody>
      </p:sp>
      <p:cxnSp>
        <p:nvCxnSpPr>
          <p:cNvPr id="5" name="Straight Arrow Connector 4"/>
          <p:cNvCxnSpPr/>
          <p:nvPr/>
        </p:nvCxnSpPr>
        <p:spPr>
          <a:xfrm flipH="1">
            <a:off x="1981200" y="1447800"/>
            <a:ext cx="152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1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09600"/>
            <a:ext cx="1981200" cy="2371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548640" y="3124200"/>
            <a:ext cx="1965960" cy="2842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67000" y="381000"/>
            <a:ext cx="6019800" cy="4493538"/>
          </a:xfrm>
          <a:prstGeom prst="rect">
            <a:avLst/>
          </a:prstGeom>
          <a:noFill/>
        </p:spPr>
        <p:txBody>
          <a:bodyPr wrap="square" rtlCol="0">
            <a:spAutoFit/>
          </a:bodyPr>
          <a:lstStyle/>
          <a:p>
            <a:r>
              <a:rPr lang="lt-LT" sz="28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Martynas Mažvydas. Katekizmas.</a:t>
            </a:r>
          </a:p>
          <a:p>
            <a:pPr marL="342900" indent="-342900">
              <a:buFont typeface="Wingdings" panose="05000000000000000000" pitchFamily="2" charset="2"/>
              <a:buChar char="Ø"/>
            </a:pP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Verstiniai </a:t>
            </a:r>
            <a:r>
              <a:rPr lang="lt-LT"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naujažodžiai</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lt-LT"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alsin</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 </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vocalis</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bals</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p>
          <a:p>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ą</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balsin</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consonans</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lenk</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samogùoska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priebalsis</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Kai </a:t>
            </a:r>
            <a:r>
              <a:rPr lang="en-US" sz="2000" dirty="0" err="1">
                <a:solidFill>
                  <a:schemeClr val="bg1"/>
                </a:solidFill>
                <a:latin typeface="Times New Roman" panose="02020603050405020304" pitchFamily="18" charset="0"/>
                <a:cs typeface="Times New Roman" panose="02020603050405020304" pitchFamily="18" charset="0"/>
              </a:rPr>
              <a:t>kurios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krik</a:t>
            </a:r>
            <a:r>
              <a:rPr lang="lt-LT" sz="2000" dirty="0">
                <a:solidFill>
                  <a:schemeClr val="bg1"/>
                </a:solidFill>
                <a:latin typeface="Times New Roman" panose="02020603050405020304" pitchFamily="18" charset="0"/>
                <a:cs typeface="Times New Roman" panose="02020603050405020304" pitchFamily="18" charset="0"/>
              </a:rPr>
              <a:t>č</a:t>
            </a:r>
            <a:r>
              <a:rPr lang="en-US" sz="2000" dirty="0" err="1">
                <a:solidFill>
                  <a:schemeClr val="bg1"/>
                </a:solidFill>
                <a:latin typeface="Times New Roman" panose="02020603050405020304" pitchFamily="18" charset="0"/>
                <a:cs typeface="Times New Roman" panose="02020603050405020304" pitchFamily="18" charset="0"/>
              </a:rPr>
              <a:t>ionyb</a:t>
            </a:r>
            <a:r>
              <a:rPr lang="lt-LT" sz="2000" dirty="0">
                <a:solidFill>
                  <a:schemeClr val="bg1"/>
                </a:solidFill>
                <a:latin typeface="Times New Roman" panose="02020603050405020304" pitchFamily="18" charset="0"/>
                <a:cs typeface="Times New Roman" panose="02020603050405020304" pitchFamily="18" charset="0"/>
              </a:rPr>
              <a:t>ė</a:t>
            </a:r>
            <a:r>
              <a:rPr lang="en-US" sz="2000" dirty="0">
                <a:solidFill>
                  <a:schemeClr val="bg1"/>
                </a:solidFill>
                <a:latin typeface="Times New Roman" panose="02020603050405020304" pitchFamily="18" charset="0"/>
                <a:cs typeface="Times New Roman" panose="02020603050405020304" pitchFamily="18" charset="0"/>
              </a:rPr>
              <a:t>s </a:t>
            </a:r>
            <a:r>
              <a:rPr lang="en-US" sz="2000" dirty="0" err="1">
                <a:solidFill>
                  <a:schemeClr val="bg1"/>
                </a:solidFill>
                <a:latin typeface="Times New Roman" panose="02020603050405020304" pitchFamily="18" charset="0"/>
                <a:cs typeface="Times New Roman" panose="02020603050405020304" pitchFamily="18" charset="0"/>
              </a:rPr>
              <a:t>s</a:t>
            </a:r>
            <a:r>
              <a:rPr lang="lt-LT" sz="2000" dirty="0">
                <a:solidFill>
                  <a:schemeClr val="bg1"/>
                </a:solidFill>
                <a:latin typeface="Times New Roman" panose="02020603050405020304" pitchFamily="18" charset="0"/>
                <a:cs typeface="Times New Roman" panose="02020603050405020304" pitchFamily="18" charset="0"/>
              </a:rPr>
              <a:t>ą</a:t>
            </a:r>
            <a:r>
              <a:rPr lang="en-US" sz="2000" dirty="0" err="1">
                <a:solidFill>
                  <a:schemeClr val="bg1"/>
                </a:solidFill>
                <a:latin typeface="Times New Roman" panose="02020603050405020304" pitchFamily="18" charset="0"/>
                <a:cs typeface="Times New Roman" panose="02020603050405020304" pitchFamily="18" charset="0"/>
              </a:rPr>
              <a:t>vokos</a:t>
            </a:r>
            <a:r>
              <a:rPr lang="en-US" sz="2000" dirty="0">
                <a:solidFill>
                  <a:schemeClr val="bg1"/>
                </a:solidFill>
                <a:latin typeface="Times New Roman" panose="02020603050405020304" pitchFamily="18" charset="0"/>
                <a:cs typeface="Times New Roman" panose="02020603050405020304" pitchFamily="18" charset="0"/>
              </a:rPr>
              <a:t> </a:t>
            </a:r>
            <a:r>
              <a:rPr lang="lt-LT" sz="2000" dirty="0" err="1">
                <a:solidFill>
                  <a:schemeClr val="bg1"/>
                </a:solidFill>
                <a:latin typeface="Times New Roman" panose="02020603050405020304" pitchFamily="18" charset="0"/>
                <a:cs typeface="Times New Roman" panose="02020603050405020304" pitchFamily="18" charset="0"/>
              </a:rPr>
              <a:t>į</a:t>
            </a:r>
            <a:r>
              <a:rPr lang="en-US" sz="2000" dirty="0" err="1">
                <a:solidFill>
                  <a:schemeClr val="bg1"/>
                </a:solidFill>
                <a:latin typeface="Times New Roman" panose="02020603050405020304" pitchFamily="18" charset="0"/>
                <a:cs typeface="Times New Roman" panose="02020603050405020304" pitchFamily="18" charset="0"/>
              </a:rPr>
              <a:t>vardijamos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gyvosios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kalbos</a:t>
            </a:r>
            <a:r>
              <a:rPr lang="en-US" sz="2000" dirty="0">
                <a:solidFill>
                  <a:schemeClr val="bg1"/>
                </a:solidFill>
                <a:latin typeface="Times New Roman" panose="02020603050405020304" pitchFamily="18" charset="0"/>
                <a:cs typeface="Times New Roman" panose="02020603050405020304" pitchFamily="18" charset="0"/>
              </a:rPr>
              <a:t> </a:t>
            </a:r>
            <a:r>
              <a:rPr lang="lt-LT" sz="2000" dirty="0">
                <a:solidFill>
                  <a:schemeClr val="bg1"/>
                </a:solidFill>
                <a:latin typeface="Times New Roman" panose="02020603050405020304" pitchFamily="18" charset="0"/>
                <a:cs typeface="Times New Roman" panose="02020603050405020304" pitchFamily="18" charset="0"/>
              </a:rPr>
              <a:t>ž</a:t>
            </a:r>
            <a:r>
              <a:rPr lang="en-US" sz="2000" dirty="0">
                <a:solidFill>
                  <a:schemeClr val="bg1"/>
                </a:solidFill>
                <a:latin typeface="Times New Roman" panose="02020603050405020304" pitchFamily="18" charset="0"/>
                <a:cs typeface="Times New Roman" panose="02020603050405020304" pitchFamily="18" charset="0"/>
              </a:rPr>
              <a:t>od</a:t>
            </a:r>
            <a:r>
              <a:rPr lang="lt-LT" sz="2000" dirty="0">
                <a:solidFill>
                  <a:schemeClr val="bg1"/>
                </a:solidFill>
                <a:latin typeface="Times New Roman" panose="02020603050405020304" pitchFamily="18" charset="0"/>
                <a:cs typeface="Times New Roman" panose="02020603050405020304" pitchFamily="18" charset="0"/>
              </a:rPr>
              <a:t>ž</a:t>
            </a:r>
            <a:r>
              <a:rPr lang="en-US" sz="2000" dirty="0" err="1">
                <a:solidFill>
                  <a:schemeClr val="bg1"/>
                </a:solidFill>
                <a:latin typeface="Times New Roman" panose="02020603050405020304" pitchFamily="18" charset="0"/>
                <a:cs typeface="Times New Roman" panose="02020603050405020304" pitchFamily="18" charset="0"/>
              </a:rPr>
              <a:t>iais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tik</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jiems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suteikiamas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naujas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turinys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pvz</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Dievas</a:t>
            </a:r>
            <a:r>
              <a:rPr lang="en-US" sz="2000" dirty="0">
                <a:solidFill>
                  <a:schemeClr val="bg1"/>
                </a:solidFill>
                <a:latin typeface="Times New Roman" panose="02020603050405020304" pitchFamily="18" charset="0"/>
                <a:cs typeface="Times New Roman" panose="02020603050405020304" pitchFamily="18" charset="0"/>
              </a:rPr>
              <a:t>, </a:t>
            </a:r>
            <a:r>
              <a:rPr lang="lt-LT" sz="2000" dirty="0" err="1">
                <a:solidFill>
                  <a:schemeClr val="bg1"/>
                </a:solidFill>
                <a:latin typeface="Times New Roman" panose="02020603050405020304" pitchFamily="18" charset="0"/>
                <a:cs typeface="Times New Roman" panose="02020603050405020304" pitchFamily="18" charset="0"/>
              </a:rPr>
              <a:t>š</a:t>
            </a:r>
            <a:r>
              <a:rPr lang="en-US" sz="2000" dirty="0" err="1">
                <a:solidFill>
                  <a:schemeClr val="bg1"/>
                </a:solidFill>
                <a:latin typeface="Times New Roman" panose="02020603050405020304" pitchFamily="18" charset="0"/>
                <a:cs typeface="Times New Roman" panose="02020603050405020304" pitchFamily="18" charset="0"/>
              </a:rPr>
              <a:t>ventas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dangus</a:t>
            </a:r>
            <a:r>
              <a:rPr lang="en-US" sz="2000" dirty="0">
                <a:solidFill>
                  <a:schemeClr val="bg1"/>
                </a:solidFill>
                <a:latin typeface="Times New Roman" panose="02020603050405020304" pitchFamily="18" charset="0"/>
                <a:cs typeface="Times New Roman" panose="02020603050405020304" pitchFamily="18" charset="0"/>
              </a:rPr>
              <a:t>). </a:t>
            </a:r>
            <a:endParaRPr lang="lt-LT" sz="2000" dirty="0">
              <a:solidFill>
                <a:schemeClr val="bg1"/>
              </a:solidFill>
              <a:latin typeface="Times New Roman" panose="02020603050405020304" pitchFamily="18" charset="0"/>
              <a:cs typeface="Times New Roman" panose="02020603050405020304" pitchFamily="18" charset="0"/>
            </a:endParaRPr>
          </a:p>
          <a:p>
            <a:endPar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Yra ir tokių atvejų, kai ir skoliniai, ir lietuviški atitikmenys vartojami neatskiriant (</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lt-LT"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vz</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vienur</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tekste</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yra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rona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ž</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yvatas</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viera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ū</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das,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kitur</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atitinkamai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ž</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aizda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gyvata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gyvenimas</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tik</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jimas</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stebuklas</a:t>
            </a:r>
            <a:r>
              <a:rPr lang="lt-LT"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lt-LT" dirty="0">
              <a:solidFill>
                <a:schemeClr val="bg1"/>
              </a:solidFill>
            </a:endParaRPr>
          </a:p>
        </p:txBody>
      </p:sp>
    </p:spTree>
    <p:extLst>
      <p:ext uri="{BB962C8B-B14F-4D97-AF65-F5344CB8AC3E}">
        <p14:creationId xmlns:p14="http://schemas.microsoft.com/office/powerpoint/2010/main" val="337550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2895600" cy="3046988"/>
          </a:xfrm>
          <a:prstGeom prst="rect">
            <a:avLst/>
          </a:prstGeom>
        </p:spPr>
        <p:txBody>
          <a:bodyPr wrap="square">
            <a:spAutoFit/>
          </a:bodyPr>
          <a:lstStyle/>
          <a:p>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ž</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vydo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darb</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ą</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ę</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ę</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Baltramiejus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Vilentas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(1579)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jau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ė</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gino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kai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kuriuos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pirmtako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vartotus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skolinius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pakeisti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lietuvi</a:t>
            </a:r>
            <a:r>
              <a:rPr lang="lt-LT"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kais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atitikmenimis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t-LT"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0" y="3657600"/>
            <a:ext cx="3352800" cy="2590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t> </a:t>
            </a:r>
            <a:r>
              <a:rPr lang="en-US" dirty="0" err="1">
                <a:latin typeface="Times New Roman" panose="02020603050405020304" pitchFamily="18" charset="0"/>
                <a:cs typeface="Times New Roman" panose="02020603050405020304" pitchFamily="18" charset="0"/>
              </a:rPr>
              <a:t>Pirmosios</a:t>
            </a:r>
            <a:r>
              <a:rPr lang="en-US" dirty="0">
                <a:latin typeface="Times New Roman" panose="02020603050405020304" pitchFamily="18" charset="0"/>
                <a:cs typeface="Times New Roman" panose="02020603050405020304" pitchFamily="18" charset="0"/>
              </a:rPr>
              <a:t> LDK 1595 m</a:t>
            </a:r>
            <a:r>
              <a:rPr lang="lt-L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lt-LT" dirty="0">
                <a:latin typeface="Times New Roman" panose="02020603050405020304" pitchFamily="18" charset="0"/>
                <a:cs typeface="Times New Roman" panose="02020603050405020304" pitchFamily="18" charset="0"/>
              </a:rPr>
              <a:t>š</a:t>
            </a:r>
            <a:r>
              <a:rPr lang="en-US" dirty="0" err="1">
                <a:latin typeface="Times New Roman" panose="02020603050405020304" pitchFamily="18" charset="0"/>
                <a:cs typeface="Times New Roman" panose="02020603050405020304" pitchFamily="18" charset="0"/>
              </a:rPr>
              <a:t>leistos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knygos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Katekizmas</a:t>
            </a:r>
            <a:r>
              <a:rPr lang="lt-LT"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autorius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Mikalojus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Dauk</a:t>
            </a:r>
            <a:r>
              <a:rPr lang="lt-LT" dirty="0">
                <a:latin typeface="Times New Roman" panose="02020603050405020304" pitchFamily="18" charset="0"/>
                <a:cs typeface="Times New Roman" panose="02020603050405020304" pitchFamily="18" charset="0"/>
              </a:rPr>
              <a:t>š</a:t>
            </a:r>
            <a:r>
              <a:rPr lang="en-US" dirty="0">
                <a:latin typeface="Times New Roman" panose="02020603050405020304" pitchFamily="18" charset="0"/>
                <a:cs typeface="Times New Roman" panose="02020603050405020304" pitchFamily="18" charset="0"/>
              </a:rPr>
              <a:t>a da</a:t>
            </a:r>
            <a:r>
              <a:rPr lang="lt-LT" dirty="0">
                <a:latin typeface="Times New Roman" panose="02020603050405020304" pitchFamily="18" charset="0"/>
                <a:cs typeface="Times New Roman" panose="02020603050405020304" pitchFamily="18" charset="0"/>
              </a:rPr>
              <a:t>ž</a:t>
            </a:r>
            <a:r>
              <a:rPr lang="en-US" dirty="0" err="1">
                <a:latin typeface="Times New Roman" panose="02020603050405020304" pitchFamily="18" charset="0"/>
                <a:cs typeface="Times New Roman" panose="02020603050405020304" pitchFamily="18" charset="0"/>
              </a:rPr>
              <a:t>niau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negu</a:t>
            </a:r>
            <a:r>
              <a:rPr lang="en-US" dirty="0">
                <a:latin typeface="Times New Roman" panose="02020603050405020304" pitchFamily="18" charset="0"/>
                <a:cs typeface="Times New Roman" panose="02020603050405020304" pitchFamily="18" charset="0"/>
              </a:rPr>
              <a:t> Ma</a:t>
            </a:r>
            <a:r>
              <a:rPr lang="lt-LT" dirty="0">
                <a:latin typeface="Times New Roman" panose="02020603050405020304" pitchFamily="18" charset="0"/>
                <a:cs typeface="Times New Roman" panose="02020603050405020304" pitchFamily="18" charset="0"/>
              </a:rPr>
              <a:t>ž</a:t>
            </a:r>
            <a:r>
              <a:rPr lang="en-US" dirty="0" err="1">
                <a:latin typeface="Times New Roman" panose="02020603050405020304" pitchFamily="18" charset="0"/>
                <a:cs typeface="Times New Roman" panose="02020603050405020304" pitchFamily="18" charset="0"/>
              </a:rPr>
              <a:t>vydas</a:t>
            </a:r>
            <a:r>
              <a:rPr lang="lt-LT" dirty="0">
                <a:latin typeface="Times New Roman" panose="02020603050405020304" pitchFamily="18" charset="0"/>
                <a:cs typeface="Times New Roman" panose="02020603050405020304" pitchFamily="18" charset="0"/>
              </a:rPr>
              <a:t> pagrečiui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vartojo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skolintus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lietuvi</a:t>
            </a:r>
            <a:r>
              <a:rPr lang="lt-LT" dirty="0">
                <a:latin typeface="Times New Roman" panose="02020603050405020304" pitchFamily="18" charset="0"/>
                <a:cs typeface="Times New Roman" panose="02020603050405020304" pitchFamily="18" charset="0"/>
              </a:rPr>
              <a:t>š</a:t>
            </a:r>
            <a:r>
              <a:rPr lang="en-US" dirty="0" err="1">
                <a:latin typeface="Times New Roman" panose="02020603050405020304" pitchFamily="18" charset="0"/>
                <a:cs typeface="Times New Roman" panose="02020603050405020304" pitchFamily="18" charset="0"/>
              </a:rPr>
              <a:t>kus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tos</a:t>
            </a:r>
            <a:r>
              <a:rPr lang="en-US" dirty="0">
                <a:latin typeface="Times New Roman" panose="02020603050405020304" pitchFamily="18" charset="0"/>
                <a:cs typeface="Times New Roman" panose="02020603050405020304" pitchFamily="18" charset="0"/>
              </a:rPr>
              <a:t> pa</a:t>
            </a:r>
            <a:r>
              <a:rPr lang="lt-LT" dirty="0">
                <a:latin typeface="Times New Roman" panose="02020603050405020304" pitchFamily="18" charset="0"/>
                <a:cs typeface="Times New Roman" panose="02020603050405020304" pitchFamily="18" charset="0"/>
              </a:rPr>
              <a:t>č</a:t>
            </a:r>
            <a:r>
              <a:rPr lang="en-US" dirty="0" err="1">
                <a:latin typeface="Times New Roman" panose="02020603050405020304" pitchFamily="18" charset="0"/>
                <a:cs typeface="Times New Roman" panose="02020603050405020304" pitchFamily="18" charset="0"/>
              </a:rPr>
              <a:t>ios</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reikšmės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pavadinimus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pvz</a:t>
            </a:r>
            <a:r>
              <a:rPr lang="en-US" dirty="0">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svietas</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pasaulis</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viera</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tik</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jimas</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grie</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nusid</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ę</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nuod</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ė</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tas</a:t>
            </a:r>
            <a:r>
              <a:rPr lang="lt-L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4343400" y="228600"/>
            <a:ext cx="4370748" cy="6246872"/>
          </a:xfrm>
          <a:prstGeom prst="rect">
            <a:avLst/>
          </a:prstGeom>
        </p:spPr>
      </p:pic>
    </p:spTree>
    <p:extLst>
      <p:ext uri="{BB962C8B-B14F-4D97-AF65-F5344CB8AC3E}">
        <p14:creationId xmlns:p14="http://schemas.microsoft.com/office/powerpoint/2010/main" val="263493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55320"/>
            <a:ext cx="4953000" cy="830997"/>
          </a:xfrm>
          <a:prstGeom prst="rect">
            <a:avLst/>
          </a:prstGeom>
          <a:noFill/>
        </p:spPr>
        <p:txBody>
          <a:bodyPr wrap="square" rtlCol="0">
            <a:spAutoFit/>
          </a:bodyPr>
          <a:lstStyle/>
          <a:p>
            <a:r>
              <a:rPr lang="lt-LT"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Daukšos tradicijų tęsėjas – </a:t>
            </a:r>
          </a:p>
          <a:p>
            <a:r>
              <a:rPr lang="lt-LT"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Konstantinas Sirvydas (1579–1631 )</a:t>
            </a:r>
          </a:p>
        </p:txBody>
      </p:sp>
      <p:pic>
        <p:nvPicPr>
          <p:cNvPr id="3" name="Picture 2"/>
          <p:cNvPicPr>
            <a:picLocks noChangeAspect="1"/>
          </p:cNvPicPr>
          <p:nvPr/>
        </p:nvPicPr>
        <p:blipFill>
          <a:blip r:embed="rId3"/>
          <a:stretch>
            <a:fillRect/>
          </a:stretch>
        </p:blipFill>
        <p:spPr>
          <a:xfrm>
            <a:off x="6477000" y="685800"/>
            <a:ext cx="1971675" cy="1892808"/>
          </a:xfrm>
          <a:prstGeom prst="rect">
            <a:avLst/>
          </a:prstGeom>
        </p:spPr>
      </p:pic>
      <p:sp>
        <p:nvSpPr>
          <p:cNvPr id="4" name="TextBox 3"/>
          <p:cNvSpPr txBox="1"/>
          <p:nvPr/>
        </p:nvSpPr>
        <p:spPr>
          <a:xfrm>
            <a:off x="567397" y="1752600"/>
            <a:ext cx="6248400" cy="2677656"/>
          </a:xfrm>
          <a:prstGeom prst="rect">
            <a:avLst/>
          </a:prstGeom>
          <a:noFill/>
        </p:spPr>
        <p:txBody>
          <a:bodyPr wrap="square" rtlCol="0">
            <a:spAutoFit/>
          </a:bodyPr>
          <a:lstStyle/>
          <a:p>
            <a:r>
              <a:rPr lang="lt-LT"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K.Sirvydas</a:t>
            </a:r>
            <a:r>
              <a:rPr lang="lt-LT"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pirmojo lietuvių kalbos žodyno autorius – taip pat rėmėsi gyvąja liaudies kalba, tačiau labai mėgo sudarinėti naujadarus. Sudarinėdamas trikalbį lenkų- lotynų – lietuvių kalbų žodyną stengėsi visiems svetimiems žodžiams pateikti lietuvišką atitikmenį:</a:t>
            </a:r>
          </a:p>
          <a:p>
            <a:r>
              <a:rPr lang="en-US" sz="2400"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vaikavedis</a:t>
            </a: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t>
            </a: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lenk</a:t>
            </a: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pedagog</a:t>
            </a: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lot. </a:t>
            </a:r>
            <a:r>
              <a:rPr lang="en-US" sz="2400"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paedagogus</a:t>
            </a:r>
            <a:r>
              <a:rPr lang="lt-LT"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p:cNvSpPr txBox="1"/>
          <p:nvPr/>
        </p:nvSpPr>
        <p:spPr>
          <a:xfrm>
            <a:off x="533400" y="4648200"/>
            <a:ext cx="3124200" cy="1569660"/>
          </a:xfrm>
          <a:prstGeom prst="rect">
            <a:avLst/>
          </a:prstGeom>
          <a:noFill/>
        </p:spPr>
        <p:txBody>
          <a:bodyPr wrap="square" rtlCol="0">
            <a:spAutoFit/>
          </a:bodyPr>
          <a:lstStyle/>
          <a:p>
            <a:r>
              <a:rPr lang="en-US" i="1" dirty="0" err="1">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Sirvydo</a:t>
            </a:r>
            <a:r>
              <a:rPr lang="en-US" i="1" dirty="0">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naujadar</a:t>
            </a:r>
            <a:r>
              <a:rPr lang="lt-LT" i="1" dirty="0">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ai:</a:t>
            </a:r>
            <a:r>
              <a:rPr lang="en-US" i="1" dirty="0">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kupranugaris</a:t>
            </a:r>
            <a:r>
              <a:rPr lang="en-US" i="1" dirty="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pardav</a:t>
            </a:r>
            <a:r>
              <a:rPr lang="lt-LT" i="1" dirty="0"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ė</a:t>
            </a:r>
            <a:r>
              <a:rPr lang="en-US" i="1" dirty="0" err="1"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jas</a:t>
            </a:r>
            <a:r>
              <a:rPr lang="en-US" i="1" dirty="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valgykla</a:t>
            </a:r>
            <a:r>
              <a:rPr lang="en-US" i="1" dirty="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taisykl</a:t>
            </a:r>
            <a:r>
              <a:rPr lang="lt-LT" i="1" dirty="0"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ė</a:t>
            </a:r>
            <a:r>
              <a:rPr lang="en-US" i="1" dirty="0"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en-US" i="1" dirty="0" err="1"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turgaviet</a:t>
            </a:r>
            <a:r>
              <a:rPr lang="lt-LT" i="1" dirty="0" smtClean="0">
                <a:solidFill>
                  <a:srgbClr val="FFFF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ė </a:t>
            </a:r>
            <a:r>
              <a:rPr lang="lt-LT" i="1" dirty="0">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vartojami ir šiandien</a:t>
            </a:r>
            <a:r>
              <a:rPr lang="lt-LT" i="1" baseline="30000" dirty="0">
                <a:solidFill>
                  <a:schemeClr val="bg1"/>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lt-LT" sz="2400" baseline="30000" dirty="0">
                <a:solidFill>
                  <a:schemeClr val="bg1"/>
                </a:solidFill>
                <a:latin typeface="BrushScript Baltic" pitchFamily="2" charset="0"/>
                <a:cs typeface="Times New Roman" panose="02020603050405020304" pitchFamily="18" charset="0"/>
              </a:rPr>
              <a:t>.</a:t>
            </a:r>
            <a:endParaRPr lang="lt-LT" sz="2400" dirty="0">
              <a:solidFill>
                <a:schemeClr val="bg1"/>
              </a:solidFill>
              <a:latin typeface="BrushScript Baltic" pitchFamily="2" charset="0"/>
              <a:cs typeface="Times New Roman" panose="02020603050405020304" pitchFamily="18" charset="0"/>
            </a:endParaRPr>
          </a:p>
        </p:txBody>
      </p:sp>
    </p:spTree>
    <p:extLst>
      <p:ext uri="{BB962C8B-B14F-4D97-AF65-F5344CB8AC3E}">
        <p14:creationId xmlns:p14="http://schemas.microsoft.com/office/powerpoint/2010/main" val="415787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086600" cy="830997"/>
          </a:xfrm>
          <a:prstGeom prst="rect">
            <a:avLst/>
          </a:prstGeom>
          <a:noFill/>
        </p:spPr>
        <p:txBody>
          <a:bodyPr wrap="square" rtlCol="0">
            <a:spAutoFit/>
          </a:bodyPr>
          <a:lstStyle/>
          <a:p>
            <a:r>
              <a:rPr lang="lt-LT" sz="2400" dirty="0">
                <a:solidFill>
                  <a:schemeClr val="bg1"/>
                </a:solidFill>
                <a:latin typeface="Times New Roman" panose="02020603050405020304" pitchFamily="18" charset="0"/>
                <a:cs typeface="Times New Roman" panose="02020603050405020304" pitchFamily="18" charset="0"/>
              </a:rPr>
              <a:t>XVII a. Lietuva.</a:t>
            </a:r>
          </a:p>
          <a:p>
            <a:r>
              <a:rPr lang="lt-LT" sz="2400" dirty="0">
                <a:solidFill>
                  <a:schemeClr val="bg1"/>
                </a:solidFill>
                <a:latin typeface="Times New Roman" panose="02020603050405020304" pitchFamily="18" charset="0"/>
                <a:cs typeface="Times New Roman" panose="02020603050405020304" pitchFamily="18" charset="0"/>
              </a:rPr>
              <a:t>Lenkų kalbos įtaka dar labiau stiprėja.</a:t>
            </a:r>
          </a:p>
        </p:txBody>
      </p:sp>
      <p:sp>
        <p:nvSpPr>
          <p:cNvPr id="3" name="TextBox 2"/>
          <p:cNvSpPr txBox="1"/>
          <p:nvPr/>
        </p:nvSpPr>
        <p:spPr>
          <a:xfrm>
            <a:off x="533400" y="1676400"/>
            <a:ext cx="8077200" cy="3416320"/>
          </a:xfrm>
          <a:prstGeom prst="rect">
            <a:avLst/>
          </a:prstGeom>
          <a:noFill/>
        </p:spPr>
        <p:txBody>
          <a:bodyPr wrap="square" rtlCol="0">
            <a:spAutoFit/>
          </a:bodyPr>
          <a:lstStyle/>
          <a:p>
            <a:pPr marL="342900" indent="-342900">
              <a:buFont typeface="Wingdings" panose="05000000000000000000" pitchFamily="2" charset="2"/>
              <a:buChar char="Ø"/>
            </a:pPr>
            <a:r>
              <a:rPr lang="lt-LT" sz="2400" dirty="0">
                <a:solidFill>
                  <a:schemeClr val="bg1"/>
                </a:solidFill>
                <a:latin typeface="Times New Roman" panose="02020603050405020304" pitchFamily="18" charset="0"/>
                <a:cs typeface="Times New Roman" panose="02020603050405020304" pitchFamily="18" charset="0"/>
              </a:rPr>
              <a:t>Lenkų </a:t>
            </a:r>
            <a:r>
              <a:rPr lang="en-US" sz="2400" dirty="0" err="1">
                <a:solidFill>
                  <a:schemeClr val="bg1"/>
                </a:solidFill>
                <a:latin typeface="Times New Roman" panose="02020603050405020304" pitchFamily="18" charset="0"/>
                <a:cs typeface="Times New Roman" panose="02020603050405020304" pitchFamily="18" charset="0"/>
              </a:rPr>
              <a:t>kalbos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presti</a:t>
            </a:r>
            <a:r>
              <a:rPr lang="lt-LT" sz="2400" dirty="0">
                <a:solidFill>
                  <a:schemeClr val="bg1"/>
                </a:solidFill>
                <a:latin typeface="Times New Roman" panose="02020603050405020304" pitchFamily="18" charset="0"/>
                <a:cs typeface="Times New Roman" panose="02020603050405020304" pitchFamily="18" charset="0"/>
              </a:rPr>
              <a:t>ž</a:t>
            </a:r>
            <a:r>
              <a:rPr lang="en-US" sz="2400" dirty="0">
                <a:solidFill>
                  <a:schemeClr val="bg1"/>
                </a:solidFill>
                <a:latin typeface="Times New Roman" panose="02020603050405020304" pitchFamily="18" charset="0"/>
                <a:cs typeface="Times New Roman" panose="02020603050405020304" pitchFamily="18" charset="0"/>
              </a:rPr>
              <a:t>o did</a:t>
            </a:r>
            <a:r>
              <a:rPr lang="lt-LT" sz="2400" dirty="0">
                <a:solidFill>
                  <a:schemeClr val="bg1"/>
                </a:solidFill>
                <a:latin typeface="Times New Roman" panose="02020603050405020304" pitchFamily="18" charset="0"/>
                <a:cs typeface="Times New Roman" panose="02020603050405020304" pitchFamily="18" charset="0"/>
              </a:rPr>
              <a:t>ė</a:t>
            </a:r>
            <a:r>
              <a:rPr lang="en-US" sz="2400" dirty="0" err="1">
                <a:solidFill>
                  <a:schemeClr val="bg1"/>
                </a:solidFill>
                <a:latin typeface="Times New Roman" panose="02020603050405020304" pitchFamily="18" charset="0"/>
                <a:cs typeface="Times New Roman" panose="02020603050405020304" pitchFamily="18" charset="0"/>
              </a:rPr>
              <a:t>jimas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bei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baroko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epochai</a:t>
            </a:r>
            <a:r>
              <a:rPr lang="en-US" sz="2400" dirty="0">
                <a:solidFill>
                  <a:schemeClr val="bg1"/>
                </a:solidFill>
                <a:latin typeface="Times New Roman" panose="02020603050405020304" pitchFamily="18" charset="0"/>
                <a:cs typeface="Times New Roman" panose="02020603050405020304" pitchFamily="18" charset="0"/>
              </a:rPr>
              <a:t> b</a:t>
            </a:r>
            <a:r>
              <a:rPr lang="lt-LT" sz="2400" dirty="0">
                <a:solidFill>
                  <a:schemeClr val="bg1"/>
                </a:solidFill>
                <a:latin typeface="Times New Roman" panose="02020603050405020304" pitchFamily="18" charset="0"/>
                <a:cs typeface="Times New Roman" panose="02020603050405020304" pitchFamily="18" charset="0"/>
              </a:rPr>
              <a:t>ū</a:t>
            </a:r>
            <a:r>
              <a:rPr lang="en-US" sz="2400" dirty="0" err="1">
                <a:solidFill>
                  <a:schemeClr val="bg1"/>
                </a:solidFill>
                <a:latin typeface="Times New Roman" panose="02020603050405020304" pitchFamily="18" charset="0"/>
                <a:cs typeface="Times New Roman" panose="02020603050405020304" pitchFamily="18" charset="0"/>
              </a:rPr>
              <a:t>dingas</a:t>
            </a:r>
            <a:r>
              <a:rPr lang="en-US" sz="2400" dirty="0">
                <a:solidFill>
                  <a:schemeClr val="bg1"/>
                </a:solidFill>
                <a:latin typeface="Times New Roman" panose="02020603050405020304" pitchFamily="18" charset="0"/>
                <a:cs typeface="Times New Roman" panose="02020603050405020304" pitchFamily="18" charset="0"/>
              </a:rPr>
              <a:t> </a:t>
            </a:r>
            <a:r>
              <a:rPr lang="lt-LT"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makaroninis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stilius</a:t>
            </a:r>
            <a:r>
              <a:rPr lang="lt-LT"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endParaRPr lang="lt-LT" sz="24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lt-LT" sz="2400" dirty="0">
                <a:solidFill>
                  <a:schemeClr val="bg1"/>
                </a:solidFill>
                <a:latin typeface="Times New Roman" panose="02020603050405020304" pitchFamily="18" charset="0"/>
                <a:cs typeface="Times New Roman" panose="02020603050405020304" pitchFamily="18" charset="0"/>
              </a:rPr>
              <a:t>L</a:t>
            </a:r>
            <a:r>
              <a:rPr lang="en-US" sz="2400" dirty="0" err="1">
                <a:solidFill>
                  <a:schemeClr val="bg1"/>
                </a:solidFill>
                <a:latin typeface="Times New Roman" panose="02020603050405020304" pitchFamily="18" charset="0"/>
                <a:cs typeface="Times New Roman" panose="02020603050405020304" pitchFamily="18" charset="0"/>
              </a:rPr>
              <a:t>ietuvi</a:t>
            </a:r>
            <a:r>
              <a:rPr lang="lt-LT" sz="2400" dirty="0">
                <a:solidFill>
                  <a:schemeClr val="bg1"/>
                </a:solidFill>
                <a:latin typeface="Times New Roman" panose="02020603050405020304" pitchFamily="18" charset="0"/>
                <a:cs typeface="Times New Roman" panose="02020603050405020304" pitchFamily="18" charset="0"/>
              </a:rPr>
              <a:t>š</a:t>
            </a:r>
            <a:r>
              <a:rPr lang="en-US" sz="2400" dirty="0">
                <a:solidFill>
                  <a:schemeClr val="bg1"/>
                </a:solidFill>
                <a:latin typeface="Times New Roman" panose="02020603050405020304" pitchFamily="18" charset="0"/>
                <a:cs typeface="Times New Roman" panose="02020603050405020304" pitchFamily="18" charset="0"/>
              </a:rPr>
              <a:t>k</a:t>
            </a:r>
            <a:r>
              <a:rPr lang="lt-LT" sz="2400" dirty="0">
                <a:solidFill>
                  <a:schemeClr val="bg1"/>
                </a:solidFill>
                <a:latin typeface="Times New Roman" panose="02020603050405020304" pitchFamily="18" charset="0"/>
                <a:cs typeface="Times New Roman" panose="02020603050405020304" pitchFamily="18" charset="0"/>
              </a:rPr>
              <a:t>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tekst</a:t>
            </a:r>
            <a:r>
              <a:rPr lang="lt-LT" sz="2400" dirty="0">
                <a:solidFill>
                  <a:schemeClr val="bg1"/>
                </a:solidFill>
                <a:latin typeface="Times New Roman" panose="02020603050405020304" pitchFamily="18" charset="0"/>
                <a:cs typeface="Times New Roman" panose="02020603050405020304" pitchFamily="18" charset="0"/>
              </a:rPr>
              <a:t>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autoriams</a:t>
            </a:r>
            <a:r>
              <a:rPr lang="en-US" sz="2400" dirty="0">
                <a:solidFill>
                  <a:schemeClr val="bg1"/>
                </a:solidFill>
                <a:latin typeface="Times New Roman" panose="02020603050405020304" pitchFamily="18" charset="0"/>
                <a:cs typeface="Times New Roman" panose="02020603050405020304" pitchFamily="18" charset="0"/>
              </a:rPr>
              <a:t> gal</a:t>
            </a:r>
            <a:r>
              <a:rPr lang="lt-LT" sz="2400" dirty="0">
                <a:solidFill>
                  <a:schemeClr val="bg1"/>
                </a:solidFill>
                <a:latin typeface="Times New Roman" panose="02020603050405020304" pitchFamily="18" charset="0"/>
                <a:cs typeface="Times New Roman" panose="02020603050405020304" pitchFamily="18" charset="0"/>
              </a:rPr>
              <a:t>ė</a:t>
            </a:r>
            <a:r>
              <a:rPr lang="en-US" sz="2400" dirty="0">
                <a:solidFill>
                  <a:schemeClr val="bg1"/>
                </a:solidFill>
                <a:latin typeface="Times New Roman" panose="02020603050405020304" pitchFamily="18" charset="0"/>
                <a:cs typeface="Times New Roman" panose="02020603050405020304" pitchFamily="18" charset="0"/>
              </a:rPr>
              <a:t>jo </a:t>
            </a:r>
            <a:r>
              <a:rPr lang="en-US" sz="2400" dirty="0" err="1">
                <a:solidFill>
                  <a:schemeClr val="bg1"/>
                </a:solidFill>
                <a:latin typeface="Times New Roman" panose="02020603050405020304" pitchFamily="18" charset="0"/>
                <a:cs typeface="Times New Roman" panose="02020603050405020304" pitchFamily="18" charset="0"/>
              </a:rPr>
              <a:t>atrodyti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kad</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apie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dvasi</a:t>
            </a:r>
            <a:r>
              <a:rPr lang="lt-LT" sz="2400" dirty="0">
                <a:solidFill>
                  <a:schemeClr val="bg1"/>
                </a:solidFill>
                <a:latin typeface="Times New Roman" panose="02020603050405020304" pitchFamily="18" charset="0"/>
                <a:cs typeface="Times New Roman" panose="02020603050405020304" pitchFamily="18" charset="0"/>
              </a:rPr>
              <a:t>š</a:t>
            </a:r>
            <a:r>
              <a:rPr lang="en-US" sz="2400" dirty="0" err="1">
                <a:solidFill>
                  <a:schemeClr val="bg1"/>
                </a:solidFill>
                <a:latin typeface="Times New Roman" panose="02020603050405020304" pitchFamily="18" charset="0"/>
                <a:cs typeface="Times New Roman" panose="02020603050405020304" pitchFamily="18" charset="0"/>
              </a:rPr>
              <a:t>kus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dalykus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netinka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lt-LT" sz="2400" dirty="0">
                <a:solidFill>
                  <a:schemeClr val="bg1"/>
                </a:solidFill>
                <a:latin typeface="Times New Roman" panose="02020603050405020304" pitchFamily="18" charset="0"/>
                <a:cs typeface="Times New Roman" panose="02020603050405020304" pitchFamily="18" charset="0"/>
              </a:rPr>
              <a:t>š</a:t>
            </a:r>
            <a:r>
              <a:rPr lang="en-US" sz="2400" dirty="0" err="1">
                <a:solidFill>
                  <a:schemeClr val="bg1"/>
                </a:solidFill>
                <a:latin typeface="Times New Roman" panose="02020603050405020304" pitchFamily="18" charset="0"/>
                <a:cs typeface="Times New Roman" panose="02020603050405020304" pitchFamily="18" charset="0"/>
              </a:rPr>
              <a:t>yti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taip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kaip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kalba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valstie</a:t>
            </a:r>
            <a:r>
              <a:rPr lang="lt-LT" sz="2400" dirty="0">
                <a:solidFill>
                  <a:schemeClr val="bg1"/>
                </a:solidFill>
                <a:latin typeface="Times New Roman" panose="02020603050405020304" pitchFamily="18" charset="0"/>
                <a:cs typeface="Times New Roman" panose="02020603050405020304" pitchFamily="18" charset="0"/>
              </a:rPr>
              <a:t>č</a:t>
            </a:r>
            <a:r>
              <a:rPr lang="en-US" sz="2400" dirty="0" err="1">
                <a:solidFill>
                  <a:schemeClr val="bg1"/>
                </a:solidFill>
                <a:latin typeface="Times New Roman" panose="02020603050405020304" pitchFamily="18" charset="0"/>
                <a:cs typeface="Times New Roman" panose="02020603050405020304" pitchFamily="18" charset="0"/>
              </a:rPr>
              <a:t>iai</a:t>
            </a:r>
            <a:r>
              <a:rPr lang="lt-LT"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lt-LT" sz="2400" dirty="0" err="1">
                <a:solidFill>
                  <a:schemeClr val="bg1"/>
                </a:solidFill>
                <a:latin typeface="Times New Roman" panose="02020603050405020304" pitchFamily="18" charset="0"/>
                <a:cs typeface="Times New Roman" panose="02020603050405020304" pitchFamily="18" charset="0"/>
              </a:rPr>
              <a:t>ž</a:t>
            </a:r>
            <a:r>
              <a:rPr lang="en-US" sz="2400" dirty="0">
                <a:solidFill>
                  <a:schemeClr val="bg1"/>
                </a:solidFill>
                <a:latin typeface="Times New Roman" panose="02020603050405020304" pitchFamily="18" charset="0"/>
                <a:cs typeface="Times New Roman" panose="02020603050405020304" pitchFamily="18" charset="0"/>
              </a:rPr>
              <a:t>emo </a:t>
            </a:r>
            <a:r>
              <a:rPr lang="en-US" sz="2400" dirty="0" err="1">
                <a:solidFill>
                  <a:schemeClr val="bg1"/>
                </a:solidFill>
                <a:latin typeface="Times New Roman" panose="02020603050405020304" pitchFamily="18" charset="0"/>
                <a:cs typeface="Times New Roman" panose="02020603050405020304" pitchFamily="18" charset="0"/>
              </a:rPr>
              <a:t>statuso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kalba</a:t>
            </a:r>
            <a:r>
              <a:rPr lang="en-US" sz="2400" dirty="0">
                <a:solidFill>
                  <a:schemeClr val="bg1"/>
                </a:solidFill>
                <a:latin typeface="Times New Roman" panose="02020603050405020304" pitchFamily="18" charset="0"/>
                <a:cs typeface="Times New Roman" panose="02020603050405020304" pitchFamily="18" charset="0"/>
              </a:rPr>
              <a:t>. </a:t>
            </a:r>
            <a:endParaRPr lang="lt-LT" sz="24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Nor</a:t>
            </a:r>
            <a:r>
              <a:rPr lang="lt-LT" sz="2400" dirty="0" smtClean="0">
                <a:solidFill>
                  <a:schemeClr val="bg1"/>
                </a:solidFill>
                <a:latin typeface="Times New Roman" panose="02020603050405020304" pitchFamily="18" charset="0"/>
                <a:cs typeface="Times New Roman" panose="02020603050405020304" pitchFamily="18" charset="0"/>
              </a:rPr>
              <a:t>ė</a:t>
            </a:r>
            <a:r>
              <a:rPr lang="en-US" sz="2400" dirty="0" err="1" smtClean="0">
                <a:solidFill>
                  <a:schemeClr val="bg1"/>
                </a:solidFill>
                <a:latin typeface="Times New Roman" panose="02020603050405020304" pitchFamily="18" charset="0"/>
                <a:cs typeface="Times New Roman" panose="02020603050405020304" pitchFamily="18" charset="0"/>
              </a:rPr>
              <a:t>dami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formuoti</a:t>
            </a:r>
            <a:r>
              <a:rPr lang="en-US" sz="2400" dirty="0">
                <a:solidFill>
                  <a:schemeClr val="bg1"/>
                </a:solidFill>
                <a:latin typeface="Times New Roman" panose="02020603050405020304" pitchFamily="18" charset="0"/>
                <a:cs typeface="Times New Roman" panose="02020603050405020304" pitchFamily="18" charset="0"/>
              </a:rPr>
              <a:t> auk</a:t>
            </a:r>
            <a:r>
              <a:rPr lang="lt-LT" sz="2400" dirty="0">
                <a:solidFill>
                  <a:schemeClr val="bg1"/>
                </a:solidFill>
                <a:latin typeface="Times New Roman" panose="02020603050405020304" pitchFamily="18" charset="0"/>
                <a:cs typeface="Times New Roman" panose="02020603050405020304" pitchFamily="18" charset="0"/>
              </a:rPr>
              <a:t>š</a:t>
            </a:r>
            <a:r>
              <a:rPr lang="en-US" sz="2400" dirty="0">
                <a:solidFill>
                  <a:schemeClr val="bg1"/>
                </a:solidFill>
                <a:latin typeface="Times New Roman" panose="02020603050405020304" pitchFamily="18" charset="0"/>
                <a:cs typeface="Times New Roman" panose="02020603050405020304" pitchFamily="18" charset="0"/>
              </a:rPr>
              <a:t>t</a:t>
            </a:r>
            <a:r>
              <a:rPr lang="lt-LT" sz="2400" dirty="0">
                <a:solidFill>
                  <a:schemeClr val="bg1"/>
                </a:solidFill>
                <a:latin typeface="Times New Roman" panose="02020603050405020304" pitchFamily="18" charset="0"/>
                <a:cs typeface="Times New Roman" panose="02020603050405020304" pitchFamily="18" charset="0"/>
              </a:rPr>
              <a:t>ą</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lietuvi</a:t>
            </a:r>
            <a:r>
              <a:rPr lang="lt-LT" sz="2400" dirty="0" smtClean="0">
                <a:solidFill>
                  <a:schemeClr val="bg1"/>
                </a:solidFill>
                <a:latin typeface="Times New Roman" panose="02020603050405020304" pitchFamily="18" charset="0"/>
                <a:cs typeface="Times New Roman" panose="02020603050405020304" pitchFamily="18" charset="0"/>
              </a:rPr>
              <a:t>š</a:t>
            </a:r>
            <a:r>
              <a:rPr lang="en-US" sz="2400" dirty="0" smtClean="0">
                <a:solidFill>
                  <a:schemeClr val="bg1"/>
                </a:solidFill>
                <a:latin typeface="Times New Roman" panose="02020603050405020304" pitchFamily="18" charset="0"/>
                <a:cs typeface="Times New Roman" panose="02020603050405020304" pitchFamily="18" charset="0"/>
              </a:rPr>
              <a:t>k</a:t>
            </a:r>
            <a:r>
              <a:rPr lang="lt-LT" sz="2400" dirty="0">
                <a:solidFill>
                  <a:schemeClr val="bg1"/>
                </a:solidFill>
                <a:latin typeface="Times New Roman" panose="02020603050405020304" pitchFamily="18" charset="0"/>
                <a:cs typeface="Times New Roman" panose="02020603050405020304" pitchFamily="18" charset="0"/>
              </a:rPr>
              <a:t>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lt-LT" sz="2400" dirty="0" err="1">
                <a:solidFill>
                  <a:schemeClr val="bg1"/>
                </a:solidFill>
                <a:latin typeface="Times New Roman" panose="02020603050405020304" pitchFamily="18" charset="0"/>
                <a:cs typeface="Times New Roman" panose="02020603050405020304" pitchFamily="18" charset="0"/>
              </a:rPr>
              <a:t>štų</a:t>
            </a:r>
            <a:r>
              <a:rPr lang="en-US" sz="2400" dirty="0">
                <a:solidFill>
                  <a:schemeClr val="bg1"/>
                </a:solidFill>
                <a:latin typeface="Times New Roman" panose="02020603050405020304" pitchFamily="18" charset="0"/>
                <a:cs typeface="Times New Roman" panose="02020603050405020304" pitchFamily="18" charset="0"/>
              </a:rPr>
              <a:t> status</a:t>
            </a:r>
            <a:r>
              <a:rPr lang="lt-LT" sz="2400" dirty="0">
                <a:solidFill>
                  <a:schemeClr val="bg1"/>
                </a:solidFill>
                <a:latin typeface="Times New Roman" panose="02020603050405020304" pitchFamily="18" charset="0"/>
                <a:cs typeface="Times New Roman" panose="02020603050405020304" pitchFamily="18" charset="0"/>
              </a:rPr>
              <a:t>ą</a:t>
            </a:r>
            <a:r>
              <a:rPr lang="en-US" sz="2400" dirty="0">
                <a:solidFill>
                  <a:schemeClr val="bg1"/>
                </a:solidFill>
                <a:latin typeface="Times New Roman" panose="02020603050405020304" pitchFamily="18" charset="0"/>
                <a:cs typeface="Times New Roman" panose="02020603050405020304" pitchFamily="18" charset="0"/>
              </a:rPr>
              <a:t>, XVIII am</a:t>
            </a:r>
            <a:r>
              <a:rPr lang="lt-LT" sz="2400" dirty="0">
                <a:solidFill>
                  <a:schemeClr val="bg1"/>
                </a:solidFill>
                <a:latin typeface="Times New Roman" panose="02020603050405020304" pitchFamily="18" charset="0"/>
                <a:cs typeface="Times New Roman" panose="02020603050405020304" pitchFamily="18" charset="0"/>
              </a:rPr>
              <a:t>ž</a:t>
            </a:r>
            <a:r>
              <a:rPr lang="en-US" sz="2400" dirty="0" err="1">
                <a:solidFill>
                  <a:schemeClr val="bg1"/>
                </a:solidFill>
                <a:latin typeface="Times New Roman" panose="02020603050405020304" pitchFamily="18" charset="0"/>
                <a:cs typeface="Times New Roman" panose="02020603050405020304" pitchFamily="18" charset="0"/>
              </a:rPr>
              <a:t>iaus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tekst</a:t>
            </a:r>
            <a:r>
              <a:rPr lang="lt-LT" sz="2400" dirty="0" smtClean="0">
                <a:solidFill>
                  <a:schemeClr val="bg1"/>
                </a:solidFill>
                <a:latin typeface="Times New Roman" panose="02020603050405020304" pitchFamily="18" charset="0"/>
                <a:cs typeface="Times New Roman" panose="02020603050405020304" pitchFamily="18" charset="0"/>
              </a:rPr>
              <a:t>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reng</a:t>
            </a:r>
            <a:r>
              <a:rPr lang="lt-LT" sz="2400" dirty="0" smtClean="0">
                <a:solidFill>
                  <a:schemeClr val="bg1"/>
                </a:solidFill>
                <a:latin typeface="Times New Roman" panose="02020603050405020304" pitchFamily="18" charset="0"/>
                <a:cs typeface="Times New Roman" panose="02020603050405020304" pitchFamily="18" charset="0"/>
              </a:rPr>
              <a:t>ė</a:t>
            </a:r>
            <a:r>
              <a:rPr lang="en-US" sz="2400" dirty="0" smtClean="0">
                <a:solidFill>
                  <a:schemeClr val="bg1"/>
                </a:solidFill>
                <a:latin typeface="Times New Roman" panose="02020603050405020304" pitchFamily="18" charset="0"/>
                <a:cs typeface="Times New Roman" panose="02020603050405020304" pitchFamily="18" charset="0"/>
              </a:rPr>
              <a:t>jai </a:t>
            </a:r>
            <a:r>
              <a:rPr lang="en-US" sz="2400" dirty="0">
                <a:solidFill>
                  <a:schemeClr val="bg1"/>
                </a:solidFill>
                <a:latin typeface="Times New Roman" panose="02020603050405020304" pitchFamily="18" charset="0"/>
                <a:cs typeface="Times New Roman" panose="02020603050405020304" pitchFamily="18" charset="0"/>
              </a:rPr>
              <a:t>s</a:t>
            </a:r>
            <a:r>
              <a:rPr lang="lt-LT" sz="2400" dirty="0">
                <a:solidFill>
                  <a:schemeClr val="bg1"/>
                </a:solidFill>
                <a:latin typeface="Times New Roman" panose="02020603050405020304" pitchFamily="18" charset="0"/>
                <a:cs typeface="Times New Roman" panose="02020603050405020304" pitchFamily="18" charset="0"/>
              </a:rPr>
              <a:t>ą</a:t>
            </a:r>
            <a:r>
              <a:rPr lang="en-US" sz="2400" dirty="0" err="1">
                <a:solidFill>
                  <a:schemeClr val="bg1"/>
                </a:solidFill>
                <a:latin typeface="Times New Roman" panose="02020603050405020304" pitchFamily="18" charset="0"/>
                <a:cs typeface="Times New Roman" panose="02020603050405020304" pitchFamily="18" charset="0"/>
              </a:rPr>
              <a:t>moningai</a:t>
            </a:r>
            <a:r>
              <a:rPr lang="en-US" sz="2400" dirty="0">
                <a:solidFill>
                  <a:schemeClr val="bg1"/>
                </a:solidFill>
                <a:latin typeface="Times New Roman" panose="02020603050405020304" pitchFamily="18" charset="0"/>
                <a:cs typeface="Times New Roman" panose="02020603050405020304" pitchFamily="18" charset="0"/>
              </a:rPr>
              <a:t> kai</a:t>
            </a:r>
            <a:r>
              <a:rPr lang="lt-LT" sz="2400" dirty="0">
                <a:solidFill>
                  <a:schemeClr val="bg1"/>
                </a:solidFill>
                <a:latin typeface="Times New Roman" panose="02020603050405020304" pitchFamily="18" charset="0"/>
                <a:cs typeface="Times New Roman" panose="02020603050405020304" pitchFamily="18" charset="0"/>
              </a:rPr>
              <a:t>š</a:t>
            </a:r>
            <a:r>
              <a:rPr lang="en-US" sz="2400" dirty="0" err="1">
                <a:solidFill>
                  <a:schemeClr val="bg1"/>
                </a:solidFill>
                <a:latin typeface="Times New Roman" panose="02020603050405020304" pitchFamily="18" charset="0"/>
                <a:cs typeface="Times New Roman" panose="02020603050405020304" pitchFamily="18" charset="0"/>
              </a:rPr>
              <a:t>iojo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lenk</a:t>
            </a:r>
            <a:r>
              <a:rPr lang="lt-LT" sz="2400" dirty="0">
                <a:solidFill>
                  <a:schemeClr val="bg1"/>
                </a:solidFill>
                <a:latin typeface="Times New Roman" panose="02020603050405020304" pitchFamily="18" charset="0"/>
                <a:cs typeface="Times New Roman" panose="02020603050405020304" pitchFamily="18" charset="0"/>
              </a:rPr>
              <a:t>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kalbos</a:t>
            </a:r>
            <a:r>
              <a:rPr lang="en-US" sz="2400" dirty="0">
                <a:solidFill>
                  <a:schemeClr val="bg1"/>
                </a:solidFill>
                <a:latin typeface="Times New Roman" panose="02020603050405020304" pitchFamily="18" charset="0"/>
                <a:cs typeface="Times New Roman" panose="02020603050405020304" pitchFamily="18" charset="0"/>
              </a:rPr>
              <a:t> </a:t>
            </a:r>
            <a:r>
              <a:rPr lang="lt-LT" sz="2400" dirty="0">
                <a:solidFill>
                  <a:schemeClr val="bg1"/>
                </a:solidFill>
                <a:latin typeface="Times New Roman" panose="02020603050405020304" pitchFamily="18" charset="0"/>
                <a:cs typeface="Times New Roman" panose="02020603050405020304" pitchFamily="18" charset="0"/>
              </a:rPr>
              <a:t>žodžius</a:t>
            </a:r>
            <a:r>
              <a:rPr lang="en-US" sz="2400" dirty="0">
                <a:solidFill>
                  <a:schemeClr val="bg1"/>
                </a:solidFill>
                <a:latin typeface="Times New Roman" panose="02020603050405020304" pitchFamily="18" charset="0"/>
                <a:cs typeface="Times New Roman" panose="02020603050405020304" pitchFamily="18" charset="0"/>
              </a:rPr>
              <a:t>, o </a:t>
            </a:r>
            <a:r>
              <a:rPr lang="en-US" sz="2400" dirty="0" err="1">
                <a:solidFill>
                  <a:schemeClr val="bg1"/>
                </a:solidFill>
                <a:latin typeface="Times New Roman" panose="02020603050405020304" pitchFamily="18" charset="0"/>
                <a:cs typeface="Times New Roman" panose="02020603050405020304" pitchFamily="18" charset="0"/>
              </a:rPr>
              <a:t>plagijavimas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skolinimasis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kli</a:t>
            </a:r>
            <a:r>
              <a:rPr lang="lt-LT" sz="2400" dirty="0" err="1">
                <a:solidFill>
                  <a:schemeClr val="bg1"/>
                </a:solidFill>
                <a:latin typeface="Times New Roman" panose="02020603050405020304" pitchFamily="18" charset="0"/>
                <a:cs typeface="Times New Roman" panose="02020603050405020304" pitchFamily="18" charset="0"/>
              </a:rPr>
              <a:t>šė</a:t>
            </a:r>
            <a:r>
              <a:rPr lang="en-US" sz="2400" dirty="0">
                <a:solidFill>
                  <a:schemeClr val="bg1"/>
                </a:solidFill>
                <a:latin typeface="Times New Roman" panose="02020603050405020304" pitchFamily="18" charset="0"/>
                <a:cs typeface="Times New Roman" panose="02020603050405020304" pitchFamily="18" charset="0"/>
              </a:rPr>
              <a:t>s </a:t>
            </a:r>
            <a:r>
              <a:rPr lang="en-US" sz="2400" dirty="0" err="1">
                <a:solidFill>
                  <a:schemeClr val="bg1"/>
                </a:solidFill>
                <a:latin typeface="Times New Roman" panose="02020603050405020304" pitchFamily="18" charset="0"/>
                <a:cs typeface="Times New Roman" panose="02020603050405020304" pitchFamily="18" charset="0"/>
              </a:rPr>
              <a:t>buvo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laikomos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mokytumo</a:t>
            </a:r>
            <a:r>
              <a:rPr lang="lt-LT" sz="2400" dirty="0">
                <a:solidFill>
                  <a:schemeClr val="bg1"/>
                </a:solidFill>
                <a:latin typeface="Times New Roman" panose="02020603050405020304" pitchFamily="18" charset="0"/>
                <a:cs typeface="Times New Roman" panose="02020603050405020304" pitchFamily="18" charset="0"/>
              </a:rPr>
              <a:t> žyme.</a:t>
            </a:r>
          </a:p>
        </p:txBody>
      </p:sp>
    </p:spTree>
    <p:extLst>
      <p:ext uri="{BB962C8B-B14F-4D97-AF65-F5344CB8AC3E}">
        <p14:creationId xmlns:p14="http://schemas.microsoft.com/office/powerpoint/2010/main" val="149118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1324</Words>
  <Application>Microsoft Office PowerPoint</Application>
  <PresentationFormat>Demonstracija ekrane (4:3)</PresentationFormat>
  <Paragraphs>95</Paragraphs>
  <Slides>19</Slides>
  <Notes>1</Notes>
  <HiddenSlides>0</HiddenSlides>
  <MMClips>0</MMClips>
  <ScaleCrop>false</ScaleCrop>
  <HeadingPairs>
    <vt:vector size="4" baseType="variant">
      <vt:variant>
        <vt:lpstr>Tema</vt:lpstr>
      </vt:variant>
      <vt:variant>
        <vt:i4>1</vt:i4>
      </vt:variant>
      <vt:variant>
        <vt:lpstr>Skaidrių pavadinimai</vt:lpstr>
      </vt:variant>
      <vt:variant>
        <vt:i4>19</vt:i4>
      </vt:variant>
    </vt:vector>
  </HeadingPairs>
  <TitlesOfParts>
    <vt:vector size="20" baseType="lpstr">
      <vt:lpstr>Office Theme</vt:lpstr>
      <vt:lpstr>,,Gimtoji kalba - didelė garbė ir didelis įsipareigojimas. Apie kalbos norminimą nuo M.Mažvydo iki mūsų..."</vt:lpstr>
      <vt:lpstr>PowerPoint pristatymas</vt:lpstr>
      <vt:lpstr>PowerPoint pristatymas</vt:lpstr>
      <vt:lpstr>,,Norminė kalba – šakės tikram lietuviui“</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www.brainybetty.com</dc:creator>
  <cp:lastModifiedBy>Daiva</cp:lastModifiedBy>
  <cp:revision>35</cp:revision>
  <dcterms:created xsi:type="dcterms:W3CDTF">2012-07-05T13:18:19Z</dcterms:created>
  <dcterms:modified xsi:type="dcterms:W3CDTF">2016-02-19T09:46:01Z</dcterms:modified>
</cp:coreProperties>
</file>