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64" r:id="rId5"/>
    <p:sldId id="265" r:id="rId6"/>
    <p:sldId id="258" r:id="rId7"/>
    <p:sldId id="260" r:id="rId8"/>
    <p:sldId id="261" r:id="rId9"/>
    <p:sldId id="263" r:id="rId10"/>
    <p:sldId id="26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9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lituanistai.kalbam.lt/" TargetMode="External"/><Relationship Id="rId2" Type="http://schemas.openxmlformats.org/officeDocument/2006/relationships/hyperlink" Target="http://www.kaisiadoriumuziejus.lt/" TargetMode="External"/><Relationship Id="rId1" Type="http://schemas.openxmlformats.org/officeDocument/2006/relationships/slideLayout" Target="../slideLayouts/slideLayout2.xml"/><Relationship Id="rId6" Type="http://schemas.openxmlformats.org/officeDocument/2006/relationships/hyperlink" Target="http://antologija.lt/" TargetMode="External"/><Relationship Id="rId5" Type="http://schemas.openxmlformats.org/officeDocument/2006/relationships/hyperlink" Target="http://www.&#353;altiniai.info/" TargetMode="External"/><Relationship Id="rId4" Type="http://schemas.openxmlformats.org/officeDocument/2006/relationships/hyperlink" Target="https://lt.wikipedia.or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600200"/>
            <a:ext cx="6400800" cy="1752600"/>
          </a:xfrm>
        </p:spPr>
        <p:txBody>
          <a:bodyPr>
            <a:normAutofit/>
          </a:bodyPr>
          <a:lstStyle/>
          <a:p>
            <a:endParaRPr lang="lt-LT" dirty="0"/>
          </a:p>
        </p:txBody>
      </p:sp>
    </p:spTree>
    <p:extLst>
      <p:ext uri="{BB962C8B-B14F-4D97-AF65-F5344CB8AC3E}">
        <p14:creationId xmlns:p14="http://schemas.microsoft.com/office/powerpoint/2010/main" val="4082189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Tikslai</a:t>
            </a:r>
            <a:endParaRPr lang="lt-LT" dirty="0"/>
          </a:p>
        </p:txBody>
      </p:sp>
      <p:sp>
        <p:nvSpPr>
          <p:cNvPr id="3" name="Content Placeholder 2"/>
          <p:cNvSpPr>
            <a:spLocks noGrp="1"/>
          </p:cNvSpPr>
          <p:nvPr>
            <p:ph idx="1"/>
          </p:nvPr>
        </p:nvSpPr>
        <p:spPr/>
        <p:txBody>
          <a:bodyPr>
            <a:normAutofit/>
          </a:bodyPr>
          <a:lstStyle/>
          <a:p>
            <a:r>
              <a:rPr lang="lt-LT" sz="2000" dirty="0" smtClean="0"/>
              <a:t>Supažindinti klausytojus su Neoromantizmu.</a:t>
            </a:r>
          </a:p>
          <a:p>
            <a:r>
              <a:rPr lang="lt-LT" sz="2000" dirty="0" smtClean="0"/>
              <a:t>Suteikti klausytojams daugiau informacijos apie Joną Aistį.</a:t>
            </a:r>
            <a:endParaRPr lang="lt-LT" sz="2000" dirty="0"/>
          </a:p>
        </p:txBody>
      </p:sp>
    </p:spTree>
    <p:extLst>
      <p:ext uri="{BB962C8B-B14F-4D97-AF65-F5344CB8AC3E}">
        <p14:creationId xmlns:p14="http://schemas.microsoft.com/office/powerpoint/2010/main" val="15263950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Neoromantizmas</a:t>
            </a:r>
            <a:endParaRPr lang="lt-LT" dirty="0"/>
          </a:p>
        </p:txBody>
      </p:sp>
      <p:sp>
        <p:nvSpPr>
          <p:cNvPr id="3" name="Content Placeholder 2"/>
          <p:cNvSpPr>
            <a:spLocks noGrp="1"/>
          </p:cNvSpPr>
          <p:nvPr>
            <p:ph idx="1"/>
          </p:nvPr>
        </p:nvSpPr>
        <p:spPr>
          <a:xfrm rot="17130">
            <a:off x="284027" y="1150825"/>
            <a:ext cx="8229601" cy="4525963"/>
          </a:xfrm>
        </p:spPr>
        <p:txBody>
          <a:bodyPr>
            <a:normAutofit/>
          </a:bodyPr>
          <a:lstStyle/>
          <a:p>
            <a:r>
              <a:rPr lang="lt-LT" sz="2000" b="1" dirty="0"/>
              <a:t>Neoromantizmas</a:t>
            </a:r>
            <a:r>
              <a:rPr lang="lt-LT" sz="2000" dirty="0"/>
              <a:t> − XIX a. pabaigos − XX a. pradžios meno tendencijos, artimos </a:t>
            </a:r>
            <a:r>
              <a:rPr lang="lt-LT" sz="2000" dirty="0" smtClean="0"/>
              <a:t>romantizmui.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0291" y="4495800"/>
            <a:ext cx="272371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0161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n-US" dirty="0"/>
              <a:t>Kas būdinga Neoromantizmui?</a:t>
            </a:r>
          </a:p>
        </p:txBody>
      </p:sp>
      <p:sp>
        <p:nvSpPr>
          <p:cNvPr id="3" name="Shape 2"/>
          <p:cNvSpPr>
            <a:spLocks noGrp="1"/>
          </p:cNvSpPr>
          <p:nvPr>
            <p:ph type="body" idx="1"/>
          </p:nvPr>
        </p:nvSpPr>
        <p:spPr/>
        <p:txBody>
          <a:bodyPr>
            <a:normAutofit/>
          </a:bodyPr>
          <a:lstStyle/>
          <a:p>
            <a:r>
              <a:rPr sz="2000" b="0" i="0" dirty="0" err="1">
                <a:solidFill>
                  <a:srgbClr val="000000"/>
                </a:solidFill>
                <a:latin typeface="Calibri"/>
              </a:rPr>
              <a:t>Neoromantizmas</a:t>
            </a:r>
            <a:r>
              <a:rPr sz="2000" b="0" i="0" dirty="0">
                <a:solidFill>
                  <a:srgbClr val="000000"/>
                </a:solidFill>
                <a:latin typeface="Calibri"/>
              </a:rPr>
              <a:t> </a:t>
            </a:r>
            <a:r>
              <a:rPr sz="2000" b="0" i="0" dirty="0" err="1">
                <a:solidFill>
                  <a:srgbClr val="000000"/>
                </a:solidFill>
                <a:latin typeface="Calibri"/>
              </a:rPr>
              <a:t>literatūroje</a:t>
            </a:r>
            <a:r>
              <a:rPr sz="2000" b="0" i="0" dirty="0">
                <a:solidFill>
                  <a:srgbClr val="000000"/>
                </a:solidFill>
                <a:latin typeface="Calibri"/>
              </a:rPr>
              <a:t> </a:t>
            </a:r>
            <a:r>
              <a:rPr sz="2000" b="0" i="0" dirty="0" err="1">
                <a:solidFill>
                  <a:srgbClr val="000000"/>
                </a:solidFill>
                <a:latin typeface="Calibri"/>
              </a:rPr>
              <a:t>natūrali</a:t>
            </a:r>
            <a:r>
              <a:rPr sz="2000" b="0" i="0" dirty="0">
                <a:solidFill>
                  <a:srgbClr val="000000"/>
                </a:solidFill>
                <a:latin typeface="Calibri"/>
              </a:rPr>
              <a:t> </a:t>
            </a:r>
            <a:r>
              <a:rPr sz="2000" b="0" i="0" dirty="0" err="1">
                <a:solidFill>
                  <a:srgbClr val="000000"/>
                </a:solidFill>
                <a:latin typeface="Calibri"/>
              </a:rPr>
              <a:t>žmogaus</a:t>
            </a:r>
            <a:r>
              <a:rPr sz="2000" b="0" i="0" dirty="0">
                <a:solidFill>
                  <a:srgbClr val="000000"/>
                </a:solidFill>
                <a:latin typeface="Calibri"/>
              </a:rPr>
              <a:t> </a:t>
            </a:r>
            <a:r>
              <a:rPr sz="2000" b="0" i="0" dirty="0" err="1">
                <a:solidFill>
                  <a:srgbClr val="000000"/>
                </a:solidFill>
                <a:latin typeface="Calibri"/>
              </a:rPr>
              <a:t>prigimtis</a:t>
            </a:r>
            <a:r>
              <a:rPr sz="2000" b="0" i="0" dirty="0">
                <a:solidFill>
                  <a:srgbClr val="000000"/>
                </a:solidFill>
                <a:latin typeface="Calibri"/>
              </a:rPr>
              <a:t>, </a:t>
            </a:r>
            <a:r>
              <a:rPr sz="2000" b="0" i="0" dirty="0" err="1">
                <a:solidFill>
                  <a:srgbClr val="000000"/>
                </a:solidFill>
                <a:latin typeface="Calibri"/>
              </a:rPr>
              <a:t>jo</a:t>
            </a:r>
            <a:r>
              <a:rPr sz="2000" b="0" i="0" dirty="0">
                <a:solidFill>
                  <a:srgbClr val="000000"/>
                </a:solidFill>
                <a:latin typeface="Calibri"/>
              </a:rPr>
              <a:t> </a:t>
            </a:r>
            <a:r>
              <a:rPr sz="2000" b="0" i="0" dirty="0" err="1">
                <a:solidFill>
                  <a:srgbClr val="000000"/>
                </a:solidFill>
                <a:latin typeface="Calibri"/>
              </a:rPr>
              <a:t>gaivališkos</a:t>
            </a:r>
            <a:r>
              <a:rPr sz="2000" b="0" i="0" dirty="0">
                <a:solidFill>
                  <a:srgbClr val="000000"/>
                </a:solidFill>
                <a:latin typeface="Calibri"/>
              </a:rPr>
              <a:t> </a:t>
            </a:r>
            <a:r>
              <a:rPr sz="2000" b="0" i="0" dirty="0" err="1">
                <a:solidFill>
                  <a:srgbClr val="000000"/>
                </a:solidFill>
                <a:latin typeface="Calibri"/>
              </a:rPr>
              <a:t>emocijos</a:t>
            </a:r>
            <a:r>
              <a:rPr sz="2000" b="0" i="0" dirty="0">
                <a:solidFill>
                  <a:srgbClr val="000000"/>
                </a:solidFill>
                <a:latin typeface="Calibri"/>
              </a:rPr>
              <a:t>, </a:t>
            </a:r>
            <a:r>
              <a:rPr sz="2000" b="0" i="0" dirty="0" err="1">
                <a:solidFill>
                  <a:srgbClr val="000000"/>
                </a:solidFill>
                <a:latin typeface="Calibri"/>
              </a:rPr>
              <a:t>gamtos</a:t>
            </a:r>
            <a:r>
              <a:rPr sz="2000" b="0" i="0" dirty="0">
                <a:solidFill>
                  <a:srgbClr val="000000"/>
                </a:solidFill>
                <a:latin typeface="Calibri"/>
              </a:rPr>
              <a:t> </a:t>
            </a:r>
            <a:r>
              <a:rPr sz="2000" b="0" i="0" dirty="0" err="1">
                <a:solidFill>
                  <a:srgbClr val="000000"/>
                </a:solidFill>
                <a:latin typeface="Calibri"/>
              </a:rPr>
              <a:t>grožis</a:t>
            </a:r>
            <a:r>
              <a:rPr sz="2000" b="0" i="0" dirty="0">
                <a:solidFill>
                  <a:srgbClr val="000000"/>
                </a:solidFill>
                <a:latin typeface="Calibri"/>
              </a:rPr>
              <a:t> </a:t>
            </a:r>
            <a:r>
              <a:rPr sz="2000" b="0" i="0" dirty="0" err="1">
                <a:solidFill>
                  <a:srgbClr val="000000"/>
                </a:solidFill>
                <a:latin typeface="Calibri"/>
              </a:rPr>
              <a:t>keliamas</a:t>
            </a:r>
            <a:r>
              <a:rPr sz="2000" b="0" i="0" dirty="0">
                <a:solidFill>
                  <a:srgbClr val="000000"/>
                </a:solidFill>
                <a:latin typeface="Calibri"/>
              </a:rPr>
              <a:t> </a:t>
            </a:r>
            <a:r>
              <a:rPr sz="2000" b="0" i="0" dirty="0" err="1">
                <a:solidFill>
                  <a:srgbClr val="000000"/>
                </a:solidFill>
                <a:latin typeface="Calibri"/>
              </a:rPr>
              <a:t>kaip</a:t>
            </a:r>
            <a:r>
              <a:rPr sz="2000" b="0" i="0" dirty="0">
                <a:solidFill>
                  <a:srgbClr val="000000"/>
                </a:solidFill>
                <a:latin typeface="Calibri"/>
              </a:rPr>
              <a:t> </a:t>
            </a:r>
            <a:r>
              <a:rPr sz="2000" b="0" i="0" dirty="0" err="1">
                <a:solidFill>
                  <a:srgbClr val="000000"/>
                </a:solidFill>
                <a:latin typeface="Calibri"/>
              </a:rPr>
              <a:t>priešprieša</a:t>
            </a:r>
            <a:r>
              <a:rPr sz="2000" b="0" i="0" dirty="0">
                <a:solidFill>
                  <a:srgbClr val="000000"/>
                </a:solidFill>
                <a:latin typeface="Calibri"/>
              </a:rPr>
              <a:t> </a:t>
            </a:r>
            <a:r>
              <a:rPr sz="2000" b="0" i="0" dirty="0" err="1">
                <a:solidFill>
                  <a:srgbClr val="000000"/>
                </a:solidFill>
                <a:latin typeface="Calibri"/>
              </a:rPr>
              <a:t>techninei</a:t>
            </a:r>
            <a:r>
              <a:rPr sz="2000" b="0" i="0" dirty="0">
                <a:solidFill>
                  <a:srgbClr val="000000"/>
                </a:solidFill>
                <a:latin typeface="Calibri"/>
              </a:rPr>
              <a:t> </a:t>
            </a:r>
            <a:r>
              <a:rPr sz="2000" b="0" i="0" dirty="0" err="1">
                <a:solidFill>
                  <a:srgbClr val="000000"/>
                </a:solidFill>
                <a:latin typeface="Calibri"/>
              </a:rPr>
              <a:t>civilizacijai</a:t>
            </a:r>
            <a:r>
              <a:rPr sz="2000" b="0" i="0" dirty="0">
                <a:solidFill>
                  <a:srgbClr val="000000"/>
                </a:solidFill>
                <a:latin typeface="Calibri"/>
              </a:rPr>
              <a:t>, </a:t>
            </a:r>
            <a:r>
              <a:rPr sz="2000" b="0" i="0" dirty="0" err="1">
                <a:solidFill>
                  <a:srgbClr val="000000"/>
                </a:solidFill>
                <a:latin typeface="Calibri"/>
              </a:rPr>
              <a:t>literatūros</a:t>
            </a:r>
            <a:r>
              <a:rPr sz="2000" b="0" i="0" dirty="0">
                <a:solidFill>
                  <a:srgbClr val="000000"/>
                </a:solidFill>
                <a:latin typeface="Calibri"/>
              </a:rPr>
              <a:t> </a:t>
            </a:r>
            <a:r>
              <a:rPr sz="2000" b="0" i="0" dirty="0" err="1">
                <a:solidFill>
                  <a:srgbClr val="000000"/>
                </a:solidFill>
                <a:latin typeface="Calibri"/>
              </a:rPr>
              <a:t>buitiškumo</a:t>
            </a:r>
            <a:r>
              <a:rPr sz="2000" b="0" i="0" dirty="0">
                <a:solidFill>
                  <a:srgbClr val="000000"/>
                </a:solidFill>
                <a:latin typeface="Calibri"/>
              </a:rPr>
              <a:t> </a:t>
            </a:r>
            <a:r>
              <a:rPr sz="2000" b="0" i="0" dirty="0" err="1">
                <a:solidFill>
                  <a:srgbClr val="000000"/>
                </a:solidFill>
                <a:latin typeface="Calibri"/>
              </a:rPr>
              <a:t>tendencijoms</a:t>
            </a:r>
            <a:r>
              <a:rPr sz="2000" b="0" i="0" dirty="0">
                <a:solidFill>
                  <a:srgbClr val="000000"/>
                </a:solidFill>
                <a:latin typeface="Calibri"/>
              </a:rPr>
              <a:t>. </a:t>
            </a:r>
            <a:r>
              <a:rPr sz="2000" b="0" i="0" dirty="0" err="1">
                <a:solidFill>
                  <a:srgbClr val="000000"/>
                </a:solidFill>
                <a:latin typeface="Calibri"/>
              </a:rPr>
              <a:t>Terminas</a:t>
            </a:r>
            <a:r>
              <a:rPr sz="2000" b="0" i="0" dirty="0">
                <a:solidFill>
                  <a:srgbClr val="000000"/>
                </a:solidFill>
                <a:latin typeface="Calibri"/>
              </a:rPr>
              <a:t> ,,</a:t>
            </a:r>
            <a:r>
              <a:rPr sz="2000" b="0" i="0" dirty="0" err="1">
                <a:solidFill>
                  <a:srgbClr val="000000"/>
                </a:solidFill>
                <a:latin typeface="Calibri"/>
              </a:rPr>
              <a:t>neoromantizmas</a:t>
            </a:r>
            <a:r>
              <a:rPr sz="2000" b="0" i="0" dirty="0">
                <a:solidFill>
                  <a:srgbClr val="000000"/>
                </a:solidFill>
                <a:latin typeface="Calibri"/>
              </a:rPr>
              <a:t>” </a:t>
            </a:r>
            <a:r>
              <a:rPr sz="2000" b="0" i="0" dirty="0" err="1">
                <a:solidFill>
                  <a:srgbClr val="000000"/>
                </a:solidFill>
                <a:latin typeface="Calibri"/>
              </a:rPr>
              <a:t>lietuvių</a:t>
            </a:r>
            <a:r>
              <a:rPr sz="2000" b="0" i="0" dirty="0">
                <a:solidFill>
                  <a:srgbClr val="000000"/>
                </a:solidFill>
                <a:latin typeface="Calibri"/>
              </a:rPr>
              <a:t> </a:t>
            </a:r>
            <a:r>
              <a:rPr sz="2000" b="0" i="0" dirty="0" err="1">
                <a:solidFill>
                  <a:srgbClr val="000000"/>
                </a:solidFill>
                <a:latin typeface="Calibri"/>
              </a:rPr>
              <a:t>literatūros</a:t>
            </a:r>
            <a:r>
              <a:rPr sz="2000" b="0" i="0" dirty="0">
                <a:solidFill>
                  <a:srgbClr val="000000"/>
                </a:solidFill>
                <a:latin typeface="Calibri"/>
              </a:rPr>
              <a:t> </a:t>
            </a:r>
            <a:r>
              <a:rPr sz="2000" b="0" i="0" dirty="0" err="1">
                <a:solidFill>
                  <a:srgbClr val="000000"/>
                </a:solidFill>
                <a:latin typeface="Calibri"/>
              </a:rPr>
              <a:t>tyrinėtojų</a:t>
            </a:r>
            <a:r>
              <a:rPr sz="2000" b="0" i="0" dirty="0">
                <a:solidFill>
                  <a:srgbClr val="000000"/>
                </a:solidFill>
                <a:latin typeface="Calibri"/>
              </a:rPr>
              <a:t> </a:t>
            </a:r>
            <a:r>
              <a:rPr sz="2000" b="0" i="0" dirty="0" err="1">
                <a:solidFill>
                  <a:srgbClr val="000000"/>
                </a:solidFill>
                <a:latin typeface="Calibri"/>
              </a:rPr>
              <a:t>vartojamas</a:t>
            </a:r>
            <a:r>
              <a:rPr sz="2000" b="0" i="0" dirty="0">
                <a:solidFill>
                  <a:srgbClr val="000000"/>
                </a:solidFill>
                <a:latin typeface="Calibri"/>
              </a:rPr>
              <a:t> </a:t>
            </a:r>
            <a:r>
              <a:rPr sz="2000" b="0" i="0" dirty="0" err="1">
                <a:solidFill>
                  <a:srgbClr val="000000"/>
                </a:solidFill>
                <a:latin typeface="Calibri"/>
              </a:rPr>
              <a:t>apibūdinti</a:t>
            </a:r>
            <a:r>
              <a:rPr sz="2000" b="0" i="0" dirty="0">
                <a:solidFill>
                  <a:srgbClr val="000000"/>
                </a:solidFill>
                <a:latin typeface="Calibri"/>
              </a:rPr>
              <a:t> </a:t>
            </a:r>
            <a:r>
              <a:rPr sz="2000" b="0" i="0" dirty="0" err="1">
                <a:solidFill>
                  <a:srgbClr val="000000"/>
                </a:solidFill>
                <a:latin typeface="Calibri"/>
              </a:rPr>
              <a:t>dviem</a:t>
            </a:r>
            <a:r>
              <a:rPr sz="2000" b="0" i="0" dirty="0">
                <a:solidFill>
                  <a:srgbClr val="000000"/>
                </a:solidFill>
                <a:latin typeface="Calibri"/>
              </a:rPr>
              <a:t> </a:t>
            </a:r>
            <a:r>
              <a:rPr sz="2000" b="0" i="0" dirty="0" err="1">
                <a:solidFill>
                  <a:srgbClr val="000000"/>
                </a:solidFill>
                <a:latin typeface="Calibri"/>
              </a:rPr>
              <a:t>reiškiniams</a:t>
            </a:r>
            <a:r>
              <a:rPr sz="2000" b="0" i="0" dirty="0">
                <a:solidFill>
                  <a:srgbClr val="000000"/>
                </a:solidFill>
                <a:latin typeface="Calibri"/>
              </a:rPr>
              <a:t> – XX </a:t>
            </a:r>
            <a:r>
              <a:rPr sz="2000" b="0" i="0" dirty="0" err="1">
                <a:solidFill>
                  <a:srgbClr val="000000"/>
                </a:solidFill>
                <a:latin typeface="Calibri"/>
              </a:rPr>
              <a:t>amžiaus</a:t>
            </a:r>
            <a:r>
              <a:rPr sz="2000" b="0" i="0" dirty="0">
                <a:solidFill>
                  <a:srgbClr val="000000"/>
                </a:solidFill>
                <a:latin typeface="Calibri"/>
              </a:rPr>
              <a:t> </a:t>
            </a:r>
            <a:r>
              <a:rPr sz="2000" b="0" i="0" dirty="0" err="1">
                <a:solidFill>
                  <a:srgbClr val="000000"/>
                </a:solidFill>
                <a:latin typeface="Calibri"/>
              </a:rPr>
              <a:t>pradžios</a:t>
            </a:r>
            <a:r>
              <a:rPr sz="2000" b="0" i="0" dirty="0">
                <a:solidFill>
                  <a:srgbClr val="000000"/>
                </a:solidFill>
                <a:latin typeface="Calibri"/>
              </a:rPr>
              <a:t> </a:t>
            </a:r>
            <a:r>
              <a:rPr sz="2000" b="0" i="0" dirty="0" err="1">
                <a:solidFill>
                  <a:srgbClr val="000000"/>
                </a:solidFill>
                <a:latin typeface="Calibri"/>
              </a:rPr>
              <a:t>literatūrai</a:t>
            </a:r>
            <a:r>
              <a:rPr sz="2000" b="0" i="0" dirty="0">
                <a:solidFill>
                  <a:srgbClr val="000000"/>
                </a:solidFill>
                <a:latin typeface="Calibri"/>
              </a:rPr>
              <a:t>, </a:t>
            </a:r>
            <a:r>
              <a:rPr sz="2000" b="0" i="0" dirty="0" err="1">
                <a:solidFill>
                  <a:srgbClr val="000000"/>
                </a:solidFill>
                <a:latin typeface="Calibri"/>
              </a:rPr>
              <a:t>visų</a:t>
            </a:r>
            <a:r>
              <a:rPr sz="2000" b="0" i="0" dirty="0">
                <a:solidFill>
                  <a:srgbClr val="000000"/>
                </a:solidFill>
                <a:latin typeface="Calibri"/>
              </a:rPr>
              <a:t> </a:t>
            </a:r>
            <a:r>
              <a:rPr sz="2000" b="0" i="0" dirty="0" err="1">
                <a:solidFill>
                  <a:srgbClr val="000000"/>
                </a:solidFill>
                <a:latin typeface="Calibri"/>
              </a:rPr>
              <a:t>pirma</a:t>
            </a:r>
            <a:r>
              <a:rPr sz="2000" b="0" i="0" dirty="0">
                <a:solidFill>
                  <a:srgbClr val="000000"/>
                </a:solidFill>
                <a:latin typeface="Calibri"/>
              </a:rPr>
              <a:t> </a:t>
            </a:r>
            <a:r>
              <a:rPr sz="2000" b="0" i="0" dirty="0" err="1">
                <a:solidFill>
                  <a:srgbClr val="000000"/>
                </a:solidFill>
                <a:latin typeface="Calibri"/>
              </a:rPr>
              <a:t>prozai</a:t>
            </a:r>
            <a:r>
              <a:rPr sz="2000" b="0" i="0" dirty="0">
                <a:solidFill>
                  <a:srgbClr val="000000"/>
                </a:solidFill>
                <a:latin typeface="Calibri"/>
              </a:rPr>
              <a:t> (</a:t>
            </a:r>
            <a:r>
              <a:rPr sz="2000" b="0" i="0" dirty="0" err="1">
                <a:solidFill>
                  <a:srgbClr val="000000"/>
                </a:solidFill>
                <a:latin typeface="Calibri"/>
              </a:rPr>
              <a:t>Vaižganto</a:t>
            </a:r>
            <a:r>
              <a:rPr sz="2000" b="0" i="0" dirty="0">
                <a:solidFill>
                  <a:srgbClr val="000000"/>
                </a:solidFill>
                <a:latin typeface="Calibri"/>
              </a:rPr>
              <a:t>, </a:t>
            </a:r>
            <a:r>
              <a:rPr sz="2000" b="0" i="0" dirty="0" err="1">
                <a:solidFill>
                  <a:srgbClr val="000000"/>
                </a:solidFill>
                <a:latin typeface="Calibri"/>
              </a:rPr>
              <a:t>Vinco</a:t>
            </a:r>
            <a:r>
              <a:rPr sz="2000" b="0" i="0" dirty="0">
                <a:solidFill>
                  <a:srgbClr val="000000"/>
                </a:solidFill>
                <a:latin typeface="Calibri"/>
              </a:rPr>
              <a:t> </a:t>
            </a:r>
            <a:r>
              <a:rPr sz="2000" b="0" i="0" dirty="0" err="1">
                <a:solidFill>
                  <a:srgbClr val="000000"/>
                </a:solidFill>
                <a:latin typeface="Calibri"/>
              </a:rPr>
              <a:t>Krėvės</a:t>
            </a:r>
            <a:r>
              <a:rPr sz="2000" b="0" i="0" dirty="0">
                <a:solidFill>
                  <a:srgbClr val="000000"/>
                </a:solidFill>
                <a:latin typeface="Calibri"/>
              </a:rPr>
              <a:t>, </a:t>
            </a:r>
            <a:r>
              <a:rPr sz="2000" b="0" i="0" dirty="0" err="1">
                <a:solidFill>
                  <a:srgbClr val="000000"/>
                </a:solidFill>
                <a:latin typeface="Calibri"/>
              </a:rPr>
              <a:t>Šatrijos</a:t>
            </a:r>
            <a:r>
              <a:rPr sz="2000" b="0" i="0" dirty="0">
                <a:solidFill>
                  <a:srgbClr val="000000"/>
                </a:solidFill>
                <a:latin typeface="Calibri"/>
              </a:rPr>
              <a:t> </a:t>
            </a:r>
            <a:r>
              <a:rPr sz="2000" b="0" i="0" dirty="0" err="1">
                <a:solidFill>
                  <a:srgbClr val="000000"/>
                </a:solidFill>
                <a:latin typeface="Calibri"/>
              </a:rPr>
              <a:t>Raganos</a:t>
            </a:r>
            <a:r>
              <a:rPr sz="2000" b="0" i="0" dirty="0">
                <a:solidFill>
                  <a:srgbClr val="000000"/>
                </a:solidFill>
                <a:latin typeface="Calibri"/>
              </a:rPr>
              <a:t>, </a:t>
            </a:r>
            <a:r>
              <a:rPr sz="2000" b="0" i="0" dirty="0" err="1">
                <a:solidFill>
                  <a:srgbClr val="000000"/>
                </a:solidFill>
                <a:latin typeface="Calibri"/>
              </a:rPr>
              <a:t>Sofijos</a:t>
            </a:r>
            <a:r>
              <a:rPr sz="2000" b="0" i="0" dirty="0">
                <a:solidFill>
                  <a:srgbClr val="000000"/>
                </a:solidFill>
                <a:latin typeface="Calibri"/>
              </a:rPr>
              <a:t> </a:t>
            </a:r>
            <a:r>
              <a:rPr sz="2000" b="0" i="0" dirty="0" err="1">
                <a:solidFill>
                  <a:srgbClr val="000000"/>
                </a:solidFill>
                <a:latin typeface="Calibri"/>
              </a:rPr>
              <a:t>Čiurlionienės-Kymantaitės</a:t>
            </a:r>
            <a:r>
              <a:rPr sz="2000" b="0" i="0" dirty="0">
                <a:solidFill>
                  <a:srgbClr val="000000"/>
                </a:solidFill>
                <a:latin typeface="Calibri"/>
              </a:rPr>
              <a:t> </a:t>
            </a:r>
            <a:r>
              <a:rPr sz="2000" b="0" i="0" dirty="0" err="1">
                <a:solidFill>
                  <a:srgbClr val="000000"/>
                </a:solidFill>
                <a:latin typeface="Calibri"/>
              </a:rPr>
              <a:t>ir</a:t>
            </a:r>
            <a:r>
              <a:rPr sz="2000" b="0" i="0" dirty="0">
                <a:solidFill>
                  <a:srgbClr val="000000"/>
                </a:solidFill>
                <a:latin typeface="Calibri"/>
              </a:rPr>
              <a:t> kt.), </a:t>
            </a:r>
            <a:r>
              <a:rPr sz="2000" b="0" i="0" dirty="0" err="1">
                <a:solidFill>
                  <a:srgbClr val="000000"/>
                </a:solidFill>
                <a:latin typeface="Calibri"/>
              </a:rPr>
              <a:t>bei</a:t>
            </a:r>
            <a:r>
              <a:rPr sz="2000" b="0" i="0" dirty="0">
                <a:solidFill>
                  <a:srgbClr val="000000"/>
                </a:solidFill>
                <a:latin typeface="Calibri"/>
              </a:rPr>
              <a:t> 3-iojo </a:t>
            </a:r>
            <a:r>
              <a:rPr sz="2000" b="0" i="0" dirty="0" err="1">
                <a:solidFill>
                  <a:srgbClr val="000000"/>
                </a:solidFill>
                <a:latin typeface="Calibri"/>
              </a:rPr>
              <a:t>dešimtmečio</a:t>
            </a:r>
            <a:r>
              <a:rPr sz="2000" b="0" i="0" dirty="0">
                <a:solidFill>
                  <a:srgbClr val="000000"/>
                </a:solidFill>
                <a:latin typeface="Calibri"/>
              </a:rPr>
              <a:t> </a:t>
            </a:r>
            <a:r>
              <a:rPr sz="2000" b="0" i="0" dirty="0" err="1">
                <a:solidFill>
                  <a:srgbClr val="000000"/>
                </a:solidFill>
                <a:latin typeface="Calibri"/>
              </a:rPr>
              <a:t>pabaigos</a:t>
            </a:r>
            <a:r>
              <a:rPr sz="2000" b="0" i="0" dirty="0">
                <a:solidFill>
                  <a:srgbClr val="000000"/>
                </a:solidFill>
                <a:latin typeface="Calibri"/>
              </a:rPr>
              <a:t> – 4-ojo </a:t>
            </a:r>
            <a:r>
              <a:rPr sz="2000" b="0" i="0" dirty="0" err="1">
                <a:solidFill>
                  <a:srgbClr val="000000"/>
                </a:solidFill>
                <a:latin typeface="Calibri"/>
              </a:rPr>
              <a:t>dešimtmečio</a:t>
            </a:r>
            <a:r>
              <a:rPr sz="2000" b="0" i="0" dirty="0">
                <a:solidFill>
                  <a:srgbClr val="000000"/>
                </a:solidFill>
                <a:latin typeface="Calibri"/>
              </a:rPr>
              <a:t> </a:t>
            </a:r>
            <a:r>
              <a:rPr sz="2000" b="0" i="0" dirty="0" err="1">
                <a:solidFill>
                  <a:srgbClr val="000000"/>
                </a:solidFill>
                <a:latin typeface="Calibri"/>
              </a:rPr>
              <a:t>poezija</a:t>
            </a:r>
            <a:r>
              <a:rPr sz="2000" b="0" i="0" dirty="0">
                <a:solidFill>
                  <a:srgbClr val="000000"/>
                </a:solidFill>
                <a:latin typeface="Calibri"/>
              </a:rPr>
              <a:t>.</a:t>
            </a:r>
          </a:p>
        </p:txBody>
      </p:sp>
      <p:pic>
        <p:nvPicPr>
          <p:cNvPr id="1026" name="Picture 2" descr="Vaizdo rezultatas pagal užklausą „neoromantizmas bruoz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6331" y="4352924"/>
            <a:ext cx="3277669" cy="25050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
          <p:cNvSpPr>
            <a:spLocks noGrp="1"/>
          </p:cNvSpPr>
          <p:nvPr>
            <p:ph type="title"/>
          </p:nvPr>
        </p:nvSpPr>
        <p:spPr>
          <a:xfrm>
            <a:off x="457200" y="274638"/>
            <a:ext cx="8229600" cy="1128608"/>
          </a:xfrm>
        </p:spPr>
        <p:txBody>
          <a:bodyPr/>
          <a:lstStyle/>
          <a:p>
            <a:r>
              <a:rPr lang="en-US" dirty="0"/>
              <a:t>Ryškiausi Neoromantizmo atstovai:</a:t>
            </a:r>
          </a:p>
        </p:txBody>
      </p:sp>
      <p:sp>
        <p:nvSpPr>
          <p:cNvPr id="3" name="Shape 2"/>
          <p:cNvSpPr>
            <a:spLocks noGrp="1"/>
          </p:cNvSpPr>
          <p:nvPr>
            <p:ph type="body" idx="1"/>
          </p:nvPr>
        </p:nvSpPr>
        <p:spPr>
          <a:xfrm>
            <a:off x="377636" y="1542306"/>
            <a:ext cx="8217084" cy="4467636"/>
          </a:xfrm>
        </p:spPr>
        <p:txBody>
          <a:bodyPr>
            <a:normAutofit/>
          </a:bodyPr>
          <a:lstStyle/>
          <a:p>
            <a:pPr>
              <a:buNone/>
            </a:pPr>
            <a:r>
              <a:rPr sz="2000" b="0" i="0" dirty="0" err="1">
                <a:solidFill>
                  <a:srgbClr val="000000"/>
                </a:solidFill>
                <a:latin typeface="Calibri"/>
              </a:rPr>
              <a:t>Salomėja</a:t>
            </a:r>
            <a:r>
              <a:rPr sz="2000" b="0" i="0" dirty="0">
                <a:solidFill>
                  <a:srgbClr val="000000"/>
                </a:solidFill>
                <a:latin typeface="Calibri"/>
              </a:rPr>
              <a:t> </a:t>
            </a:r>
            <a:r>
              <a:rPr sz="2000" b="0" i="0" dirty="0" err="1">
                <a:solidFill>
                  <a:srgbClr val="000000"/>
                </a:solidFill>
                <a:latin typeface="Calibri"/>
              </a:rPr>
              <a:t>Nėris</a:t>
            </a:r>
            <a:r>
              <a:rPr sz="2000" b="0" i="0" dirty="0">
                <a:solidFill>
                  <a:srgbClr val="000000"/>
                </a:solidFill>
                <a:latin typeface="Calibri"/>
              </a:rPr>
              <a:t>, </a:t>
            </a:r>
          </a:p>
          <a:p>
            <a:pPr>
              <a:buNone/>
            </a:pPr>
            <a:r>
              <a:rPr sz="2000" b="0" i="0" dirty="0">
                <a:solidFill>
                  <a:srgbClr val="000000"/>
                </a:solidFill>
                <a:latin typeface="Calibri"/>
              </a:rPr>
              <a:t>Jonas </a:t>
            </a:r>
            <a:r>
              <a:rPr sz="2000" b="0" i="0" dirty="0" err="1">
                <a:solidFill>
                  <a:srgbClr val="000000"/>
                </a:solidFill>
                <a:latin typeface="Calibri"/>
              </a:rPr>
              <a:t>Aistis</a:t>
            </a:r>
            <a:r>
              <a:rPr sz="2000" b="0" i="0" dirty="0">
                <a:solidFill>
                  <a:srgbClr val="000000"/>
                </a:solidFill>
                <a:latin typeface="Calibri"/>
              </a:rPr>
              <a:t>, </a:t>
            </a:r>
          </a:p>
          <a:p>
            <a:pPr>
              <a:buNone/>
            </a:pPr>
            <a:r>
              <a:rPr sz="2000" b="0" i="0" dirty="0" err="1">
                <a:solidFill>
                  <a:srgbClr val="000000"/>
                </a:solidFill>
                <a:latin typeface="Calibri"/>
              </a:rPr>
              <a:t>Antanas</a:t>
            </a:r>
            <a:r>
              <a:rPr sz="2000" b="0" i="0" dirty="0">
                <a:solidFill>
                  <a:srgbClr val="000000"/>
                </a:solidFill>
                <a:latin typeface="Calibri"/>
              </a:rPr>
              <a:t> </a:t>
            </a:r>
            <a:r>
              <a:rPr sz="2000" b="0" i="0" dirty="0" err="1">
                <a:solidFill>
                  <a:srgbClr val="000000"/>
                </a:solidFill>
                <a:latin typeface="Calibri"/>
              </a:rPr>
              <a:t>Miškinis</a:t>
            </a:r>
            <a:r>
              <a:rPr sz="2000" b="0" i="0" dirty="0">
                <a:solidFill>
                  <a:srgbClr val="000000"/>
                </a:solidFill>
                <a:latin typeface="Calibri"/>
              </a:rPr>
              <a:t>, </a:t>
            </a:r>
          </a:p>
          <a:p>
            <a:pPr>
              <a:buNone/>
            </a:pPr>
            <a:r>
              <a:rPr sz="2000" b="0" i="0" dirty="0" err="1">
                <a:solidFill>
                  <a:srgbClr val="000000"/>
                </a:solidFill>
                <a:latin typeface="Calibri"/>
              </a:rPr>
              <a:t>Bernardas</a:t>
            </a:r>
            <a:r>
              <a:rPr sz="2000" b="0" i="0" dirty="0">
                <a:solidFill>
                  <a:srgbClr val="000000"/>
                </a:solidFill>
                <a:latin typeface="Calibri"/>
              </a:rPr>
              <a:t> </a:t>
            </a:r>
            <a:r>
              <a:rPr sz="2000" b="0" i="0" dirty="0" err="1">
                <a:solidFill>
                  <a:srgbClr val="000000"/>
                </a:solidFill>
                <a:latin typeface="Calibri"/>
              </a:rPr>
              <a:t>Brazdžionis</a:t>
            </a:r>
            <a:r>
              <a:rPr sz="2000" b="0" i="0" dirty="0">
                <a:solidFill>
                  <a:srgbClr val="000000"/>
                </a:solidFill>
                <a:latin typeface="Calibri"/>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Jonas Aistis</a:t>
            </a:r>
            <a:endParaRPr lang="lt-LT" dirty="0"/>
          </a:p>
        </p:txBody>
      </p:sp>
      <p:sp>
        <p:nvSpPr>
          <p:cNvPr id="3" name="Content Placeholder 2"/>
          <p:cNvSpPr>
            <a:spLocks noGrp="1"/>
          </p:cNvSpPr>
          <p:nvPr>
            <p:ph idx="1"/>
          </p:nvPr>
        </p:nvSpPr>
        <p:spPr>
          <a:xfrm>
            <a:off x="457200" y="1600200"/>
            <a:ext cx="6751699" cy="5133326"/>
          </a:xfrm>
        </p:spPr>
        <p:txBody>
          <a:bodyPr>
            <a:normAutofit/>
          </a:bodyPr>
          <a:lstStyle/>
          <a:p>
            <a:r>
              <a:rPr lang="lt-LT" sz="1800" dirty="0" smtClean="0"/>
              <a:t>Vienas žymiausiu neoromantizmo atstovų buvo Jonas Aistis. Jis priklausė antrajai Neoromantikų kartai.</a:t>
            </a:r>
            <a:r>
              <a:rPr lang="lt-LT" sz="1800" dirty="0"/>
              <a:t> Tikroji jo pavardė Aleksandravičius. Pasirašinėjo J. Kossu-Aleksandravičiumi, J. Kuosa-Aleksandriškiu, J. Aisčiu. Nuo 1952 Aistis tapo jo oficialiąja pavarde</a:t>
            </a:r>
            <a:r>
              <a:rPr lang="lt-LT" sz="1800" dirty="0" smtClean="0"/>
              <a:t>.</a:t>
            </a:r>
            <a:r>
              <a:rPr lang="lt-LT" sz="1800" dirty="0"/>
              <a:t> 1913-1919 m. mokėsi </a:t>
            </a:r>
            <a:r>
              <a:rPr lang="lt-LT" sz="1800" dirty="0" smtClean="0"/>
              <a:t>Rumšiškių </a:t>
            </a:r>
            <a:r>
              <a:rPr lang="lt-LT" sz="1800" dirty="0"/>
              <a:t>pradžios </a:t>
            </a:r>
            <a:r>
              <a:rPr lang="lt-LT" sz="1800" dirty="0" smtClean="0"/>
              <a:t>mokykloje </a:t>
            </a:r>
            <a:r>
              <a:rPr lang="lt-LT" sz="1800" dirty="0"/>
              <a:t>1919-1927 m. – Kauno „Aušros“ gimnazijoje</a:t>
            </a:r>
            <a:r>
              <a:rPr lang="lt-LT" sz="1800" dirty="0" smtClean="0"/>
              <a:t>. </a:t>
            </a:r>
            <a:r>
              <a:rPr lang="lt-LT" sz="1800" dirty="0"/>
              <a:t>Pirmasis eilėraštis išspausdintas </a:t>
            </a:r>
            <a:r>
              <a:rPr lang="lt-LT" sz="1800" dirty="0" smtClean="0"/>
              <a:t>1927 m. Gavęs Švietimo </a:t>
            </a:r>
            <a:r>
              <a:rPr lang="lt-LT" sz="1800" dirty="0"/>
              <a:t>ministerijos stipendiją, 1936-1940 m. studijavo Grenoblio universitete Prancūzijoje. Nuo 1939 m. toliau tęsė studijas VDU Humanitarinių mokslų fakulteto Filologijos skyriuje</a:t>
            </a:r>
            <a:r>
              <a:rPr lang="lt-LT" sz="1800" dirty="0" smtClean="0"/>
              <a:t>.</a:t>
            </a:r>
            <a:r>
              <a:rPr lang="lt-LT" sz="1800" dirty="0"/>
              <a:t>  Dėl karo ir okupacijų negalėdamas grįžti į Lietuvą, 1944-1946 m. dirbo Nicos archyvuose ir Paryžiaus bibliotekoje, 1946 m. su šeima persikėlė į JAV. Iki 1952 m. Marijanapolio kolegijoje dėstė lietuvių kalbą ir literatūrą. 1952-1958 m. J. Aistis dirbo Laisvosios Europos radijo lietuvių skyriuje Niujorke, nuo 1958 m. gyveno Vašingtone, dirbo Kongreso bibliotekoje. 2000 m. birželio 29 d. J. Aisčio palaikai iš Vašingtono buvo pargabenti į Rumšiškes ir perlaidoti miestelio kapinėse.</a:t>
            </a:r>
          </a:p>
        </p:txBody>
      </p:sp>
      <p:pic>
        <p:nvPicPr>
          <p:cNvPr id="2050" name="Picture 2" descr="Vaizdo rezultatas pagal užklausą „jonas aist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3980">
            <a:off x="6871224" y="176806"/>
            <a:ext cx="2135844" cy="2363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0656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Peizažas</a:t>
            </a:r>
            <a:endParaRPr lang="lt-LT" dirty="0"/>
          </a:p>
        </p:txBody>
      </p:sp>
      <p:sp>
        <p:nvSpPr>
          <p:cNvPr id="3" name="Content Placeholder 2"/>
          <p:cNvSpPr>
            <a:spLocks noGrp="1"/>
          </p:cNvSpPr>
          <p:nvPr>
            <p:ph idx="1"/>
          </p:nvPr>
        </p:nvSpPr>
        <p:spPr>
          <a:xfrm>
            <a:off x="457201" y="1143000"/>
            <a:ext cx="8229600" cy="4525963"/>
          </a:xfrm>
        </p:spPr>
        <p:txBody>
          <a:bodyPr>
            <a:normAutofit fontScale="55000" lnSpcReduction="20000"/>
          </a:bodyPr>
          <a:lstStyle/>
          <a:p>
            <a:pPr algn="ctr"/>
            <a:r>
              <a:rPr lang="lt-LT" dirty="0"/>
              <a:t>Laukas, kelias, pieva, kryžius, </a:t>
            </a:r>
            <a:br>
              <a:rPr lang="lt-LT" dirty="0"/>
            </a:br>
            <a:r>
              <a:rPr lang="lt-LT" dirty="0"/>
              <a:t>Šilo juosta mėlyna, </a:t>
            </a:r>
            <a:br>
              <a:rPr lang="lt-LT" dirty="0"/>
            </a:br>
            <a:r>
              <a:rPr lang="lt-LT" dirty="0"/>
              <a:t>Debesėlių tankus ižas </a:t>
            </a:r>
            <a:br>
              <a:rPr lang="lt-LT" dirty="0"/>
            </a:br>
            <a:r>
              <a:rPr lang="lt-LT" dirty="0"/>
              <a:t>Ir graudi graudi daina. </a:t>
            </a:r>
            <a:br>
              <a:rPr lang="lt-LT" dirty="0"/>
            </a:br>
            <a:r>
              <a:rPr lang="lt-LT" dirty="0"/>
              <a:t/>
            </a:r>
            <a:br>
              <a:rPr lang="lt-LT" dirty="0"/>
            </a:br>
            <a:r>
              <a:rPr lang="lt-LT" dirty="0"/>
              <a:t>Bėga kelias, ir berželiai </a:t>
            </a:r>
            <a:br>
              <a:rPr lang="lt-LT" dirty="0"/>
            </a:br>
            <a:r>
              <a:rPr lang="lt-LT" dirty="0"/>
              <a:t>Linksta vėjo pučiami; </a:t>
            </a:r>
            <a:br>
              <a:rPr lang="lt-LT" dirty="0"/>
            </a:br>
            <a:r>
              <a:rPr lang="lt-LT" dirty="0"/>
              <a:t>Samanotas stogas žalias </a:t>
            </a:r>
            <a:br>
              <a:rPr lang="lt-LT" dirty="0"/>
            </a:br>
            <a:r>
              <a:rPr lang="lt-LT" dirty="0"/>
              <a:t>Ir šuns balsas prietemy. </a:t>
            </a:r>
            <a:br>
              <a:rPr lang="lt-LT" dirty="0"/>
            </a:br>
            <a:r>
              <a:rPr lang="lt-LT" dirty="0"/>
              <a:t/>
            </a:r>
            <a:br>
              <a:rPr lang="lt-LT" dirty="0"/>
            </a:br>
            <a:r>
              <a:rPr lang="lt-LT" dirty="0"/>
              <a:t>O toliau - paskendęs kaimas, </a:t>
            </a:r>
            <a:br>
              <a:rPr lang="lt-LT" dirty="0"/>
            </a:br>
            <a:r>
              <a:rPr lang="lt-LT" dirty="0"/>
              <a:t>Tik žirgeliai tarp klevų - </a:t>
            </a:r>
            <a:br>
              <a:rPr lang="lt-LT" dirty="0"/>
            </a:br>
            <a:r>
              <a:rPr lang="lt-LT" dirty="0"/>
              <a:t>Šlama liepos tokia laime, </a:t>
            </a:r>
            <a:br>
              <a:rPr lang="lt-LT" dirty="0"/>
            </a:br>
            <a:r>
              <a:rPr lang="lt-LT" dirty="0"/>
              <a:t>Tokiu liūdesiu savu. </a:t>
            </a:r>
            <a:br>
              <a:rPr lang="lt-LT" dirty="0"/>
            </a:br>
            <a:r>
              <a:rPr lang="lt-LT" dirty="0"/>
              <a:t/>
            </a:r>
            <a:br>
              <a:rPr lang="lt-LT" dirty="0"/>
            </a:br>
            <a:r>
              <a:rPr lang="lt-LT" dirty="0"/>
              <a:t>Tik sukrykš, lyg gervė, svirtis, </a:t>
            </a:r>
            <a:br>
              <a:rPr lang="lt-LT" dirty="0"/>
            </a:br>
            <a:r>
              <a:rPr lang="lt-LT" dirty="0"/>
              <a:t>Sušlamės daina klevuos... </a:t>
            </a:r>
            <a:br>
              <a:rPr lang="lt-LT" dirty="0"/>
            </a:br>
            <a:r>
              <a:rPr lang="lt-LT" dirty="0"/>
              <a:t>Gera čia gyvent ir mirti! </a:t>
            </a:r>
            <a:br>
              <a:rPr lang="lt-LT" dirty="0"/>
            </a:br>
            <a:r>
              <a:rPr lang="lt-LT" dirty="0"/>
              <a:t>Gera vargt čia, Lietuvoj!.. </a:t>
            </a:r>
            <a:br>
              <a:rPr lang="lt-LT" dirty="0"/>
            </a:br>
            <a:endParaRPr lang="lt-LT" dirty="0"/>
          </a:p>
        </p:txBody>
      </p:sp>
      <p:pic>
        <p:nvPicPr>
          <p:cNvPr id="3074" name="Picture 2" descr="Vaizdo rezultatas pagal užklausą „laukas kelias pieva kryžiu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429250"/>
            <a:ext cx="9144000"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830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Asmenybė</a:t>
            </a:r>
            <a:endParaRPr lang="lt-LT" dirty="0"/>
          </a:p>
        </p:txBody>
      </p:sp>
      <p:sp>
        <p:nvSpPr>
          <p:cNvPr id="3" name="Content Placeholder 2"/>
          <p:cNvSpPr>
            <a:spLocks noGrp="1"/>
          </p:cNvSpPr>
          <p:nvPr>
            <p:ph idx="1"/>
          </p:nvPr>
        </p:nvSpPr>
        <p:spPr>
          <a:xfrm>
            <a:off x="457200" y="1600200"/>
            <a:ext cx="8229600" cy="4525963"/>
          </a:xfrm>
        </p:spPr>
        <p:txBody>
          <a:bodyPr>
            <a:normAutofit/>
          </a:bodyPr>
          <a:lstStyle/>
          <a:p>
            <a:r>
              <a:rPr lang="lt-LT" sz="1800" dirty="0" smtClean="0"/>
              <a:t>Jonas Aistis – Liūdnojo vaizdo riteris. Jo kūryba turėjo tam tikrą liūdną atspalvį, nusiminimo ilgesio, bei vargo. Iš jo </a:t>
            </a:r>
            <a:r>
              <a:rPr lang="en-US" sz="1800" dirty="0" smtClean="0"/>
              <a:t>kū</a:t>
            </a:r>
            <a:r>
              <a:rPr lang="lt-LT" sz="1800" dirty="0" smtClean="0"/>
              <a:t>rybos galime pamatyti jog jis buvo patriotiškas žmogus</a:t>
            </a:r>
            <a:r>
              <a:rPr lang="en-US" sz="1800" dirty="0" smtClean="0"/>
              <a:t>, </a:t>
            </a:r>
            <a:r>
              <a:rPr lang="en-US" sz="1800" dirty="0" err="1" smtClean="0"/>
              <a:t>stengėsi</a:t>
            </a:r>
            <a:r>
              <a:rPr lang="lt-LT" sz="1800" dirty="0" smtClean="0"/>
              <a:t>, </a:t>
            </a:r>
            <a:r>
              <a:rPr lang="lt-LT" sz="1800" dirty="0"/>
              <a:t>v</a:t>
            </a:r>
            <a:r>
              <a:rPr lang="lt-LT" sz="1800" dirty="0" smtClean="0"/>
              <a:t>argo dėl Lietuvos ir stengėsi tačiau dėl </a:t>
            </a:r>
            <a:r>
              <a:rPr lang="lt-LT" sz="1800" smtClean="0"/>
              <a:t>SSRS opresijų negalėjo į ją grįžti.</a:t>
            </a:r>
            <a:endParaRPr lang="lt-LT" sz="1800" dirty="0" smtClean="0"/>
          </a:p>
        </p:txBody>
      </p:sp>
    </p:spTree>
    <p:extLst>
      <p:ext uri="{BB962C8B-B14F-4D97-AF65-F5344CB8AC3E}">
        <p14:creationId xmlns:p14="http://schemas.microsoft.com/office/powerpoint/2010/main" val="4005442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Šaltiniai</a:t>
            </a:r>
            <a:endParaRPr lang="lt-LT" dirty="0"/>
          </a:p>
        </p:txBody>
      </p:sp>
      <p:sp>
        <p:nvSpPr>
          <p:cNvPr id="3" name="Content Placeholder 2"/>
          <p:cNvSpPr>
            <a:spLocks noGrp="1"/>
          </p:cNvSpPr>
          <p:nvPr>
            <p:ph idx="1"/>
          </p:nvPr>
        </p:nvSpPr>
        <p:spPr/>
        <p:txBody>
          <a:bodyPr>
            <a:normAutofit/>
          </a:bodyPr>
          <a:lstStyle/>
          <a:p>
            <a:r>
              <a:rPr lang="lt-LT" sz="1800" dirty="0">
                <a:hlinkClick r:id="rId2"/>
              </a:rPr>
              <a:t>http://</a:t>
            </a:r>
            <a:r>
              <a:rPr lang="lt-LT" sz="1800" dirty="0" smtClean="0">
                <a:hlinkClick r:id="rId2"/>
              </a:rPr>
              <a:t>www.kaisiadoriumuziejus.lt</a:t>
            </a:r>
            <a:endParaRPr lang="lt-LT" sz="1800" dirty="0" smtClean="0"/>
          </a:p>
          <a:p>
            <a:r>
              <a:rPr lang="lt-LT" sz="1800" dirty="0">
                <a:hlinkClick r:id="rId3"/>
              </a:rPr>
              <a:t>http://lituanistai.kalbam.lt</a:t>
            </a:r>
            <a:r>
              <a:rPr lang="lt-LT" sz="1800" dirty="0" smtClean="0">
                <a:hlinkClick r:id="rId3"/>
              </a:rPr>
              <a:t>/</a:t>
            </a:r>
            <a:r>
              <a:rPr lang="lt-LT" sz="1800" dirty="0" smtClean="0"/>
              <a:t> </a:t>
            </a:r>
            <a:endParaRPr lang="lt-LT" sz="1800" dirty="0" smtClean="0"/>
          </a:p>
          <a:p>
            <a:r>
              <a:rPr lang="lt-LT" sz="1800" dirty="0">
                <a:hlinkClick r:id="rId4"/>
              </a:rPr>
              <a:t>https://</a:t>
            </a:r>
            <a:r>
              <a:rPr lang="lt-LT" sz="1800" dirty="0" smtClean="0">
                <a:hlinkClick r:id="rId4"/>
              </a:rPr>
              <a:t>lt.wikipedia.org</a:t>
            </a:r>
            <a:endParaRPr lang="lt-LT" sz="1800" dirty="0" smtClean="0"/>
          </a:p>
          <a:p>
            <a:r>
              <a:rPr lang="lt-LT" sz="1800" dirty="0">
                <a:hlinkClick r:id="rId5"/>
              </a:rPr>
              <a:t>http://</a:t>
            </a:r>
            <a:r>
              <a:rPr lang="lt-LT" sz="1800" dirty="0" smtClean="0">
                <a:hlinkClick r:id="rId5"/>
              </a:rPr>
              <a:t>www.šaltiniai.info</a:t>
            </a:r>
            <a:endParaRPr lang="lt-LT" sz="1800" dirty="0" smtClean="0"/>
          </a:p>
          <a:p>
            <a:r>
              <a:rPr lang="lt-LT" sz="1800" dirty="0">
                <a:hlinkClick r:id="rId6"/>
              </a:rPr>
              <a:t>http://</a:t>
            </a:r>
            <a:r>
              <a:rPr lang="lt-LT" sz="1800" dirty="0" smtClean="0">
                <a:hlinkClick r:id="rId6"/>
              </a:rPr>
              <a:t>antologija.lt</a:t>
            </a:r>
            <a:endParaRPr lang="lt-LT" sz="1800" dirty="0" smtClean="0"/>
          </a:p>
          <a:p>
            <a:endParaRPr lang="lt-LT" sz="1800" dirty="0" smtClean="0"/>
          </a:p>
          <a:p>
            <a:r>
              <a:rPr lang="lt-LT" sz="1800" dirty="0" smtClean="0"/>
              <a:t>Literatūros </a:t>
            </a:r>
            <a:r>
              <a:rPr lang="lt-LT" sz="1800" dirty="0"/>
              <a:t>vadovėlis 11 klasei 2 dalis – Andrius Baltuonė, Irena Kanišauskaitė, Marius Mikalajūnas, Dalia Satkauskytė,Nijolė Šervenikaitė, Saulius </a:t>
            </a:r>
            <a:r>
              <a:rPr lang="lt-LT" sz="1800" dirty="0" smtClean="0"/>
              <a:t>Žukas</a:t>
            </a:r>
            <a:endParaRPr lang="lt-LT" sz="1800" dirty="0"/>
          </a:p>
        </p:txBody>
      </p:sp>
    </p:spTree>
    <p:extLst>
      <p:ext uri="{BB962C8B-B14F-4D97-AF65-F5344CB8AC3E}">
        <p14:creationId xmlns:p14="http://schemas.microsoft.com/office/powerpoint/2010/main" val="30565177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Ačiū už dėmesį</a:t>
            </a:r>
            <a:endParaRPr lang="lt-LT" dirty="0"/>
          </a:p>
        </p:txBody>
      </p:sp>
      <p:sp>
        <p:nvSpPr>
          <p:cNvPr id="3" name="Content Placeholder 2"/>
          <p:cNvSpPr>
            <a:spLocks noGrp="1"/>
          </p:cNvSpPr>
          <p:nvPr>
            <p:ph idx="1"/>
          </p:nvPr>
        </p:nvSpPr>
        <p:spPr/>
        <p:txBody>
          <a:bodyPr/>
          <a:lstStyle/>
          <a:p>
            <a:endParaRPr lang="lt-LT"/>
          </a:p>
        </p:txBody>
      </p:sp>
    </p:spTree>
    <p:extLst>
      <p:ext uri="{BB962C8B-B14F-4D97-AF65-F5344CB8AC3E}">
        <p14:creationId xmlns:p14="http://schemas.microsoft.com/office/powerpoint/2010/main" val="23871963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294</Words>
  <Application>Microsoft Office PowerPoint</Application>
  <PresentationFormat>Demonstracija ekrane (4:3)</PresentationFormat>
  <Paragraphs>27</Paragraphs>
  <Slides>10</Slides>
  <Notes>0</Notes>
  <HiddenSlides>0</HiddenSlides>
  <MMClips>0</MMClips>
  <ScaleCrop>false</ScaleCrop>
  <HeadingPairs>
    <vt:vector size="6" baseType="variant">
      <vt:variant>
        <vt:lpstr>Naudojami šriftai</vt:lpstr>
      </vt:variant>
      <vt:variant>
        <vt:i4>2</vt:i4>
      </vt:variant>
      <vt:variant>
        <vt:lpstr>Tema</vt:lpstr>
      </vt:variant>
      <vt:variant>
        <vt:i4>1</vt:i4>
      </vt:variant>
      <vt:variant>
        <vt:lpstr>Skaidrių pavadinimai</vt:lpstr>
      </vt:variant>
      <vt:variant>
        <vt:i4>10</vt:i4>
      </vt:variant>
    </vt:vector>
  </HeadingPairs>
  <TitlesOfParts>
    <vt:vector size="13" baseType="lpstr">
      <vt:lpstr>Arial</vt:lpstr>
      <vt:lpstr>Calibri</vt:lpstr>
      <vt:lpstr>Office Theme</vt:lpstr>
      <vt:lpstr>„PowerPoint“ pateiktis</vt:lpstr>
      <vt:lpstr>Tikslai</vt:lpstr>
      <vt:lpstr>Neoromantizmas</vt:lpstr>
      <vt:lpstr>Kas būdinga Neoromantizmui?</vt:lpstr>
      <vt:lpstr>Ryškiausi Neoromantizmo atstovai:</vt:lpstr>
      <vt:lpstr>Jonas Aistis</vt:lpstr>
      <vt:lpstr>Peizažas</vt:lpstr>
      <vt:lpstr>Asmenybė</vt:lpstr>
      <vt:lpstr>Šaltiniai</vt:lpstr>
      <vt:lpstr>Ačiū už dėmesį</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Neoromantizmas</dc:title>
  <dc:creator>Just Kidding</dc:creator>
  <cp:lastModifiedBy>Petras</cp:lastModifiedBy>
  <cp:revision>18</cp:revision>
  <dcterms:created xsi:type="dcterms:W3CDTF">2006-08-16T00:00:00Z</dcterms:created>
  <dcterms:modified xsi:type="dcterms:W3CDTF">2017-05-17T07:16:18Z</dcterms:modified>
</cp:coreProperties>
</file>