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57" r:id="rId6"/>
    <p:sldId id="261" r:id="rId7"/>
    <p:sldId id="262" r:id="rId8"/>
    <p:sldId id="263" r:id="rId9"/>
    <p:sldId id="264" r:id="rId10"/>
    <p:sldId id="265" r:id="rId11"/>
    <p:sldId id="268" r:id="rId12"/>
    <p:sldId id="266" r:id="rId13"/>
    <p:sldId id="267" r:id="rId14"/>
    <p:sldId id="269" r:id="rId15"/>
    <p:sldId id="270" r:id="rId16"/>
    <p:sldId id="271" r:id="rId17"/>
    <p:sldId id="272" r:id="rId18"/>
    <p:sldId id="273" r:id="rId19"/>
    <p:sldId id="274" r:id="rId2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085" autoAdjust="0"/>
  </p:normalViewPr>
  <p:slideViewPr>
    <p:cSldViewPr>
      <p:cViewPr varScale="1">
        <p:scale>
          <a:sx n="71" d="100"/>
          <a:sy n="71" d="100"/>
        </p:scale>
        <p:origin x="-134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1201157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1627252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2605952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6" name="Poraštės vietos rezervavimo ženklas 5"/>
          <p:cNvSpPr>
            <a:spLocks noGrp="1"/>
          </p:cNvSpPr>
          <p:nvPr>
            <p:ph type="ftr" sz="quarter" idx="11"/>
          </p:nvPr>
        </p:nvSpPr>
        <p:spPr/>
        <p:txBody>
          <a:bodyPr/>
          <a:lstStyle/>
          <a:p>
            <a:endParaRPr lang="lt-LT" dirty="0"/>
          </a:p>
        </p:txBody>
      </p:sp>
      <p:sp>
        <p:nvSpPr>
          <p:cNvPr id="7" name="Skaidrės numerio vietos rezervavimo ženklas 6"/>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538678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8" name="Poraštės vietos rezervavimo ženklas 7"/>
          <p:cNvSpPr>
            <a:spLocks noGrp="1"/>
          </p:cNvSpPr>
          <p:nvPr>
            <p:ph type="ftr" sz="quarter" idx="11"/>
          </p:nvPr>
        </p:nvSpPr>
        <p:spPr/>
        <p:txBody>
          <a:bodyPr/>
          <a:lstStyle/>
          <a:p>
            <a:endParaRPr lang="lt-LT" dirty="0"/>
          </a:p>
        </p:txBody>
      </p:sp>
      <p:sp>
        <p:nvSpPr>
          <p:cNvPr id="9" name="Skaidrės numerio vietos rezervavimo ženklas 8"/>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4058956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4" name="Poraštės vietos rezervavimo ženklas 3"/>
          <p:cNvSpPr>
            <a:spLocks noGrp="1"/>
          </p:cNvSpPr>
          <p:nvPr>
            <p:ph type="ftr" sz="quarter" idx="11"/>
          </p:nvPr>
        </p:nvSpPr>
        <p:spPr/>
        <p:txBody>
          <a:bodyPr/>
          <a:lstStyle/>
          <a:p>
            <a:endParaRPr lang="lt-LT" dirty="0"/>
          </a:p>
        </p:txBody>
      </p:sp>
      <p:sp>
        <p:nvSpPr>
          <p:cNvPr id="5" name="Skaidrės numerio vietos rezervavimo ženklas 4"/>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373251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3" name="Poraštės vietos rezervavimo ženklas 2"/>
          <p:cNvSpPr>
            <a:spLocks noGrp="1"/>
          </p:cNvSpPr>
          <p:nvPr>
            <p:ph type="ftr" sz="quarter" idx="11"/>
          </p:nvPr>
        </p:nvSpPr>
        <p:spPr/>
        <p:txBody>
          <a:bodyPr/>
          <a:lstStyle/>
          <a:p>
            <a:endParaRPr lang="lt-LT" dirty="0"/>
          </a:p>
        </p:txBody>
      </p:sp>
      <p:sp>
        <p:nvSpPr>
          <p:cNvPr id="4" name="Skaidrės numerio vietos rezervavimo ženklas 3"/>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2685225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6" name="Poraštės vietos rezervavimo ženklas 5"/>
          <p:cNvSpPr>
            <a:spLocks noGrp="1"/>
          </p:cNvSpPr>
          <p:nvPr>
            <p:ph type="ftr" sz="quarter" idx="11"/>
          </p:nvPr>
        </p:nvSpPr>
        <p:spPr/>
        <p:txBody>
          <a:bodyPr/>
          <a:lstStyle/>
          <a:p>
            <a:endParaRPr lang="lt-LT" dirty="0"/>
          </a:p>
        </p:txBody>
      </p:sp>
      <p:sp>
        <p:nvSpPr>
          <p:cNvPr id="7" name="Skaidrės numerio vietos rezervavimo ženklas 6"/>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2327562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dirty="0"/>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6" name="Poraštės vietos rezervavimo ženklas 5"/>
          <p:cNvSpPr>
            <a:spLocks noGrp="1"/>
          </p:cNvSpPr>
          <p:nvPr>
            <p:ph type="ftr" sz="quarter" idx="11"/>
          </p:nvPr>
        </p:nvSpPr>
        <p:spPr/>
        <p:txBody>
          <a:bodyPr/>
          <a:lstStyle/>
          <a:p>
            <a:endParaRPr lang="lt-LT" dirty="0"/>
          </a:p>
        </p:txBody>
      </p:sp>
      <p:sp>
        <p:nvSpPr>
          <p:cNvPr id="7" name="Skaidrės numerio vietos rezervavimo ženklas 6"/>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3438544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266303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219C0117-3D9B-4E65-A7C0-89ECE4FE02E4}" type="datetimeFigureOut">
              <a:rPr lang="lt-LT" smtClean="0"/>
              <a:t>2016-12-27</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F23145FB-3A3B-4DAC-92DE-A174A57644DC}" type="slidenum">
              <a:rPr lang="lt-LT" smtClean="0"/>
              <a:t>‹#›</a:t>
            </a:fld>
            <a:endParaRPr lang="lt-LT" dirty="0"/>
          </a:p>
        </p:txBody>
      </p:sp>
    </p:spTree>
    <p:extLst>
      <p:ext uri="{BB962C8B-B14F-4D97-AF65-F5344CB8AC3E}">
        <p14:creationId xmlns:p14="http://schemas.microsoft.com/office/powerpoint/2010/main" val="194644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9C0117-3D9B-4E65-A7C0-89ECE4FE02E4}" type="datetimeFigureOut">
              <a:rPr lang="lt-LT" smtClean="0"/>
              <a:t>2016-12-27</a:t>
            </a:fld>
            <a:endParaRPr lang="lt-LT" dirty="0"/>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dirty="0"/>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145FB-3A3B-4DAC-92DE-A174A57644DC}" type="slidenum">
              <a:rPr lang="lt-LT" smtClean="0"/>
              <a:t>‹#›</a:t>
            </a:fld>
            <a:endParaRPr lang="lt-LT" dirty="0"/>
          </a:p>
        </p:txBody>
      </p:sp>
    </p:spTree>
    <p:extLst>
      <p:ext uri="{BB962C8B-B14F-4D97-AF65-F5344CB8AC3E}">
        <p14:creationId xmlns:p14="http://schemas.microsoft.com/office/powerpoint/2010/main" val="2909511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upc.smm.lt/ekspertavimas/mddb/Etnin%C4%97%20kult%C5%ABra/Mokomoji%20med%C5%BEiaga%20%E2%80%9EMitologiniai%20%C5%BEenklai%E2%80%9C.pdf" TargetMode="External"/><Relationship Id="rId2" Type="http://schemas.openxmlformats.org/officeDocument/2006/relationships/hyperlink" Target="http://lietuviu5-6.mkp.emokykla.lt/lt/mo/zinynas/lietuviu_tautosaka_folkloro_arba_tautosakos_samprata_rusys_ir_zanrai/" TargetMode="External"/><Relationship Id="rId1" Type="http://schemas.openxmlformats.org/officeDocument/2006/relationships/slideLayout" Target="../slideLayouts/slideLayout2.xml"/><Relationship Id="rId5" Type="http://schemas.openxmlformats.org/officeDocument/2006/relationships/hyperlink" Target="http://www.zemuogiupievele.org/folkas/dainos/tureja-liepa-lioj-taduvela" TargetMode="External"/><Relationship Id="rId4" Type="http://schemas.openxmlformats.org/officeDocument/2006/relationships/hyperlink" Target="https://www.flashlyrics.com/lyrics/kulgrinda/saly-kelio-jovaras-stovejo-6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548680"/>
            <a:ext cx="7772400" cy="3051771"/>
          </a:xfrm>
        </p:spPr>
        <p:txBody>
          <a:bodyPr>
            <a:normAutofit fontScale="90000"/>
          </a:bodyPr>
          <a:lstStyle/>
          <a:p>
            <a:r>
              <a:rPr lang="lt-LT" b="1" dirty="0" smtClean="0">
                <a:latin typeface="Times New Roman" pitchFamily="18" charset="0"/>
                <a:cs typeface="Times New Roman" pitchFamily="18" charset="0"/>
              </a:rPr>
              <a:t>Pasiruošimas S. Gedos kūrinio „Giesmė apie pasaulio medį“ </a:t>
            </a:r>
            <a:r>
              <a:rPr lang="lt-LT" b="1" dirty="0" smtClean="0">
                <a:latin typeface="Times New Roman" pitchFamily="18" charset="0"/>
                <a:cs typeface="Times New Roman" pitchFamily="18" charset="0"/>
              </a:rPr>
              <a:t>analizei</a:t>
            </a:r>
            <a:br>
              <a:rPr lang="lt-LT" b="1" dirty="0" smtClean="0">
                <a:latin typeface="Times New Roman" pitchFamily="18" charset="0"/>
                <a:cs typeface="Times New Roman" pitchFamily="18" charset="0"/>
              </a:rPr>
            </a:br>
            <a:r>
              <a:rPr lang="lt-LT" b="1" dirty="0" smtClean="0">
                <a:latin typeface="Times New Roman" pitchFamily="18" charset="0"/>
                <a:cs typeface="Times New Roman" pitchFamily="18" charset="0"/>
              </a:rPr>
              <a:t> </a:t>
            </a:r>
            <a:r>
              <a:rPr lang="lt-LT" b="1" dirty="0" smtClean="0">
                <a:latin typeface="Times New Roman" pitchFamily="18" charset="0"/>
                <a:cs typeface="Times New Roman" pitchFamily="18" charset="0"/>
              </a:rPr>
              <a:t>Dažniausi tautosakoje pasikartojantys motyvai, jų reikšmė</a:t>
            </a:r>
            <a:endParaRPr lang="lt-LT" b="1" dirty="0">
              <a:latin typeface="Times New Roman" pitchFamily="18" charset="0"/>
              <a:cs typeface="Times New Roman" pitchFamily="18" charset="0"/>
            </a:endParaRPr>
          </a:p>
        </p:txBody>
      </p:sp>
      <p:sp>
        <p:nvSpPr>
          <p:cNvPr id="3" name="Antrinis pavadinimas 2"/>
          <p:cNvSpPr>
            <a:spLocks noGrp="1"/>
          </p:cNvSpPr>
          <p:nvPr>
            <p:ph type="subTitle" idx="1"/>
          </p:nvPr>
        </p:nvSpPr>
        <p:spPr>
          <a:xfrm>
            <a:off x="1371600" y="5445224"/>
            <a:ext cx="6400800" cy="193576"/>
          </a:xfrm>
        </p:spPr>
        <p:txBody>
          <a:bodyPr>
            <a:normAutofit fontScale="25000" lnSpcReduction="20000"/>
          </a:bodyPr>
          <a:lstStyle/>
          <a:p>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789040"/>
            <a:ext cx="676875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391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200" b="1" dirty="0" smtClean="0">
                <a:latin typeface="Times New Roman" pitchFamily="18" charset="0"/>
                <a:cs typeface="Times New Roman" pitchFamily="18" charset="0"/>
              </a:rPr>
              <a:t>Ką vadiname tautosaka?</a:t>
            </a:r>
            <a:endParaRPr lang="lt-LT" sz="3200" b="1"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marL="0" indent="0">
              <a:buNone/>
            </a:pPr>
            <a:r>
              <a:rPr lang="lt-LT" dirty="0" smtClean="0">
                <a:latin typeface="Times New Roman" pitchFamily="18" charset="0"/>
                <a:cs typeface="Times New Roman" pitchFamily="18" charset="0"/>
              </a:rPr>
              <a:t>Tautosaka – tai...</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552926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sp>
        <p:nvSpPr>
          <p:cNvPr id="3" name="Turinio vietos rezervavimo ženklas 2"/>
          <p:cNvSpPr>
            <a:spLocks noGrp="1"/>
          </p:cNvSpPr>
          <p:nvPr>
            <p:ph idx="1"/>
          </p:nvPr>
        </p:nvSpPr>
        <p:spPr/>
        <p:txBody>
          <a:bodyPr/>
          <a:lstStyle/>
          <a:p>
            <a:pPr marL="0" indent="0">
              <a:buNone/>
            </a:pPr>
            <a:r>
              <a:rPr lang="lt-LT" dirty="0" smtClean="0">
                <a:latin typeface="Times New Roman" pitchFamily="18" charset="0"/>
                <a:cs typeface="Times New Roman" pitchFamily="18" charset="0"/>
              </a:rPr>
              <a:t>Tautosaka – tai žodinė liaudies kūryba.</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1084210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200" b="1" dirty="0" smtClean="0">
                <a:latin typeface="Times New Roman" pitchFamily="18" charset="0"/>
                <a:cs typeface="Times New Roman" pitchFamily="18" charset="0"/>
              </a:rPr>
              <a:t>Kaip skirstoma tautosaka?</a:t>
            </a:r>
            <a:endParaRPr lang="lt-LT" sz="3200" b="1"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endParaRPr lang="lt-LT" dirty="0"/>
          </a:p>
        </p:txBody>
      </p:sp>
    </p:spTree>
    <p:extLst>
      <p:ext uri="{BB962C8B-B14F-4D97-AF65-F5344CB8AC3E}">
        <p14:creationId xmlns:p14="http://schemas.microsoft.com/office/powerpoint/2010/main" val="15085459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a:xfrm flipV="1">
            <a:off x="457200" y="228919"/>
            <a:ext cx="8229600" cy="45719"/>
          </a:xfrm>
        </p:spPr>
        <p:txBody>
          <a:bodyPr>
            <a:normAutofit fontScale="90000"/>
          </a:bodyPr>
          <a:lstStyle/>
          <a:p>
            <a:endParaRPr lang="lt-LT"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3762922195"/>
              </p:ext>
            </p:extLst>
          </p:nvPr>
        </p:nvGraphicFramePr>
        <p:xfrm>
          <a:off x="107505" y="222653"/>
          <a:ext cx="8856983" cy="5865813"/>
        </p:xfrm>
        <a:graphic>
          <a:graphicData uri="http://schemas.openxmlformats.org/drawingml/2006/table">
            <a:tbl>
              <a:tblPr/>
              <a:tblGrid>
                <a:gridCol w="2088231"/>
                <a:gridCol w="2088232"/>
                <a:gridCol w="1368152"/>
                <a:gridCol w="1356449"/>
                <a:gridCol w="1955919"/>
              </a:tblGrid>
              <a:tr h="631703">
                <a:tc>
                  <a:txBody>
                    <a:bodyPr/>
                    <a:lstStyle/>
                    <a:p>
                      <a:r>
                        <a:rPr lang="lt-LT" sz="1800" b="1" dirty="0">
                          <a:effectLst/>
                          <a:latin typeface="Times New Roman" pitchFamily="18" charset="0"/>
                          <a:cs typeface="Times New Roman" pitchFamily="18" charset="0"/>
                        </a:rPr>
                        <a:t>DAINUOJAMOJI</a:t>
                      </a:r>
                      <a:endParaRPr lang="lt-LT" sz="1800" dirty="0">
                        <a:effectLst/>
                        <a:latin typeface="Times New Roman" pitchFamily="18" charset="0"/>
                        <a:cs typeface="Times New Roman" pitchFamily="18" charset="0"/>
                      </a:endParaRPr>
                    </a:p>
                  </a:txBody>
                  <a:tcPr marL="90243" marR="90243" marT="45122" marB="45122"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lt-LT" sz="1800" b="1" dirty="0">
                          <a:effectLst/>
                          <a:latin typeface="Times New Roman" pitchFamily="18" charset="0"/>
                          <a:cs typeface="Times New Roman" pitchFamily="18" charset="0"/>
                        </a:rPr>
                        <a:t>PASAKOJAMOJI</a:t>
                      </a:r>
                      <a:endParaRPr lang="lt-LT" sz="1800" dirty="0">
                        <a:effectLst/>
                        <a:latin typeface="Times New Roman" pitchFamily="18" charset="0"/>
                        <a:cs typeface="Times New Roman" pitchFamily="18" charset="0"/>
                      </a:endParaRPr>
                    </a:p>
                  </a:txBody>
                  <a:tcPr marL="90243" marR="90243" marT="45122" marB="45122"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endParaRPr lang="lt-LT" sz="1800" dirty="0">
                        <a:effectLst/>
                        <a:latin typeface="Times New Roman" pitchFamily="18" charset="0"/>
                        <a:cs typeface="Times New Roman" pitchFamily="18" charset="0"/>
                      </a:endParaRPr>
                    </a:p>
                  </a:txBody>
                  <a:tcPr marL="90243" marR="90243" marT="45122" marB="45122"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endParaRPr lang="lt-LT" sz="1800" dirty="0">
                        <a:effectLst/>
                        <a:latin typeface="Times New Roman" pitchFamily="18" charset="0"/>
                        <a:cs typeface="Times New Roman" pitchFamily="18" charset="0"/>
                      </a:endParaRPr>
                    </a:p>
                  </a:txBody>
                  <a:tcPr marL="90243" marR="90243" marT="45122" marB="45122"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lt-LT" sz="1800" b="1" dirty="0">
                          <a:effectLst/>
                          <a:latin typeface="Times New Roman" pitchFamily="18" charset="0"/>
                          <a:cs typeface="Times New Roman" pitchFamily="18" charset="0"/>
                        </a:rPr>
                        <a:t>SMULKIOJI</a:t>
                      </a:r>
                      <a:endParaRPr lang="lt-LT" sz="1800" dirty="0">
                        <a:effectLst/>
                        <a:latin typeface="Times New Roman" pitchFamily="18" charset="0"/>
                        <a:cs typeface="Times New Roman" pitchFamily="18" charset="0"/>
                      </a:endParaRPr>
                    </a:p>
                  </a:txBody>
                  <a:tcPr marL="90243" marR="90243" marT="45122" marB="45122"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234110">
                <a:tc>
                  <a:txBody>
                    <a:bodyPr/>
                    <a:lstStyle/>
                    <a:p>
                      <a:r>
                        <a:rPr lang="lt-LT" sz="1800" b="1" dirty="0">
                          <a:effectLst/>
                          <a:latin typeface="Times New Roman" pitchFamily="18" charset="0"/>
                          <a:cs typeface="Times New Roman" pitchFamily="18" charset="0"/>
                        </a:rPr>
                        <a:t>Dainos</a:t>
                      </a:r>
                      <a:r>
                        <a:rPr lang="lt-LT" sz="1800" b="1" dirty="0" smtClean="0">
                          <a:effectLst/>
                          <a:latin typeface="Times New Roman" pitchFamily="18" charset="0"/>
                          <a:cs typeface="Times New Roman" pitchFamily="18" charset="0"/>
                        </a:rPr>
                        <a:t>: </a:t>
                      </a:r>
                      <a:r>
                        <a:rPr lang="lt-LT" sz="1800" i="1" dirty="0" smtClean="0">
                          <a:effectLst/>
                          <a:latin typeface="Times New Roman" pitchFamily="18" charset="0"/>
                          <a:cs typeface="Times New Roman" pitchFamily="18" charset="0"/>
                        </a:rPr>
                        <a:t>kasmetinių </a:t>
                      </a:r>
                      <a:r>
                        <a:rPr lang="lt-LT" sz="1800" i="1" dirty="0">
                          <a:effectLst/>
                          <a:latin typeface="Times New Roman" pitchFamily="18" charset="0"/>
                          <a:cs typeface="Times New Roman" pitchFamily="18" charset="0"/>
                        </a:rPr>
                        <a:t>darbų ir papročių:</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darbo,</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apeiginės-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kalendorinės;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i="1" dirty="0">
                          <a:effectLst/>
                          <a:latin typeface="Times New Roman" pitchFamily="18" charset="0"/>
                          <a:cs typeface="Times New Roman" pitchFamily="18" charset="0"/>
                        </a:rPr>
                        <a:t>asmens ir šeimos gyvenimo:</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vestuvinės,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krikštynų,</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šeimos,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meilės;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i="1" dirty="0">
                          <a:effectLst/>
                          <a:latin typeface="Times New Roman" pitchFamily="18" charset="0"/>
                          <a:cs typeface="Times New Roman" pitchFamily="18" charset="0"/>
                        </a:rPr>
                        <a:t>visuomeninio gyvenimo:</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karinės,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sukilimų,</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a:effectLst/>
                          <a:latin typeface="Times New Roman" pitchFamily="18" charset="0"/>
                          <a:cs typeface="Times New Roman" pitchFamily="18" charset="0"/>
                        </a:rPr>
                        <a:t>partizanų </a:t>
                      </a:r>
                      <a:r>
                        <a:rPr lang="lt-LT" sz="1800" dirty="0" smtClean="0">
                          <a:effectLst/>
                          <a:latin typeface="Times New Roman" pitchFamily="18" charset="0"/>
                          <a:cs typeface="Times New Roman" pitchFamily="18" charset="0"/>
                        </a:rPr>
                        <a:t>kovų, tremties.</a:t>
                      </a:r>
                      <a:endParaRPr lang="lt-LT" sz="1800" dirty="0">
                        <a:effectLst/>
                        <a:latin typeface="Times New Roman" pitchFamily="18" charset="0"/>
                        <a:cs typeface="Times New Roman" pitchFamily="18" charset="0"/>
                      </a:endParaRPr>
                    </a:p>
                  </a:txBody>
                  <a:tcPr marL="90243" marR="90243" marT="45122" marB="45122"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lt-LT" sz="1800" b="1" dirty="0">
                          <a:effectLst/>
                          <a:latin typeface="Times New Roman" pitchFamily="18" charset="0"/>
                          <a:cs typeface="Times New Roman" pitchFamily="18" charset="0"/>
                        </a:rPr>
                        <a:t>Pasakos</a:t>
                      </a:r>
                      <a:r>
                        <a:rPr lang="lt-LT" sz="1800" b="1" dirty="0" smtClean="0">
                          <a:effectLst/>
                          <a:latin typeface="Times New Roman" pitchFamily="18" charset="0"/>
                          <a:cs typeface="Times New Roman" pitchFamily="18" charset="0"/>
                        </a:rPr>
                        <a:t>: </a:t>
                      </a:r>
                      <a:r>
                        <a:rPr lang="lt-LT" sz="1800" dirty="0" smtClean="0">
                          <a:effectLst/>
                          <a:latin typeface="Times New Roman" pitchFamily="18" charset="0"/>
                          <a:cs typeface="Times New Roman" pitchFamily="18" charset="0"/>
                        </a:rPr>
                        <a:t>buitinės,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stebuklinės,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gyvulinės,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a:effectLst/>
                          <a:latin typeface="Times New Roman" pitchFamily="18" charset="0"/>
                          <a:cs typeface="Times New Roman" pitchFamily="18" charset="0"/>
                        </a:rPr>
                        <a:t>melų </a:t>
                      </a:r>
                      <a:r>
                        <a:rPr lang="lt-LT" sz="1800" dirty="0" smtClean="0">
                          <a:effectLst/>
                          <a:latin typeface="Times New Roman" pitchFamily="18" charset="0"/>
                          <a:cs typeface="Times New Roman" pitchFamily="18" charset="0"/>
                        </a:rPr>
                        <a:t>pasakos,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a:effectLst/>
                          <a:latin typeface="Times New Roman" pitchFamily="18" charset="0"/>
                          <a:cs typeface="Times New Roman" pitchFamily="18" charset="0"/>
                        </a:rPr>
                        <a:t>pasakos be </a:t>
                      </a:r>
                      <a:r>
                        <a:rPr lang="lt-LT" sz="1800" dirty="0" smtClean="0">
                          <a:effectLst/>
                          <a:latin typeface="Times New Roman" pitchFamily="18" charset="0"/>
                          <a:cs typeface="Times New Roman" pitchFamily="18" charset="0"/>
                        </a:rPr>
                        <a:t>galo.</a:t>
                      </a:r>
                      <a:endParaRPr lang="lt-LT" sz="1800" dirty="0">
                        <a:effectLst/>
                        <a:latin typeface="Times New Roman" pitchFamily="18" charset="0"/>
                        <a:cs typeface="Times New Roman" pitchFamily="18" charset="0"/>
                      </a:endParaRPr>
                    </a:p>
                  </a:txBody>
                  <a:tcPr marL="90243" marR="90243" marT="45122" marB="45122"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lt-LT" sz="1800" b="1" dirty="0">
                          <a:effectLst/>
                          <a:latin typeface="Times New Roman" pitchFamily="18" charset="0"/>
                          <a:cs typeface="Times New Roman" pitchFamily="18" charset="0"/>
                        </a:rPr>
                        <a:t>Sakmės: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mitologinės,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etnologinės.</a:t>
                      </a:r>
                      <a:endParaRPr lang="lt-LT" sz="1800" dirty="0">
                        <a:effectLst/>
                        <a:latin typeface="Times New Roman" pitchFamily="18" charset="0"/>
                        <a:cs typeface="Times New Roman" pitchFamily="18" charset="0"/>
                      </a:endParaRPr>
                    </a:p>
                  </a:txBody>
                  <a:tcPr marL="90243" marR="90243" marT="45122" marB="45122"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fi-FI" sz="1800" b="1" dirty="0" smtClean="0">
                          <a:effectLst/>
                          <a:latin typeface="Times New Roman" pitchFamily="18" charset="0"/>
                          <a:cs typeface="Times New Roman" pitchFamily="18" charset="0"/>
                        </a:rPr>
                        <a:t>Kita:</a:t>
                      </a:r>
                      <a:r>
                        <a:rPr lang="lt-LT" sz="1800" b="1" dirty="0" smtClean="0">
                          <a:effectLst/>
                          <a:latin typeface="Times New Roman" pitchFamily="18" charset="0"/>
                          <a:cs typeface="Times New Roman" pitchFamily="18" charset="0"/>
                        </a:rPr>
                        <a:t> </a:t>
                      </a:r>
                      <a:r>
                        <a:rPr lang="lt-LT" sz="1800" b="0" dirty="0" smtClean="0">
                          <a:effectLst/>
                          <a:latin typeface="Times New Roman" pitchFamily="18" charset="0"/>
                          <a:cs typeface="Times New Roman" pitchFamily="18" charset="0"/>
                        </a:rPr>
                        <a:t>padavimai,</a:t>
                      </a:r>
                      <a:r>
                        <a:rPr lang="fi-FI" sz="1800" u="sng" dirty="0">
                          <a:effectLst/>
                          <a:latin typeface="Times New Roman" pitchFamily="18" charset="0"/>
                          <a:cs typeface="Times New Roman" pitchFamily="18" charset="0"/>
                        </a:rPr>
                        <a:t/>
                      </a:r>
                      <a:br>
                        <a:rPr lang="fi-FI" sz="1800" u="sng" dirty="0">
                          <a:effectLst/>
                          <a:latin typeface="Times New Roman" pitchFamily="18" charset="0"/>
                          <a:cs typeface="Times New Roman" pitchFamily="18" charset="0"/>
                        </a:rPr>
                      </a:br>
                      <a:r>
                        <a:rPr lang="fi-FI" sz="1800" dirty="0" smtClean="0">
                          <a:effectLst/>
                          <a:latin typeface="Times New Roman" pitchFamily="18" charset="0"/>
                          <a:cs typeface="Times New Roman" pitchFamily="18" charset="0"/>
                        </a:rPr>
                        <a:t>legendos</a:t>
                      </a:r>
                      <a:r>
                        <a:rPr lang="lt-LT" sz="1800" dirty="0" smtClean="0">
                          <a:effectLst/>
                          <a:latin typeface="Times New Roman" pitchFamily="18" charset="0"/>
                          <a:cs typeface="Times New Roman" pitchFamily="18" charset="0"/>
                        </a:rPr>
                        <a:t>,</a:t>
                      </a:r>
                      <a:r>
                        <a:rPr lang="fi-FI" sz="1800" dirty="0">
                          <a:effectLst/>
                          <a:latin typeface="Times New Roman" pitchFamily="18" charset="0"/>
                          <a:cs typeface="Times New Roman" pitchFamily="18" charset="0"/>
                        </a:rPr>
                        <a:t/>
                      </a:r>
                      <a:br>
                        <a:rPr lang="fi-FI" sz="1800" dirty="0">
                          <a:effectLst/>
                          <a:latin typeface="Times New Roman" pitchFamily="18" charset="0"/>
                          <a:cs typeface="Times New Roman" pitchFamily="18" charset="0"/>
                        </a:rPr>
                      </a:br>
                      <a:r>
                        <a:rPr lang="fi-FI" sz="1800" dirty="0" smtClean="0">
                          <a:effectLst/>
                          <a:latin typeface="Times New Roman" pitchFamily="18" charset="0"/>
                          <a:cs typeface="Times New Roman" pitchFamily="18" charset="0"/>
                        </a:rPr>
                        <a:t>anekdotai</a:t>
                      </a:r>
                      <a:r>
                        <a:rPr lang="lt-LT" sz="1800" dirty="0" smtClean="0">
                          <a:effectLst/>
                          <a:latin typeface="Times New Roman" pitchFamily="18" charset="0"/>
                          <a:cs typeface="Times New Roman" pitchFamily="18" charset="0"/>
                        </a:rPr>
                        <a:t>,</a:t>
                      </a:r>
                      <a:r>
                        <a:rPr lang="lt-LT" sz="1800" baseline="0" dirty="0" smtClean="0">
                          <a:effectLst/>
                          <a:latin typeface="Times New Roman" pitchFamily="18" charset="0"/>
                          <a:cs typeface="Times New Roman" pitchFamily="18" charset="0"/>
                        </a:rPr>
                        <a:t> </a:t>
                      </a:r>
                      <a:r>
                        <a:rPr lang="fi-FI" sz="1800" dirty="0" smtClean="0">
                          <a:effectLst/>
                          <a:latin typeface="Times New Roman" pitchFamily="18" charset="0"/>
                          <a:cs typeface="Times New Roman" pitchFamily="18" charset="0"/>
                        </a:rPr>
                        <a:t>pasakojimai</a:t>
                      </a:r>
                      <a:r>
                        <a:rPr lang="lt-LT" sz="1800" dirty="0" smtClean="0">
                          <a:effectLst/>
                          <a:latin typeface="Times New Roman" pitchFamily="18" charset="0"/>
                          <a:cs typeface="Times New Roman" pitchFamily="18" charset="0"/>
                        </a:rPr>
                        <a:t>.</a:t>
                      </a:r>
                      <a:endParaRPr lang="fi-FI" sz="1800" dirty="0">
                        <a:effectLst/>
                        <a:latin typeface="Times New Roman" pitchFamily="18" charset="0"/>
                        <a:cs typeface="Times New Roman" pitchFamily="18" charset="0"/>
                      </a:endParaRPr>
                    </a:p>
                  </a:txBody>
                  <a:tcPr marL="90243" marR="90243" marT="45122" marB="45122"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priežodžiai, patarlės,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minklės, mįslės,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oracijos,</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a:effectLst/>
                          <a:latin typeface="Times New Roman" pitchFamily="18" charset="0"/>
                          <a:cs typeface="Times New Roman" pitchFamily="18" charset="0"/>
                        </a:rPr>
                        <a:t>garsų </a:t>
                      </a:r>
                      <a:r>
                        <a:rPr lang="lt-LT" sz="1800" dirty="0" smtClean="0">
                          <a:effectLst/>
                          <a:latin typeface="Times New Roman" pitchFamily="18" charset="0"/>
                          <a:cs typeface="Times New Roman" pitchFamily="18" charset="0"/>
                        </a:rPr>
                        <a:t>mėgdžiojimai,</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linkėjimai,</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laiminimai,</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erzinimai,</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žaidimai,</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smtClean="0">
                          <a:effectLst/>
                          <a:latin typeface="Times New Roman" pitchFamily="18" charset="0"/>
                          <a:cs typeface="Times New Roman" pitchFamily="18" charset="0"/>
                        </a:rPr>
                        <a:t>užkalbėjimai,</a:t>
                      </a:r>
                      <a:r>
                        <a:rPr lang="lt-LT" sz="1800" dirty="0">
                          <a:effectLst/>
                          <a:latin typeface="Times New Roman" pitchFamily="18" charset="0"/>
                          <a:cs typeface="Times New Roman" pitchFamily="18" charset="0"/>
                        </a:rPr>
                        <a:t/>
                      </a:r>
                      <a:br>
                        <a:rPr lang="lt-LT" sz="1800" dirty="0">
                          <a:effectLst/>
                          <a:latin typeface="Times New Roman" pitchFamily="18" charset="0"/>
                          <a:cs typeface="Times New Roman" pitchFamily="18" charset="0"/>
                        </a:rPr>
                      </a:br>
                      <a:r>
                        <a:rPr lang="lt-LT" sz="1800" dirty="0">
                          <a:effectLst/>
                          <a:latin typeface="Times New Roman" pitchFamily="18" charset="0"/>
                          <a:cs typeface="Times New Roman" pitchFamily="18" charset="0"/>
                        </a:rPr>
                        <a:t>keiksmai ir </a:t>
                      </a:r>
                      <a:r>
                        <a:rPr lang="lt-LT" sz="1800" dirty="0" err="1">
                          <a:effectLst/>
                          <a:latin typeface="Times New Roman" pitchFamily="18" charset="0"/>
                          <a:cs typeface="Times New Roman" pitchFamily="18" charset="0"/>
                        </a:rPr>
                        <a:t>kt</a:t>
                      </a:r>
                      <a:r>
                        <a:rPr lang="lt-LT" sz="1800" dirty="0">
                          <a:effectLst/>
                          <a:latin typeface="Times New Roman" pitchFamily="18" charset="0"/>
                          <a:cs typeface="Times New Roman" pitchFamily="18" charset="0"/>
                        </a:rPr>
                        <a:t>.</a:t>
                      </a:r>
                    </a:p>
                  </a:txBody>
                  <a:tcPr marL="90243" marR="90243" marT="45122" marB="45122"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Tree>
    <p:extLst>
      <p:ext uri="{BB962C8B-B14F-4D97-AF65-F5344CB8AC3E}">
        <p14:creationId xmlns:p14="http://schemas.microsoft.com/office/powerpoint/2010/main" val="7473854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Autofit/>
          </a:bodyPr>
          <a:lstStyle/>
          <a:p>
            <a:pPr algn="l"/>
            <a:r>
              <a:rPr lang="lt-LT" sz="3200" b="1" dirty="0" smtClean="0">
                <a:latin typeface="Times New Roman" pitchFamily="18" charset="0"/>
                <a:cs typeface="Times New Roman" pitchFamily="18" charset="0"/>
              </a:rPr>
              <a:t>1 užduotis</a:t>
            </a:r>
            <a:r>
              <a:rPr lang="lt-LT" sz="3200" dirty="0" smtClean="0">
                <a:latin typeface="Times New Roman" pitchFamily="18" charset="0"/>
                <a:cs typeface="Times New Roman" pitchFamily="18" charset="0"/>
              </a:rPr>
              <a:t/>
            </a:r>
            <a:br>
              <a:rPr lang="lt-LT" sz="3200" dirty="0" smtClean="0">
                <a:latin typeface="Times New Roman" pitchFamily="18" charset="0"/>
                <a:cs typeface="Times New Roman" pitchFamily="18" charset="0"/>
              </a:rPr>
            </a:br>
            <a:r>
              <a:rPr lang="lt-LT" sz="3200" dirty="0" smtClean="0">
                <a:solidFill>
                  <a:srgbClr val="FF0000"/>
                </a:solidFill>
                <a:latin typeface="Times New Roman" pitchFamily="18" charset="0"/>
                <a:cs typeface="Times New Roman" pitchFamily="18" charset="0"/>
              </a:rPr>
              <a:t>Įsižiūrėkite į iliustracijas ir pasakykite, kas jose pavaizduota.</a:t>
            </a:r>
            <a:endParaRPr lang="lt-LT" sz="3200" dirty="0">
              <a:solidFill>
                <a:srgbClr val="FF0000"/>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1916832"/>
            <a:ext cx="8229600" cy="4209331"/>
          </a:xfrm>
        </p:spPr>
        <p:txBody>
          <a:bodyPr/>
          <a:lstStyle/>
          <a:p>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95355"/>
            <a:ext cx="255577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1995355"/>
            <a:ext cx="1872208"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1995355"/>
            <a:ext cx="152400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240" y="2132856"/>
            <a:ext cx="1986558"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8274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pPr marL="0" indent="0" algn="ctr">
              <a:buNone/>
            </a:pPr>
            <a:r>
              <a:rPr lang="lt-LT" sz="3600" b="1" dirty="0" smtClean="0">
                <a:latin typeface="Times New Roman" pitchFamily="18" charset="0"/>
                <a:cs typeface="Times New Roman" pitchFamily="18" charset="0"/>
              </a:rPr>
              <a:t>Gyvybės medis, arba Pasaulio medis</a:t>
            </a:r>
          </a:p>
          <a:p>
            <a:pPr marL="0" indent="0">
              <a:buNone/>
            </a:pPr>
            <a:endParaRPr lang="lt-LT" b="1" dirty="0" smtClean="0"/>
          </a:p>
          <a:p>
            <a:pPr marL="0" indent="0">
              <a:buNone/>
            </a:pPr>
            <a:r>
              <a:rPr lang="lt-LT" dirty="0" smtClean="0">
                <a:latin typeface="Times New Roman" pitchFamily="18" charset="0"/>
                <a:cs typeface="Times New Roman" pitchFamily="18" charset="0"/>
              </a:rPr>
              <a:t>Šis motyvas ypač dažnai sutinkamas lietuvių tautosakoje. </a:t>
            </a:r>
            <a:r>
              <a:rPr lang="lt-LT" dirty="0">
                <a:latin typeface="Times New Roman" pitchFamily="18" charset="0"/>
                <a:cs typeface="Times New Roman" pitchFamily="18" charset="0"/>
              </a:rPr>
              <a:t>V</a:t>
            </a:r>
            <a:r>
              <a:rPr lang="lt-LT" dirty="0" smtClean="0">
                <a:latin typeface="Times New Roman" pitchFamily="18" charset="0"/>
                <a:cs typeface="Times New Roman" pitchFamily="18" charset="0"/>
              </a:rPr>
              <a:t>ėliau šį motyvą </a:t>
            </a:r>
            <a:r>
              <a:rPr lang="lt-LT" u="sng" dirty="0" smtClean="0">
                <a:latin typeface="Times New Roman" pitchFamily="18" charset="0"/>
                <a:cs typeface="Times New Roman" pitchFamily="18" charset="0"/>
              </a:rPr>
              <a:t>perims ir savaip interpretuodami perteiks ir rašytojai</a:t>
            </a:r>
            <a:r>
              <a:rPr lang="lt-LT" dirty="0" smtClean="0">
                <a:latin typeface="Times New Roman" pitchFamily="18" charset="0"/>
                <a:cs typeface="Times New Roman" pitchFamily="18" charset="0"/>
              </a:rPr>
              <a:t>.</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31018693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sp>
        <p:nvSpPr>
          <p:cNvPr id="3" name="Turinio vietos rezervavimo ženklas 2"/>
          <p:cNvSpPr>
            <a:spLocks noGrp="1"/>
          </p:cNvSpPr>
          <p:nvPr>
            <p:ph idx="1"/>
          </p:nvPr>
        </p:nvSpPr>
        <p:spPr/>
        <p:txBody>
          <a:bodyPr/>
          <a:lstStyle/>
          <a:p>
            <a:pPr marL="0" indent="0">
              <a:buNone/>
            </a:pPr>
            <a:r>
              <a:rPr lang="lt-LT" dirty="0" smtClean="0">
                <a:latin typeface="Times New Roman" pitchFamily="18" charset="0"/>
                <a:cs typeface="Times New Roman" pitchFamily="18" charset="0"/>
              </a:rPr>
              <a:t>Kas yra </a:t>
            </a:r>
            <a:r>
              <a:rPr lang="lt-LT" b="1" dirty="0" smtClean="0">
                <a:latin typeface="Times New Roman" pitchFamily="18" charset="0"/>
                <a:cs typeface="Times New Roman" pitchFamily="18" charset="0"/>
              </a:rPr>
              <a:t>Pasaulio medis</a:t>
            </a:r>
            <a:r>
              <a:rPr lang="lt-LT" dirty="0" smtClean="0">
                <a:latin typeface="Times New Roman" pitchFamily="18" charset="0"/>
                <a:cs typeface="Times New Roman" pitchFamily="18" charset="0"/>
              </a:rPr>
              <a:t>? Kaip jis atrodo? Ką jis simbolizuoja?</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344766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8018"/>
          </a:xfrm>
        </p:spPr>
        <p:txBody>
          <a:bodyPr>
            <a:normAutofit fontScale="90000"/>
          </a:bodyPr>
          <a:lstStyle/>
          <a:p>
            <a:endParaRPr lang="lt-LT" dirty="0"/>
          </a:p>
        </p:txBody>
      </p:sp>
      <p:sp>
        <p:nvSpPr>
          <p:cNvPr id="3" name="Turinio vietos rezervavimo ženklas 2"/>
          <p:cNvSpPr>
            <a:spLocks noGrp="1"/>
          </p:cNvSpPr>
          <p:nvPr>
            <p:ph idx="1"/>
          </p:nvPr>
        </p:nvSpPr>
        <p:spPr>
          <a:xfrm>
            <a:off x="457200" y="332656"/>
            <a:ext cx="8229600" cy="6408712"/>
          </a:xfrm>
        </p:spPr>
        <p:txBody>
          <a:bodyPr>
            <a:normAutofit fontScale="62500" lnSpcReduction="20000"/>
          </a:bodyPr>
          <a:lstStyle/>
          <a:p>
            <a:pPr marL="0" indent="0">
              <a:buNone/>
            </a:pPr>
            <a:r>
              <a:rPr lang="lt-LT" dirty="0" smtClean="0">
                <a:latin typeface="Times New Roman" pitchFamily="18" charset="0"/>
                <a:cs typeface="Times New Roman" pitchFamily="18" charset="0"/>
              </a:rPr>
              <a:t>       </a:t>
            </a:r>
            <a:r>
              <a:rPr lang="lt-LT" sz="3800" dirty="0" smtClean="0">
                <a:latin typeface="Times New Roman" pitchFamily="18" charset="0"/>
                <a:cs typeface="Times New Roman" pitchFamily="18" charset="0"/>
              </a:rPr>
              <a:t>Lietuviai</a:t>
            </a:r>
            <a:r>
              <a:rPr lang="lt-LT" sz="3800" dirty="0">
                <a:latin typeface="Times New Roman" pitchFamily="18" charset="0"/>
                <a:cs typeface="Times New Roman" pitchFamily="18" charset="0"/>
              </a:rPr>
              <a:t>, kaip ir visos Europos bei kitų pasaulio kraštų tautos, sukūrė turtingą mitologinę tautosaką, sudėtingas apeigas, daugybę darbo papročių, įdomių meno kūrinių, susijusių su medžių kultu. Šios tradicijos, nedaug pakitusios, pasiekė naujuosius laikus. Jos išsaugojo daugelį </a:t>
            </a:r>
            <a:r>
              <a:rPr lang="lt-LT" sz="3800" dirty="0" err="1">
                <a:latin typeface="Times New Roman" pitchFamily="18" charset="0"/>
                <a:cs typeface="Times New Roman" pitchFamily="18" charset="0"/>
              </a:rPr>
              <a:t>archaiškiausių</a:t>
            </a:r>
            <a:r>
              <a:rPr lang="lt-LT" sz="3800" dirty="0">
                <a:latin typeface="Times New Roman" pitchFamily="18" charset="0"/>
                <a:cs typeface="Times New Roman" pitchFamily="18" charset="0"/>
              </a:rPr>
              <a:t> tikėjimų </a:t>
            </a:r>
            <a:r>
              <a:rPr lang="lt-LT" sz="3800" dirty="0" smtClean="0">
                <a:latin typeface="Times New Roman" pitchFamily="18" charset="0"/>
                <a:cs typeface="Times New Roman" pitchFamily="18" charset="0"/>
              </a:rPr>
              <a:t>elementų. </a:t>
            </a:r>
            <a:r>
              <a:rPr lang="lt-LT" sz="3800" u="sng" dirty="0" smtClean="0">
                <a:latin typeface="Times New Roman" pitchFamily="18" charset="0"/>
                <a:cs typeface="Times New Roman" pitchFamily="18" charset="0"/>
              </a:rPr>
              <a:t>Seniau buvo </a:t>
            </a:r>
            <a:r>
              <a:rPr lang="lt-LT" sz="3800" u="sng" dirty="0">
                <a:latin typeface="Times New Roman" pitchFamily="18" charset="0"/>
                <a:cs typeface="Times New Roman" pitchFamily="18" charset="0"/>
              </a:rPr>
              <a:t>tikima, kad kai kurios dievybės, o kartais ir žmonės gimė iš medžio. </a:t>
            </a:r>
            <a:r>
              <a:rPr lang="lt-LT" sz="3800" u="sng" dirty="0" smtClean="0">
                <a:latin typeface="Times New Roman" pitchFamily="18" charset="0"/>
                <a:cs typeface="Times New Roman" pitchFamily="18" charset="0"/>
              </a:rPr>
              <a:t>Tikėta, </a:t>
            </a:r>
            <a:r>
              <a:rPr lang="lt-LT" sz="3800" u="sng" dirty="0">
                <a:latin typeface="Times New Roman" pitchFamily="18" charset="0"/>
                <a:cs typeface="Times New Roman" pitchFamily="18" charset="0"/>
              </a:rPr>
              <a:t>kad tarp žmogaus ir medžio ar gyvūnų egzistuoja antgamtinė </a:t>
            </a:r>
            <a:r>
              <a:rPr lang="lt-LT" sz="3800" u="sng" dirty="0" smtClean="0">
                <a:latin typeface="Times New Roman" pitchFamily="18" charset="0"/>
                <a:cs typeface="Times New Roman" pitchFamily="18" charset="0"/>
              </a:rPr>
              <a:t>giminystė</a:t>
            </a:r>
            <a:r>
              <a:rPr lang="lt-LT" sz="3800" dirty="0" smtClean="0">
                <a:latin typeface="Times New Roman" pitchFamily="18" charset="0"/>
                <a:cs typeface="Times New Roman" pitchFamily="18" charset="0"/>
              </a:rPr>
              <a:t>.</a:t>
            </a:r>
          </a:p>
          <a:p>
            <a:pPr marL="0" indent="0">
              <a:buNone/>
            </a:pPr>
            <a:r>
              <a:rPr lang="lt-LT" sz="3800" dirty="0">
                <a:latin typeface="Times New Roman" pitchFamily="18" charset="0"/>
                <a:cs typeface="Times New Roman" pitchFamily="18" charset="0"/>
              </a:rPr>
              <a:t> </a:t>
            </a:r>
            <a:r>
              <a:rPr lang="lt-LT" sz="3800" dirty="0" smtClean="0">
                <a:latin typeface="Times New Roman" pitchFamily="18" charset="0"/>
                <a:cs typeface="Times New Roman" pitchFamily="18" charset="0"/>
              </a:rPr>
              <a:t>      Atsiradus </a:t>
            </a:r>
            <a:r>
              <a:rPr lang="lt-LT" sz="3800" dirty="0">
                <a:latin typeface="Times New Roman" pitchFamily="18" charset="0"/>
                <a:cs typeface="Times New Roman" pitchFamily="18" charset="0"/>
              </a:rPr>
              <a:t>vėlių kultui, imta tikėti, kad jos gyvenančios medžiuose, miškuose, vandenyse ir </a:t>
            </a:r>
            <a:r>
              <a:rPr lang="lt-LT" sz="3800" dirty="0" err="1">
                <a:latin typeface="Times New Roman" pitchFamily="18" charset="0"/>
                <a:cs typeface="Times New Roman" pitchFamily="18" charset="0"/>
              </a:rPr>
              <a:t>pan</a:t>
            </a:r>
            <a:r>
              <a:rPr lang="lt-LT" sz="3800" dirty="0">
                <a:latin typeface="Times New Roman" pitchFamily="18" charset="0"/>
                <a:cs typeface="Times New Roman" pitchFamily="18" charset="0"/>
              </a:rPr>
              <a:t>. </a:t>
            </a:r>
            <a:r>
              <a:rPr lang="lt-LT" sz="3800" dirty="0" smtClean="0">
                <a:latin typeface="Times New Roman" pitchFamily="18" charset="0"/>
                <a:cs typeface="Times New Roman" pitchFamily="18" charset="0"/>
              </a:rPr>
              <a:t>Dėl </a:t>
            </a:r>
            <a:r>
              <a:rPr lang="lt-LT" sz="3800" dirty="0">
                <a:latin typeface="Times New Roman" pitchFamily="18" charset="0"/>
                <a:cs typeface="Times New Roman" pitchFamily="18" charset="0"/>
              </a:rPr>
              <a:t>to buvo sukurtas mitologinis </a:t>
            </a:r>
            <a:r>
              <a:rPr lang="lt-LT" sz="3800" u="sng" dirty="0">
                <a:latin typeface="Times New Roman" pitchFamily="18" charset="0"/>
                <a:cs typeface="Times New Roman" pitchFamily="18" charset="0"/>
              </a:rPr>
              <a:t>Pasaulio medis, kuris Visatą dalijo į tris sferas: viršutinę — dangų, vidurinę — žemę ir apatinę — požemį. Medis augo sakraliniame Visatos </a:t>
            </a:r>
            <a:r>
              <a:rPr lang="lt-LT" sz="3800" u="sng" dirty="0" smtClean="0">
                <a:latin typeface="Times New Roman" pitchFamily="18" charset="0"/>
                <a:cs typeface="Times New Roman" pitchFamily="18" charset="0"/>
              </a:rPr>
              <a:t>centre.</a:t>
            </a:r>
          </a:p>
          <a:p>
            <a:pPr marL="0" indent="0">
              <a:buNone/>
            </a:pPr>
            <a:r>
              <a:rPr lang="lt-LT" sz="3800" dirty="0">
                <a:latin typeface="Times New Roman" pitchFamily="18" charset="0"/>
                <a:cs typeface="Times New Roman" pitchFamily="18" charset="0"/>
              </a:rPr>
              <a:t> </a:t>
            </a:r>
            <a:r>
              <a:rPr lang="lt-LT" sz="3800" dirty="0" smtClean="0">
                <a:latin typeface="Times New Roman" pitchFamily="18" charset="0"/>
                <a:cs typeface="Times New Roman" pitchFamily="18" charset="0"/>
              </a:rPr>
              <a:t>     </a:t>
            </a:r>
            <a:r>
              <a:rPr lang="lt-LT" sz="3800" u="sng" dirty="0" smtClean="0">
                <a:latin typeface="Times New Roman" pitchFamily="18" charset="0"/>
                <a:cs typeface="Times New Roman" pitchFamily="18" charset="0"/>
              </a:rPr>
              <a:t>Pasaulio </a:t>
            </a:r>
            <a:r>
              <a:rPr lang="lt-LT" sz="3800" u="sng" dirty="0">
                <a:latin typeface="Times New Roman" pitchFamily="18" charset="0"/>
                <a:cs typeface="Times New Roman" pitchFamily="18" charset="0"/>
              </a:rPr>
              <a:t>medžio viršūnėje buvo vaizduojama Saulė, Mėnuo, žvaigždės, ant šakų paukščiai, po šaknimis — žalčiai ir gyvatės. Visi ropliai, tiek gyvi, tiek pavaizduoti meno kūriniuose, simbolizavo niekad nesibaigiančią gyvybės jėgą. Pasaulio medis paprastai buvo vyriškosios giminės — ąžuolas, beržas, </a:t>
            </a:r>
            <a:r>
              <a:rPr lang="lt-LT" sz="3800" u="sng" dirty="0" err="1">
                <a:latin typeface="Times New Roman" pitchFamily="18" charset="0"/>
                <a:cs typeface="Times New Roman" pitchFamily="18" charset="0"/>
              </a:rPr>
              <a:t>topolis</a:t>
            </a:r>
            <a:r>
              <a:rPr lang="lt-LT" sz="3800" u="sng" dirty="0">
                <a:latin typeface="Times New Roman" pitchFamily="18" charset="0"/>
                <a:cs typeface="Times New Roman" pitchFamily="18" charset="0"/>
              </a:rPr>
              <a:t>, uosis, kadagys.</a:t>
            </a:r>
          </a:p>
        </p:txBody>
      </p:sp>
    </p:spTree>
    <p:extLst>
      <p:ext uri="{BB962C8B-B14F-4D97-AF65-F5344CB8AC3E}">
        <p14:creationId xmlns:p14="http://schemas.microsoft.com/office/powerpoint/2010/main" val="29300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30026"/>
          </a:xfrm>
        </p:spPr>
        <p:txBody>
          <a:bodyPr>
            <a:normAutofit fontScale="90000"/>
          </a:bodyPr>
          <a:lstStyle/>
          <a:p>
            <a:endParaRPr lang="lt-LT" dirty="0"/>
          </a:p>
        </p:txBody>
      </p:sp>
      <p:sp>
        <p:nvSpPr>
          <p:cNvPr id="3" name="Turinio vietos rezervavimo ženklas 2"/>
          <p:cNvSpPr>
            <a:spLocks noGrp="1"/>
          </p:cNvSpPr>
          <p:nvPr>
            <p:ph idx="1"/>
          </p:nvPr>
        </p:nvSpPr>
        <p:spPr>
          <a:xfrm>
            <a:off x="457200" y="476672"/>
            <a:ext cx="8229600" cy="5649491"/>
          </a:xfrm>
        </p:spPr>
        <p:txBody>
          <a:bodyPr>
            <a:normAutofit fontScale="85000" lnSpcReduction="20000"/>
          </a:bodyPr>
          <a:lstStyle/>
          <a:p>
            <a:pPr marL="0" indent="0">
              <a:buNone/>
            </a:pPr>
            <a:r>
              <a:rPr lang="lt-LT" dirty="0" smtClean="0">
                <a:latin typeface="Times New Roman" pitchFamily="18" charset="0"/>
                <a:cs typeface="Times New Roman" pitchFamily="18" charset="0"/>
              </a:rPr>
              <a:t>       Vėliau pagal Pasaulio </a:t>
            </a:r>
            <a:r>
              <a:rPr lang="lt-LT" dirty="0">
                <a:latin typeface="Times New Roman" pitchFamily="18" charset="0"/>
                <a:cs typeface="Times New Roman" pitchFamily="18" charset="0"/>
              </a:rPr>
              <a:t>medžio </a:t>
            </a:r>
            <a:r>
              <a:rPr lang="lt-LT" dirty="0" smtClean="0">
                <a:latin typeface="Times New Roman" pitchFamily="18" charset="0"/>
                <a:cs typeface="Times New Roman" pitchFamily="18" charset="0"/>
              </a:rPr>
              <a:t>analogiją sukurtas terminas </a:t>
            </a:r>
            <a:r>
              <a:rPr lang="lt-LT" dirty="0">
                <a:latin typeface="Times New Roman" pitchFamily="18" charset="0"/>
                <a:cs typeface="Times New Roman" pitchFamily="18" charset="0"/>
              </a:rPr>
              <a:t>— </a:t>
            </a:r>
            <a:r>
              <a:rPr lang="lt-LT" i="1" dirty="0">
                <a:latin typeface="Times New Roman" pitchFamily="18" charset="0"/>
                <a:cs typeface="Times New Roman" pitchFamily="18" charset="0"/>
              </a:rPr>
              <a:t>Gyvybės medis</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Terminas </a:t>
            </a:r>
            <a:r>
              <a:rPr lang="lt-LT" dirty="0">
                <a:latin typeface="Times New Roman" pitchFamily="18" charset="0"/>
                <a:cs typeface="Times New Roman" pitchFamily="18" charset="0"/>
              </a:rPr>
              <a:t>glaudžiai siejamas su </a:t>
            </a:r>
            <a:r>
              <a:rPr lang="lt-LT" dirty="0" smtClean="0">
                <a:latin typeface="Times New Roman" pitchFamily="18" charset="0"/>
                <a:cs typeface="Times New Roman" pitchFamily="18" charset="0"/>
              </a:rPr>
              <a:t>antgamtinių </a:t>
            </a:r>
            <a:r>
              <a:rPr lang="lt-LT" dirty="0">
                <a:latin typeface="Times New Roman" pitchFamily="18" charset="0"/>
                <a:cs typeface="Times New Roman" pitchFamily="18" charset="0"/>
              </a:rPr>
              <a:t>savybių turinčia moterimi ar moteriška dievybe. Iš tų vaizdinių kilo tradicija dailėje ir tautosakoje Gyvybės medį vaizduoti artimai susietą su moterimi gimdytoja bei maitintoja, žmonių ir viso pasaulio </a:t>
            </a:r>
            <a:r>
              <a:rPr lang="lt-LT" dirty="0" err="1">
                <a:latin typeface="Times New Roman" pitchFamily="18" charset="0"/>
                <a:cs typeface="Times New Roman" pitchFamily="18" charset="0"/>
              </a:rPr>
              <a:t>pramote</a:t>
            </a:r>
            <a:r>
              <a:rPr lang="lt-LT" dirty="0">
                <a:latin typeface="Times New Roman" pitchFamily="18" charset="0"/>
                <a:cs typeface="Times New Roman" pitchFamily="18" charset="0"/>
              </a:rPr>
              <a:t>. </a:t>
            </a:r>
            <a:r>
              <a:rPr lang="lt-LT" u="sng" dirty="0">
                <a:latin typeface="Times New Roman" pitchFamily="18" charset="0"/>
                <a:cs typeface="Times New Roman" pitchFamily="18" charset="0"/>
              </a:rPr>
              <a:t>Gyvybės medžiai buvo laikomi moteriški medžiai: kriaušė, obelis, ieva, liepa, šermukšnis, </a:t>
            </a:r>
            <a:r>
              <a:rPr lang="lt-LT" u="sng" dirty="0" smtClean="0">
                <a:latin typeface="Times New Roman" pitchFamily="18" charset="0"/>
                <a:cs typeface="Times New Roman" pitchFamily="18" charset="0"/>
              </a:rPr>
              <a:t>rožė.</a:t>
            </a:r>
          </a:p>
          <a:p>
            <a:pPr marL="0" indent="0">
              <a:buNone/>
            </a:pPr>
            <a:r>
              <a:rPr lang="lt-LT" dirty="0" smtClean="0">
                <a:latin typeface="Times New Roman" pitchFamily="18" charset="0"/>
                <a:cs typeface="Times New Roman" pitchFamily="18" charset="0"/>
              </a:rPr>
              <a:t>       Gyvybės </a:t>
            </a:r>
            <a:r>
              <a:rPr lang="lt-LT" dirty="0">
                <a:latin typeface="Times New Roman" pitchFamily="18" charset="0"/>
                <a:cs typeface="Times New Roman" pitchFamily="18" charset="0"/>
              </a:rPr>
              <a:t>medis buvo </a:t>
            </a:r>
            <a:r>
              <a:rPr lang="lt-LT" dirty="0" smtClean="0">
                <a:latin typeface="Times New Roman" pitchFamily="18" charset="0"/>
                <a:cs typeface="Times New Roman" pitchFamily="18" charset="0"/>
              </a:rPr>
              <a:t>porinis ir </a:t>
            </a:r>
            <a:r>
              <a:rPr lang="lt-LT" dirty="0">
                <a:latin typeface="Times New Roman" pitchFamily="18" charset="0"/>
                <a:cs typeface="Times New Roman" pitchFamily="18" charset="0"/>
              </a:rPr>
              <a:t>trišakis, </a:t>
            </a:r>
            <a:r>
              <a:rPr lang="lt-LT" dirty="0" err="1">
                <a:latin typeface="Times New Roman" pitchFamily="18" charset="0"/>
                <a:cs typeface="Times New Roman" pitchFamily="18" charset="0"/>
              </a:rPr>
              <a:t>penkiašakis</a:t>
            </a:r>
            <a:r>
              <a:rPr lang="lt-LT" dirty="0">
                <a:latin typeface="Times New Roman" pitchFamily="18" charset="0"/>
                <a:cs typeface="Times New Roman" pitchFamily="18" charset="0"/>
              </a:rPr>
              <a:t>, </a:t>
            </a:r>
            <a:r>
              <a:rPr lang="lt-LT" dirty="0" err="1">
                <a:latin typeface="Times New Roman" pitchFamily="18" charset="0"/>
                <a:cs typeface="Times New Roman" pitchFamily="18" charset="0"/>
              </a:rPr>
              <a:t>septynšakis</a:t>
            </a:r>
            <a:r>
              <a:rPr lang="lt-LT" dirty="0">
                <a:latin typeface="Times New Roman" pitchFamily="18" charset="0"/>
                <a:cs typeface="Times New Roman" pitchFamily="18" charset="0"/>
              </a:rPr>
              <a:t>, </a:t>
            </a:r>
            <a:r>
              <a:rPr lang="lt-LT" dirty="0" err="1">
                <a:latin typeface="Times New Roman" pitchFamily="18" charset="0"/>
                <a:cs typeface="Times New Roman" pitchFamily="18" charset="0"/>
              </a:rPr>
              <a:t>devynšakis</a:t>
            </a:r>
            <a:r>
              <a:rPr lang="lt-LT" dirty="0">
                <a:latin typeface="Times New Roman" pitchFamily="18" charset="0"/>
                <a:cs typeface="Times New Roman" pitchFamily="18" charset="0"/>
              </a:rPr>
              <a:t>, </a:t>
            </a:r>
            <a:r>
              <a:rPr lang="lt-LT" dirty="0" err="1">
                <a:latin typeface="Times New Roman" pitchFamily="18" charset="0"/>
                <a:cs typeface="Times New Roman" pitchFamily="18" charset="0"/>
              </a:rPr>
              <a:t>dvylikašakis</a:t>
            </a:r>
            <a:r>
              <a:rPr lang="lt-LT" dirty="0">
                <a:latin typeface="Times New Roman" pitchFamily="18" charset="0"/>
                <a:cs typeface="Times New Roman" pitchFamily="18" charset="0"/>
              </a:rPr>
              <a:t>, žydintis ar su </a:t>
            </a:r>
            <a:r>
              <a:rPr lang="lt-LT" dirty="0" smtClean="0">
                <a:latin typeface="Times New Roman" pitchFamily="18" charset="0"/>
                <a:cs typeface="Times New Roman" pitchFamily="18" charset="0"/>
              </a:rPr>
              <a:t>vaisiais.</a:t>
            </a:r>
          </a:p>
          <a:p>
            <a:pPr marL="0" indent="0">
              <a:buNone/>
            </a:pP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     Gyvybės </a:t>
            </a:r>
            <a:r>
              <a:rPr lang="lt-LT" dirty="0">
                <a:latin typeface="Times New Roman" pitchFamily="18" charset="0"/>
                <a:cs typeface="Times New Roman" pitchFamily="18" charset="0"/>
              </a:rPr>
              <a:t>medis — tai </a:t>
            </a:r>
            <a:r>
              <a:rPr lang="lt-LT" dirty="0" smtClean="0">
                <a:latin typeface="Times New Roman" pitchFamily="18" charset="0"/>
                <a:cs typeface="Times New Roman" pitchFamily="18" charset="0"/>
              </a:rPr>
              <a:t>paprastai žydintis </a:t>
            </a:r>
            <a:r>
              <a:rPr lang="lt-LT" dirty="0">
                <a:latin typeface="Times New Roman" pitchFamily="18" charset="0"/>
                <a:cs typeface="Times New Roman" pitchFamily="18" charset="0"/>
              </a:rPr>
              <a:t>medis su pumpurais ir vaisiais, saugomas paukščių ir gyvūnų. Lietuvių liaudies ornamente dažniausiai vaizduojami paukščiai. Jie komponuojami su augaliniu ornamentu.</a:t>
            </a:r>
          </a:p>
        </p:txBody>
      </p:sp>
    </p:spTree>
    <p:extLst>
      <p:ext uri="{BB962C8B-B14F-4D97-AF65-F5344CB8AC3E}">
        <p14:creationId xmlns:p14="http://schemas.microsoft.com/office/powerpoint/2010/main" val="213887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flipV="1">
            <a:off x="457200" y="228919"/>
            <a:ext cx="8229600" cy="45719"/>
          </a:xfrm>
        </p:spPr>
        <p:txBody>
          <a:bodyPr>
            <a:normAutofit fontScale="90000"/>
          </a:bodyPr>
          <a:lstStyle/>
          <a:p>
            <a:endParaRPr lang="lt-LT" dirty="0"/>
          </a:p>
        </p:txBody>
      </p:sp>
      <p:sp>
        <p:nvSpPr>
          <p:cNvPr id="3" name="Turinio vietos rezervavimo ženklas 2"/>
          <p:cNvSpPr>
            <a:spLocks noGrp="1"/>
          </p:cNvSpPr>
          <p:nvPr>
            <p:ph idx="1"/>
          </p:nvPr>
        </p:nvSpPr>
        <p:spPr>
          <a:xfrm>
            <a:off x="457200" y="260648"/>
            <a:ext cx="8229600" cy="5865515"/>
          </a:xfrm>
        </p:spPr>
        <p:txBody>
          <a:bodyPr/>
          <a:lstStyle/>
          <a:p>
            <a:pPr marL="0" indent="0">
              <a:buNone/>
            </a:pPr>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24744"/>
            <a:ext cx="2905125" cy="387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124744"/>
            <a:ext cx="3240360" cy="387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3951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202034"/>
          </a:xfrm>
        </p:spPr>
        <p:txBody>
          <a:bodyPr>
            <a:normAutofit fontScale="90000"/>
          </a:bodyPr>
          <a:lstStyle/>
          <a:p>
            <a:endParaRPr lang="lt-LT" dirty="0"/>
          </a:p>
        </p:txBody>
      </p:sp>
      <p:sp>
        <p:nvSpPr>
          <p:cNvPr id="3" name="Turinio vietos rezervavimo ženklas 2"/>
          <p:cNvSpPr>
            <a:spLocks noGrp="1"/>
          </p:cNvSpPr>
          <p:nvPr>
            <p:ph idx="1"/>
          </p:nvPr>
        </p:nvSpPr>
        <p:spPr>
          <a:xfrm>
            <a:off x="457200" y="548680"/>
            <a:ext cx="8229600" cy="5577483"/>
          </a:xfrm>
        </p:spPr>
        <p:txBody>
          <a:bodyPr/>
          <a:lstStyle/>
          <a:p>
            <a:pPr marL="0" indent="0">
              <a:buNone/>
            </a:pPr>
            <a:r>
              <a:rPr lang="lt-LT" dirty="0" smtClean="0">
                <a:latin typeface="Times New Roman" pitchFamily="18" charset="0"/>
                <a:cs typeface="Times New Roman" pitchFamily="18" charset="0"/>
              </a:rPr>
              <a:t>      </a:t>
            </a:r>
            <a:r>
              <a:rPr lang="lt-LT" sz="2800" dirty="0" smtClean="0">
                <a:latin typeface="Times New Roman" pitchFamily="18" charset="0"/>
                <a:cs typeface="Times New Roman" pitchFamily="18" charset="0"/>
              </a:rPr>
              <a:t>Su </a:t>
            </a:r>
            <a:r>
              <a:rPr lang="lt-LT" sz="2800" dirty="0">
                <a:latin typeface="Times New Roman" pitchFamily="18" charset="0"/>
                <a:cs typeface="Times New Roman" pitchFamily="18" charset="0"/>
              </a:rPr>
              <a:t>Gyvybės medžiu vaizduojami ropliai: žalčiai, gyvatė, rupūžės, driežai ir </a:t>
            </a:r>
            <a:r>
              <a:rPr lang="lt-LT" sz="2800" dirty="0" err="1">
                <a:latin typeface="Times New Roman" pitchFamily="18" charset="0"/>
                <a:cs typeface="Times New Roman" pitchFamily="18" charset="0"/>
              </a:rPr>
              <a:t>kt</a:t>
            </a:r>
            <a:r>
              <a:rPr lang="lt-LT" sz="2800" dirty="0">
                <a:latin typeface="Times New Roman" pitchFamily="18" charset="0"/>
                <a:cs typeface="Times New Roman" pitchFamily="18" charset="0"/>
              </a:rPr>
              <a:t>. Tai kilo iš žmonių pastebėjimo, kad roplių Gyvybės jėga stipresnė negu kitų gyvūnų ar augalų. Jų galioje buvo atgimimo, gyvenimo ir mirties simboliai, susiję su visu gyvuoju pasauliu.</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429000"/>
            <a:ext cx="8382000"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5494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8018"/>
          </a:xfrm>
        </p:spPr>
        <p:txBody>
          <a:bodyPr>
            <a:normAutofit fontScale="90000"/>
          </a:bodyPr>
          <a:lstStyle/>
          <a:p>
            <a:endParaRPr lang="lt-LT" dirty="0"/>
          </a:p>
        </p:txBody>
      </p:sp>
      <p:sp>
        <p:nvSpPr>
          <p:cNvPr id="3" name="Turinio vietos rezervavimo ženklas 2"/>
          <p:cNvSpPr>
            <a:spLocks noGrp="1"/>
          </p:cNvSpPr>
          <p:nvPr>
            <p:ph idx="1"/>
          </p:nvPr>
        </p:nvSpPr>
        <p:spPr>
          <a:xfrm>
            <a:off x="457200" y="404664"/>
            <a:ext cx="8229600" cy="6336704"/>
          </a:xfrm>
        </p:spPr>
        <p:txBody>
          <a:bodyPr>
            <a:normAutofit fontScale="92500" lnSpcReduction="20000"/>
          </a:bodyPr>
          <a:lstStyle/>
          <a:p>
            <a:pPr marL="0" indent="0">
              <a:buNone/>
            </a:pPr>
            <a:r>
              <a:rPr lang="lt-LT" dirty="0" smtClean="0"/>
              <a:t>    </a:t>
            </a:r>
            <a:r>
              <a:rPr lang="lt-LT" dirty="0" smtClean="0">
                <a:latin typeface="Times New Roman" pitchFamily="18" charset="0"/>
                <a:cs typeface="Times New Roman" pitchFamily="18" charset="0"/>
              </a:rPr>
              <a:t>Amžina </a:t>
            </a:r>
            <a:r>
              <a:rPr lang="lt-LT" dirty="0">
                <a:latin typeface="Times New Roman" pitchFamily="18" charset="0"/>
                <a:cs typeface="Times New Roman" pitchFamily="18" charset="0"/>
              </a:rPr>
              <a:t>gyvybė, kurią reiškė Gyvybės medis, turėjo būti saugoma nuo piktų jėgų. Žmonės manė, kad blogis: ligos, mirtis ir kitos nelaimės - slypi tamsoje ir iš pasalų stengiasi prasiskverbti ir naikinti gyvybės dinamišką jėgą, skurdinti gyvenimą. Žinota, kad mirtis galinga, todėl jos būtina saugotis ir gintis. </a:t>
            </a:r>
            <a:r>
              <a:rPr lang="lt-LT" u="sng" dirty="0">
                <a:latin typeface="Times New Roman" pitchFamily="18" charset="0"/>
                <a:cs typeface="Times New Roman" pitchFamily="18" charset="0"/>
              </a:rPr>
              <a:t>Jau žiloje senovėje žmonės sukūrė daugelį tariamų priemonių blogiui nukreipti. Tai pavaizduota ant Gyvybės medžių. Ant jų vaizduojami aštrūs daiktai, kryžiukai, apskritimai, žydinčios šakos, žalio medžio vainikai, javų varpos ir </a:t>
            </a:r>
            <a:r>
              <a:rPr lang="lt-LT" u="sng" dirty="0" err="1">
                <a:latin typeface="Times New Roman" pitchFamily="18" charset="0"/>
                <a:cs typeface="Times New Roman" pitchFamily="18" charset="0"/>
              </a:rPr>
              <a:t>kt</a:t>
            </a:r>
            <a:r>
              <a:rPr lang="lt-LT" u="sng" dirty="0">
                <a:latin typeface="Times New Roman" pitchFamily="18" charset="0"/>
                <a:cs typeface="Times New Roman" pitchFamily="18" charset="0"/>
              </a:rPr>
              <a:t>.</a:t>
            </a:r>
            <a:r>
              <a:rPr lang="lt-LT" dirty="0">
                <a:latin typeface="Times New Roman" pitchFamily="18" charset="0"/>
                <a:cs typeface="Times New Roman" pitchFamily="18" charset="0"/>
              </a:rPr>
              <a:t> </a:t>
            </a:r>
            <a:r>
              <a:rPr lang="lt-LT" u="sng" dirty="0" smtClean="0">
                <a:latin typeface="Times New Roman" pitchFamily="18" charset="0"/>
                <a:cs typeface="Times New Roman" pitchFamily="18" charset="0"/>
              </a:rPr>
              <a:t>Originali </a:t>
            </a:r>
            <a:r>
              <a:rPr lang="lt-LT" u="sng" dirty="0">
                <a:latin typeface="Times New Roman" pitchFamily="18" charset="0"/>
                <a:cs typeface="Times New Roman" pitchFamily="18" charset="0"/>
              </a:rPr>
              <a:t>nuo blogio apsisaugojimo priemonė buvo įvairios gėlės, tiek gyvos, tiek nupieštos ant Gyvybės medžio. Blogis bijo šermukšnio, obels, liepos, rožės, kadagio, eglės, alyvos, uosio, jovaro, lazdyno, klevo ir </a:t>
            </a:r>
            <a:r>
              <a:rPr lang="lt-LT" u="sng" dirty="0" err="1">
                <a:latin typeface="Times New Roman" pitchFamily="18" charset="0"/>
                <a:cs typeface="Times New Roman" pitchFamily="18" charset="0"/>
              </a:rPr>
              <a:t>kt</a:t>
            </a:r>
            <a:r>
              <a:rPr lang="lt-LT" dirty="0">
                <a:latin typeface="Times New Roman" pitchFamily="18" charset="0"/>
                <a:cs typeface="Times New Roman" pitchFamily="18" charset="0"/>
              </a:rPr>
              <a:t>.</a:t>
            </a:r>
          </a:p>
        </p:txBody>
      </p:sp>
    </p:spTree>
    <p:extLst>
      <p:ext uri="{BB962C8B-B14F-4D97-AF65-F5344CB8AC3E}">
        <p14:creationId xmlns:p14="http://schemas.microsoft.com/office/powerpoint/2010/main" val="10600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8018"/>
          </a:xfrm>
        </p:spPr>
        <p:txBody>
          <a:bodyPr>
            <a:normAutofit fontScale="90000"/>
          </a:bodyPr>
          <a:lstStyle/>
          <a:p>
            <a:endParaRPr lang="lt-LT" dirty="0"/>
          </a:p>
        </p:txBody>
      </p:sp>
      <p:sp>
        <p:nvSpPr>
          <p:cNvPr id="3" name="Turinio vietos rezervavimo ženklas 2"/>
          <p:cNvSpPr>
            <a:spLocks noGrp="1"/>
          </p:cNvSpPr>
          <p:nvPr>
            <p:ph idx="1"/>
          </p:nvPr>
        </p:nvSpPr>
        <p:spPr>
          <a:xfrm>
            <a:off x="457200" y="404664"/>
            <a:ext cx="8229600" cy="5721499"/>
          </a:xfrm>
        </p:spPr>
        <p:txBody>
          <a:bodyPr/>
          <a:lstStyle/>
          <a:p>
            <a:endParaRPr lang="lt-L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24744"/>
            <a:ext cx="360040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216061"/>
            <a:ext cx="3007251" cy="4373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5664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703057"/>
            <a:ext cx="3888432" cy="488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3" y="703057"/>
            <a:ext cx="4392487" cy="517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457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pPr algn="l"/>
            <a:r>
              <a:rPr lang="lt-LT" sz="3200" dirty="0" smtClean="0">
                <a:latin typeface="Times New Roman" pitchFamily="18" charset="0"/>
                <a:cs typeface="Times New Roman" pitchFamily="18" charset="0"/>
              </a:rPr>
              <a:t>2 užduotis. </a:t>
            </a:r>
            <a:r>
              <a:rPr lang="lt-LT" sz="3200" dirty="0" smtClean="0">
                <a:solidFill>
                  <a:srgbClr val="FF0000"/>
                </a:solidFill>
                <a:latin typeface="Times New Roman" pitchFamily="18" charset="0"/>
                <a:cs typeface="Times New Roman" pitchFamily="18" charset="0"/>
              </a:rPr>
              <a:t>Koks </a:t>
            </a:r>
            <a:r>
              <a:rPr lang="lt-LT" sz="3200" dirty="0" smtClean="0">
                <a:solidFill>
                  <a:srgbClr val="FF0000"/>
                </a:solidFill>
                <a:latin typeface="Times New Roman" pitchFamily="18" charset="0"/>
                <a:cs typeface="Times New Roman" pitchFamily="18" charset="0"/>
              </a:rPr>
              <a:t>tautosakinis įvaizdis/ įvaizdžiai pavartoti šiose dainose?</a:t>
            </a:r>
            <a:endParaRPr lang="lt-LT" sz="3200" dirty="0">
              <a:solidFill>
                <a:srgbClr val="FF0000"/>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1412776"/>
            <a:ext cx="8229600" cy="4713387"/>
          </a:xfrm>
        </p:spPr>
        <p:txBody>
          <a:bodyPr numCol="2">
            <a:normAutofit/>
          </a:bodyPr>
          <a:lstStyle/>
          <a:p>
            <a:pPr marL="0" indent="0">
              <a:buNone/>
            </a:pPr>
            <a:r>
              <a:rPr lang="lt-LT" sz="2800" i="1" dirty="0">
                <a:latin typeface="Times New Roman" pitchFamily="18" charset="0"/>
                <a:cs typeface="Times New Roman" pitchFamily="18" charset="0"/>
              </a:rPr>
              <a:t>Šaly kelio Jovaras stovėjo,</a:t>
            </a:r>
            <a:br>
              <a:rPr lang="lt-LT" sz="2800" i="1" dirty="0">
                <a:latin typeface="Times New Roman" pitchFamily="18" charset="0"/>
                <a:cs typeface="Times New Roman" pitchFamily="18" charset="0"/>
              </a:rPr>
            </a:br>
            <a:r>
              <a:rPr lang="lt-LT" sz="2800" i="1" dirty="0" err="1">
                <a:latin typeface="Times New Roman" pitchFamily="18" charset="0"/>
                <a:cs typeface="Times New Roman" pitchFamily="18" charset="0"/>
              </a:rPr>
              <a:t>Slaunasai</a:t>
            </a:r>
            <a:r>
              <a:rPr lang="lt-LT" sz="2800" i="1" dirty="0">
                <a:latin typeface="Times New Roman" pitchFamily="18" charset="0"/>
                <a:cs typeface="Times New Roman" pitchFamily="18" charset="0"/>
              </a:rPr>
              <a:t> žolyne rugeli.</a:t>
            </a:r>
            <a:br>
              <a:rPr lang="lt-LT" sz="2800" i="1" dirty="0">
                <a:latin typeface="Times New Roman" pitchFamily="18" charset="0"/>
                <a:cs typeface="Times New Roman" pitchFamily="18" charset="0"/>
              </a:rPr>
            </a:br>
            <a:r>
              <a:rPr lang="lt-LT" sz="2800" i="1" dirty="0">
                <a:latin typeface="Times New Roman" pitchFamily="18" charset="0"/>
                <a:cs typeface="Times New Roman" pitchFamily="18" charset="0"/>
              </a:rPr>
              <a:t>Iš pašaknų skambantys </a:t>
            </a:r>
            <a:r>
              <a:rPr lang="lt-LT" sz="2800" i="1" dirty="0" err="1">
                <a:latin typeface="Times New Roman" pitchFamily="18" charset="0"/>
                <a:cs typeface="Times New Roman" pitchFamily="18" charset="0"/>
              </a:rPr>
              <a:t>kankleliai</a:t>
            </a:r>
            <a:r>
              <a:rPr lang="lt-LT" sz="2800" i="1" dirty="0">
                <a:latin typeface="Times New Roman" pitchFamily="18" charset="0"/>
                <a:cs typeface="Times New Roman" pitchFamily="18" charset="0"/>
              </a:rPr>
              <a:t>,</a:t>
            </a:r>
            <a:br>
              <a:rPr lang="lt-LT" sz="2800" i="1" dirty="0">
                <a:latin typeface="Times New Roman" pitchFamily="18" charset="0"/>
                <a:cs typeface="Times New Roman" pitchFamily="18" charset="0"/>
              </a:rPr>
            </a:br>
            <a:r>
              <a:rPr lang="lt-LT" sz="2800" i="1" dirty="0" err="1">
                <a:latin typeface="Times New Roman" pitchFamily="18" charset="0"/>
                <a:cs typeface="Times New Roman" pitchFamily="18" charset="0"/>
              </a:rPr>
              <a:t>Slaunasai</a:t>
            </a:r>
            <a:r>
              <a:rPr lang="lt-LT" sz="2800" i="1" dirty="0">
                <a:latin typeface="Times New Roman" pitchFamily="18" charset="0"/>
                <a:cs typeface="Times New Roman" pitchFamily="18" charset="0"/>
              </a:rPr>
              <a:t> žolyne rugeli.</a:t>
            </a:r>
            <a:br>
              <a:rPr lang="lt-LT" sz="2800" i="1" dirty="0">
                <a:latin typeface="Times New Roman" pitchFamily="18" charset="0"/>
                <a:cs typeface="Times New Roman" pitchFamily="18" charset="0"/>
              </a:rPr>
            </a:br>
            <a:r>
              <a:rPr lang="lt-LT" sz="2800" i="1" dirty="0">
                <a:latin typeface="Times New Roman" pitchFamily="18" charset="0"/>
                <a:cs typeface="Times New Roman" pitchFamily="18" charset="0"/>
              </a:rPr>
              <a:t>Per vidurį dūzgiančios bitelės,</a:t>
            </a:r>
            <a:br>
              <a:rPr lang="lt-LT" sz="2800" i="1" dirty="0">
                <a:latin typeface="Times New Roman" pitchFamily="18" charset="0"/>
                <a:cs typeface="Times New Roman" pitchFamily="18" charset="0"/>
              </a:rPr>
            </a:br>
            <a:r>
              <a:rPr lang="lt-LT" sz="2800" i="1" dirty="0" err="1">
                <a:latin typeface="Times New Roman" pitchFamily="18" charset="0"/>
                <a:cs typeface="Times New Roman" pitchFamily="18" charset="0"/>
              </a:rPr>
              <a:t>Slaunasai</a:t>
            </a:r>
            <a:r>
              <a:rPr lang="lt-LT" sz="2800" i="1" dirty="0">
                <a:latin typeface="Times New Roman" pitchFamily="18" charset="0"/>
                <a:cs typeface="Times New Roman" pitchFamily="18" charset="0"/>
              </a:rPr>
              <a:t> žolyne rugeli.</a:t>
            </a:r>
            <a:br>
              <a:rPr lang="lt-LT" sz="2800" i="1" dirty="0">
                <a:latin typeface="Times New Roman" pitchFamily="18" charset="0"/>
                <a:cs typeface="Times New Roman" pitchFamily="18" charset="0"/>
              </a:rPr>
            </a:br>
            <a:r>
              <a:rPr lang="lt-LT" sz="2800" i="1" dirty="0">
                <a:latin typeface="Times New Roman" pitchFamily="18" charset="0"/>
                <a:cs typeface="Times New Roman" pitchFamily="18" charset="0"/>
              </a:rPr>
              <a:t>Viršūnėlėj sakalo vaikeliai,</a:t>
            </a:r>
            <a:br>
              <a:rPr lang="lt-LT" sz="2800" i="1" dirty="0">
                <a:latin typeface="Times New Roman" pitchFamily="18" charset="0"/>
                <a:cs typeface="Times New Roman" pitchFamily="18" charset="0"/>
              </a:rPr>
            </a:br>
            <a:r>
              <a:rPr lang="lt-LT" sz="2800" i="1" dirty="0" err="1">
                <a:latin typeface="Times New Roman" pitchFamily="18" charset="0"/>
                <a:cs typeface="Times New Roman" pitchFamily="18" charset="0"/>
              </a:rPr>
              <a:t>Slaunasai</a:t>
            </a:r>
            <a:r>
              <a:rPr lang="lt-LT" sz="2800" i="1" dirty="0">
                <a:latin typeface="Times New Roman" pitchFamily="18" charset="0"/>
                <a:cs typeface="Times New Roman" pitchFamily="18" charset="0"/>
              </a:rPr>
              <a:t> žolyne rugeli</a:t>
            </a:r>
            <a:r>
              <a:rPr lang="lt-LT" sz="2800" i="1" dirty="0" smtClean="0">
                <a:latin typeface="Times New Roman" pitchFamily="18" charset="0"/>
                <a:cs typeface="Times New Roman" pitchFamily="18" charset="0"/>
              </a:rPr>
              <a:t>.</a:t>
            </a:r>
          </a:p>
          <a:p>
            <a:pPr marL="0" indent="0">
              <a:buNone/>
            </a:pPr>
            <a:r>
              <a:rPr lang="lt-LT" sz="2800" i="1" dirty="0">
                <a:latin typeface="Times New Roman" pitchFamily="18" charset="0"/>
                <a:cs typeface="Times New Roman" pitchFamily="18" charset="0"/>
              </a:rPr>
              <a:t>Turėjo liepa, </a:t>
            </a:r>
            <a:r>
              <a:rPr lang="lt-LT" sz="2800" i="1" dirty="0" err="1">
                <a:latin typeface="Times New Roman" pitchFamily="18" charset="0"/>
                <a:cs typeface="Times New Roman" pitchFamily="18" charset="0"/>
              </a:rPr>
              <a:t>lioj</a:t>
            </a:r>
            <a:r>
              <a:rPr lang="lt-LT" sz="2800" i="1" dirty="0">
                <a:latin typeface="Times New Roman" pitchFamily="18" charset="0"/>
                <a:cs typeface="Times New Roman" pitchFamily="18" charset="0"/>
              </a:rPr>
              <a:t> </a:t>
            </a:r>
            <a:r>
              <a:rPr lang="lt-LT" sz="2800" i="1" dirty="0" err="1">
                <a:latin typeface="Times New Roman" pitchFamily="18" charset="0"/>
                <a:cs typeface="Times New Roman" pitchFamily="18" charset="0"/>
              </a:rPr>
              <a:t>taduvėla</a:t>
            </a:r>
            <a:r>
              <a:rPr lang="lt-LT" sz="2800" i="1" dirty="0">
                <a:latin typeface="Times New Roman" pitchFamily="18" charset="0"/>
                <a:cs typeface="Times New Roman" pitchFamily="18" charset="0"/>
              </a:rPr>
              <a:t>,</a:t>
            </a:r>
          </a:p>
          <a:p>
            <a:pPr marL="0" indent="0">
              <a:buNone/>
            </a:pPr>
            <a:r>
              <a:rPr lang="lt-LT" sz="2800" i="1" dirty="0">
                <a:latin typeface="Times New Roman" pitchFamily="18" charset="0"/>
                <a:cs typeface="Times New Roman" pitchFamily="18" charset="0"/>
              </a:rPr>
              <a:t>Devynias šakas, </a:t>
            </a:r>
            <a:r>
              <a:rPr lang="lt-LT" sz="2800" i="1" dirty="0" err="1">
                <a:latin typeface="Times New Roman" pitchFamily="18" charset="0"/>
                <a:cs typeface="Times New Roman" pitchFamily="18" charset="0"/>
              </a:rPr>
              <a:t>lylia</a:t>
            </a:r>
            <a:r>
              <a:rPr lang="lt-LT" sz="2800" i="1" dirty="0">
                <a:latin typeface="Times New Roman" pitchFamily="18" charset="0"/>
                <a:cs typeface="Times New Roman" pitchFamily="18" charset="0"/>
              </a:rPr>
              <a:t> </a:t>
            </a:r>
            <a:r>
              <a:rPr lang="lt-LT" sz="2800" i="1" dirty="0" err="1">
                <a:latin typeface="Times New Roman" pitchFamily="18" charset="0"/>
                <a:cs typeface="Times New Roman" pitchFamily="18" charset="0"/>
              </a:rPr>
              <a:t>ratilėli</a:t>
            </a:r>
            <a:r>
              <a:rPr lang="lt-LT" sz="2800" i="1" dirty="0">
                <a:latin typeface="Times New Roman" pitchFamily="18" charset="0"/>
                <a:cs typeface="Times New Roman" pitchFamily="18" charset="0"/>
              </a:rPr>
              <a:t>.</a:t>
            </a:r>
          </a:p>
          <a:p>
            <a:pPr marL="0" indent="0">
              <a:buNone/>
            </a:pPr>
            <a:r>
              <a:rPr lang="lt-LT" sz="2800" i="1" dirty="0">
                <a:latin typeface="Times New Roman" pitchFamily="18" charset="0"/>
                <a:cs typeface="Times New Roman" pitchFamily="18" charset="0"/>
              </a:rPr>
              <a:t>Visas devynias, </a:t>
            </a:r>
            <a:r>
              <a:rPr lang="lt-LT" sz="2800" i="1" dirty="0" err="1">
                <a:latin typeface="Times New Roman" pitchFamily="18" charset="0"/>
                <a:cs typeface="Times New Roman" pitchFamily="18" charset="0"/>
              </a:rPr>
              <a:t>lioj</a:t>
            </a:r>
            <a:r>
              <a:rPr lang="lt-LT" sz="2800" i="1" dirty="0">
                <a:latin typeface="Times New Roman" pitchFamily="18" charset="0"/>
                <a:cs typeface="Times New Roman" pitchFamily="18" charset="0"/>
              </a:rPr>
              <a:t> </a:t>
            </a:r>
            <a:r>
              <a:rPr lang="lt-LT" sz="2800" i="1" dirty="0" err="1">
                <a:latin typeface="Times New Roman" pitchFamily="18" charset="0"/>
                <a:cs typeface="Times New Roman" pitchFamily="18" charset="0"/>
              </a:rPr>
              <a:t>taduvėla</a:t>
            </a:r>
            <a:r>
              <a:rPr lang="lt-LT" sz="2800" i="1" dirty="0">
                <a:latin typeface="Times New Roman" pitchFamily="18" charset="0"/>
                <a:cs typeface="Times New Roman" pitchFamily="18" charset="0"/>
              </a:rPr>
              <a:t>,</a:t>
            </a:r>
          </a:p>
          <a:p>
            <a:pPr marL="0" indent="0">
              <a:buNone/>
            </a:pPr>
            <a:r>
              <a:rPr lang="lt-LT" sz="2800" i="1" dirty="0" err="1">
                <a:latin typeface="Times New Roman" pitchFamily="18" charset="0"/>
                <a:cs typeface="Times New Roman" pitchFamily="18" charset="0"/>
              </a:rPr>
              <a:t>Vėtrala</a:t>
            </a:r>
            <a:r>
              <a:rPr lang="lt-LT" sz="2800" i="1" dirty="0">
                <a:latin typeface="Times New Roman" pitchFamily="18" charset="0"/>
                <a:cs typeface="Times New Roman" pitchFamily="18" charset="0"/>
              </a:rPr>
              <a:t> palaužė, </a:t>
            </a:r>
            <a:r>
              <a:rPr lang="lt-LT" sz="2800" i="1" dirty="0" err="1">
                <a:latin typeface="Times New Roman" pitchFamily="18" charset="0"/>
                <a:cs typeface="Times New Roman" pitchFamily="18" charset="0"/>
              </a:rPr>
              <a:t>lylia</a:t>
            </a:r>
            <a:r>
              <a:rPr lang="lt-LT" sz="2800" i="1" dirty="0">
                <a:latin typeface="Times New Roman" pitchFamily="18" charset="0"/>
                <a:cs typeface="Times New Roman" pitchFamily="18" charset="0"/>
              </a:rPr>
              <a:t> </a:t>
            </a:r>
            <a:r>
              <a:rPr lang="lt-LT" sz="2800" i="1" dirty="0" err="1">
                <a:latin typeface="Times New Roman" pitchFamily="18" charset="0"/>
                <a:cs typeface="Times New Roman" pitchFamily="18" charset="0"/>
              </a:rPr>
              <a:t>ratilėli</a:t>
            </a:r>
            <a:r>
              <a:rPr lang="lt-LT" sz="2800" i="1" dirty="0">
                <a:latin typeface="Times New Roman" pitchFamily="18" charset="0"/>
                <a:cs typeface="Times New Roman" pitchFamily="18" charset="0"/>
              </a:rPr>
              <a:t>.</a:t>
            </a:r>
          </a:p>
        </p:txBody>
      </p:sp>
    </p:spTree>
    <p:extLst>
      <p:ext uri="{BB962C8B-B14F-4D97-AF65-F5344CB8AC3E}">
        <p14:creationId xmlns:p14="http://schemas.microsoft.com/office/powerpoint/2010/main" val="1729349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000" b="1" dirty="0" smtClean="0">
                <a:latin typeface="Times New Roman" pitchFamily="18" charset="0"/>
                <a:cs typeface="Times New Roman" pitchFamily="18" charset="0"/>
              </a:rPr>
              <a:t>Apibendrinimas</a:t>
            </a:r>
            <a:endParaRPr lang="lt-LT" sz="4000" b="1"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marL="0" indent="0">
              <a:buNone/>
            </a:pPr>
            <a:r>
              <a:rPr lang="lt-LT" dirty="0" smtClean="0">
                <a:solidFill>
                  <a:srgbClr val="FF0000"/>
                </a:solidFill>
                <a:latin typeface="Times New Roman" pitchFamily="18" charset="0"/>
                <a:cs typeface="Times New Roman" pitchFamily="18" charset="0"/>
              </a:rPr>
              <a:t>Pabaikite sakinius</a:t>
            </a:r>
          </a:p>
          <a:p>
            <a:pPr marL="0" indent="0">
              <a:buNone/>
            </a:pPr>
            <a:r>
              <a:rPr lang="lt-LT" dirty="0" smtClean="0">
                <a:latin typeface="Times New Roman" pitchFamily="18" charset="0"/>
                <a:cs typeface="Times New Roman" pitchFamily="18" charset="0"/>
              </a:rPr>
              <a:t>Dažniausi tautosakoje vartoti motyvai... Jie buvo vaizduojami... Šie įvaizdžiai simbolizavo...</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3399352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000" b="1" dirty="0" smtClean="0">
                <a:latin typeface="Times New Roman" pitchFamily="18" charset="0"/>
                <a:cs typeface="Times New Roman" pitchFamily="18" charset="0"/>
              </a:rPr>
              <a:t>Ką šiandien sužinojau?</a:t>
            </a:r>
            <a:endParaRPr lang="lt-LT" sz="4000" b="1"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marL="0" indent="0">
              <a:buNone/>
            </a:pPr>
            <a:endParaRPr lang="lt-LT" dirty="0"/>
          </a:p>
        </p:txBody>
      </p:sp>
    </p:spTree>
    <p:extLst>
      <p:ext uri="{BB962C8B-B14F-4D97-AF65-F5344CB8AC3E}">
        <p14:creationId xmlns:p14="http://schemas.microsoft.com/office/powerpoint/2010/main" val="291299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000" b="1" dirty="0" smtClean="0">
                <a:latin typeface="Times New Roman" pitchFamily="18" charset="0"/>
                <a:cs typeface="Times New Roman" pitchFamily="18" charset="0"/>
              </a:rPr>
              <a:t>Šaltiniai</a:t>
            </a:r>
            <a:endParaRPr lang="lt-LT" sz="4000"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179512" y="1600200"/>
            <a:ext cx="8784976" cy="4525963"/>
          </a:xfrm>
        </p:spPr>
        <p:txBody>
          <a:bodyPr>
            <a:normAutofit/>
          </a:bodyPr>
          <a:lstStyle/>
          <a:p>
            <a:pPr marL="0" indent="0">
              <a:buNone/>
            </a:pPr>
            <a:r>
              <a:rPr lang="lt-LT" sz="1800" dirty="0">
                <a:hlinkClick r:id="rId2"/>
              </a:rPr>
              <a:t>http://</a:t>
            </a:r>
            <a:r>
              <a:rPr lang="lt-LT" sz="1800" dirty="0" smtClean="0">
                <a:hlinkClick r:id="rId2"/>
              </a:rPr>
              <a:t>lietuviu5-6.mkp.emokykla.lt/lt/</a:t>
            </a:r>
            <a:r>
              <a:rPr lang="lt-LT" sz="1800" dirty="0" err="1" smtClean="0">
                <a:hlinkClick r:id="rId2"/>
              </a:rPr>
              <a:t>mo</a:t>
            </a:r>
            <a:r>
              <a:rPr lang="lt-LT" sz="1800" dirty="0" smtClean="0">
                <a:hlinkClick r:id="rId2"/>
              </a:rPr>
              <a:t>/zinynas/lietuviu_tautosaka_folkloro_arba_tautosakos_samprata_rusys_ir_zanrai/</a:t>
            </a:r>
            <a:endParaRPr lang="lt-LT" sz="1800" dirty="0" smtClean="0"/>
          </a:p>
          <a:p>
            <a:pPr marL="0" indent="0">
              <a:buNone/>
            </a:pPr>
            <a:r>
              <a:rPr lang="lt-LT" sz="1800" dirty="0">
                <a:hlinkClick r:id="rId3"/>
              </a:rPr>
              <a:t>http://</a:t>
            </a:r>
            <a:r>
              <a:rPr lang="lt-LT" sz="1800" dirty="0" smtClean="0">
                <a:hlinkClick r:id="rId3"/>
              </a:rPr>
              <a:t>www.upc.smm.lt/ekspertavimas/mddb/Etnin%C4%97%20kult%C5%ABra/Mokomoji%20med%C5%BEiaga%20%E2%80%9EMitologiniai%20%C5%BEenklai%E2%80%9C.pdf</a:t>
            </a:r>
            <a:endParaRPr lang="lt-LT" sz="1800" dirty="0" smtClean="0"/>
          </a:p>
          <a:p>
            <a:pPr marL="0" indent="0">
              <a:buNone/>
            </a:pPr>
            <a:r>
              <a:rPr lang="lt-LT" sz="1800" dirty="0">
                <a:hlinkClick r:id="rId4"/>
              </a:rPr>
              <a:t>https://</a:t>
            </a:r>
            <a:r>
              <a:rPr lang="lt-LT" sz="1800" dirty="0" smtClean="0">
                <a:hlinkClick r:id="rId4"/>
              </a:rPr>
              <a:t>www.flashlyrics.com/lyrics/kulgrinda/saly-kelio-jovaras-stovejo-61</a:t>
            </a:r>
            <a:endParaRPr lang="lt-LT" sz="1800" dirty="0" smtClean="0"/>
          </a:p>
          <a:p>
            <a:pPr marL="0" indent="0">
              <a:buNone/>
            </a:pPr>
            <a:r>
              <a:rPr lang="lt-LT" sz="1800" dirty="0">
                <a:hlinkClick r:id="rId5"/>
              </a:rPr>
              <a:t>http://</a:t>
            </a:r>
            <a:r>
              <a:rPr lang="lt-LT" sz="1800" dirty="0" smtClean="0">
                <a:hlinkClick r:id="rId5"/>
              </a:rPr>
              <a:t>www.zemuogiupievele.org/folkas/dainos/tureja-liepa-lioj-taduvela</a:t>
            </a:r>
            <a:endParaRPr lang="lt-LT" sz="1800" dirty="0" smtClean="0"/>
          </a:p>
          <a:p>
            <a:pPr marL="0" indent="0">
              <a:buNone/>
            </a:pPr>
            <a:endParaRPr lang="lt-LT" sz="1800" dirty="0" smtClean="0"/>
          </a:p>
          <a:p>
            <a:pPr marL="0" indent="0">
              <a:buNone/>
            </a:pPr>
            <a:endParaRPr lang="lt-LT" sz="1800" dirty="0" smtClean="0"/>
          </a:p>
          <a:p>
            <a:pPr marL="0" indent="0">
              <a:buNone/>
            </a:pPr>
            <a:endParaRPr lang="lt-LT" sz="1800" dirty="0" smtClean="0"/>
          </a:p>
          <a:p>
            <a:pPr marL="0" indent="0">
              <a:buNone/>
            </a:pPr>
            <a:endParaRPr lang="lt-LT" sz="1800" dirty="0"/>
          </a:p>
        </p:txBody>
      </p:sp>
    </p:spTree>
    <p:extLst>
      <p:ext uri="{BB962C8B-B14F-4D97-AF65-F5344CB8AC3E}">
        <p14:creationId xmlns:p14="http://schemas.microsoft.com/office/powerpoint/2010/main" val="3690232124"/>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643</Words>
  <Application>Microsoft Office PowerPoint</Application>
  <PresentationFormat>Demonstracija ekrane (4:3)</PresentationFormat>
  <Paragraphs>43</Paragraphs>
  <Slides>19</Slides>
  <Notes>0</Notes>
  <HiddenSlides>0</HiddenSlides>
  <MMClips>0</MMClips>
  <ScaleCrop>false</ScaleCrop>
  <HeadingPairs>
    <vt:vector size="4" baseType="variant">
      <vt:variant>
        <vt:lpstr>Tema</vt:lpstr>
      </vt:variant>
      <vt:variant>
        <vt:i4>1</vt:i4>
      </vt:variant>
      <vt:variant>
        <vt:lpstr>Skaidrių pavadinimai</vt:lpstr>
      </vt:variant>
      <vt:variant>
        <vt:i4>19</vt:i4>
      </vt:variant>
    </vt:vector>
  </HeadingPairs>
  <TitlesOfParts>
    <vt:vector size="20" baseType="lpstr">
      <vt:lpstr>Office tema</vt:lpstr>
      <vt:lpstr>Pasiruošimas S. Gedos kūrinio „Giesmė apie pasaulio medį“ analizei  Dažniausi tautosakoje pasikartojantys motyvai, jų reikšmė</vt:lpstr>
      <vt:lpstr>Ką vadiname tautosaka?</vt:lpstr>
      <vt:lpstr>PowerPoint pristatymas</vt:lpstr>
      <vt:lpstr>Kaip skirstoma tautosaka?</vt:lpstr>
      <vt:lpstr>PowerPoint pristatymas</vt:lpstr>
      <vt:lpstr>1 užduotis Įsižiūrėkite į iliustracijas ir pasakykite, kas jose pavaizduota.</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2 užduotis. Koks tautosakinis įvaizdis/ įvaizdžiai pavartoti šiose dainose?</vt:lpstr>
      <vt:lpstr>Apibendrinimas</vt:lpstr>
      <vt:lpstr>Ką šiandien sužinojau?</vt:lpstr>
      <vt:lpstr>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PC</dc:creator>
  <cp:lastModifiedBy>PC</cp:lastModifiedBy>
  <cp:revision>12</cp:revision>
  <dcterms:created xsi:type="dcterms:W3CDTF">2016-11-06T12:04:43Z</dcterms:created>
  <dcterms:modified xsi:type="dcterms:W3CDTF">2016-12-27T12:36:15Z</dcterms:modified>
</cp:coreProperties>
</file>