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4" r:id="rId7"/>
    <p:sldId id="266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7" autoAdjust="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1393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901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45715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1701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12003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27310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623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0544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38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6042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81661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29F4A-5B00-43BD-8686-E517E4FB4921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1BCD0-86B2-40B9-BD35-D1258EED907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505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pc.smm.lt/ugdymas/pagrindinis/rekomendacijos/failai/lietuviu/kita/Lietuviu-kalbos-ir-literaturos-pamoku-ciklas-9-10-kl.tema-ZMOGUS-IR-TEVYNE.Sigitas-Geda.Giesme-apie-pasaulio-medi.doc+&amp;cd=2&amp;hl=lt&amp;ct=clnk&amp;gl=l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0" y="2130425"/>
            <a:ext cx="8964488" cy="1470025"/>
          </a:xfrm>
        </p:spPr>
        <p:txBody>
          <a:bodyPr>
            <a:normAutofit/>
          </a:bodyPr>
          <a:lstStyle/>
          <a:p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S. Geda. „Giesmė apie pasaulio medį“</a:t>
            </a:r>
            <a:endParaRPr lang="lt-LT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Grupinis darbas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5836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Darbas grupėse</a:t>
            </a:r>
            <a:br>
              <a:rPr lang="lt-LT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Kūrinio analizė ir interpretacija</a:t>
            </a:r>
            <a:endParaRPr lang="lt-LT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469430"/>
              </p:ext>
            </p:extLst>
          </p:nvPr>
        </p:nvGraphicFramePr>
        <p:xfrm>
          <a:off x="467544" y="1700808"/>
          <a:ext cx="82296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4629200"/>
              </a:tblGrid>
              <a:tr h="370840"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 grupė - 1 posmas, 2 grupė - 2 ir 3 posmai, 3 grupė - 4,5,6 posmai, 4 grupė - 7 posmas, 5 grupė – 8 - 9 posmai, 6 grupė- 10 -11 posmai. </a:t>
                      </a:r>
                      <a:endParaRPr lang="lt-LT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Mokiniai dirbdami grupėse turėtų pateiktu aspektu išanalizuoti vadovėlyje pateiktą S. Gedos eilėraštį „Giesmė apie pasaulio medį“</a:t>
                      </a:r>
                      <a:r>
                        <a:rPr lang="lt-LT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turėtų </a:t>
                      </a:r>
                      <a:r>
                        <a:rPr lang="lt-LT" sz="2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paaiškinti istorinius, kultūros ir mitologijos S. Gedos eilėraščio „Giesmė apie pasaulio medį“ ženklus, įvaizdžius paskirtuose posmuose. </a:t>
                      </a:r>
                    </a:p>
                    <a:p>
                      <a:r>
                        <a:rPr lang="lt-LT" sz="2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Taip pat kiekviena grupė remdamasi gautu</a:t>
                      </a:r>
                      <a:r>
                        <a:rPr lang="lt-LT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lt-LT" sz="2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posmu/ posmais suformuluoja ir pasiūlo vieną probleminį (filosofinį) klausimą. </a:t>
                      </a:r>
                      <a:endParaRPr lang="lt-LT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9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Darbas grupėse</a:t>
            </a:r>
            <a:b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Kūrinio analizė ir interpretacija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t-LT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grupė</a:t>
            </a:r>
          </a:p>
          <a:p>
            <a:pPr marL="0" indent="0">
              <a:buNone/>
            </a:pPr>
            <a:r>
              <a:rPr lang="lt-LT" sz="3400" b="1" dirty="0" smtClean="0">
                <a:latin typeface="Times New Roman" pitchFamily="18" charset="0"/>
                <a:cs typeface="Times New Roman" pitchFamily="18" charset="0"/>
              </a:rPr>
              <a:t>Analizės objektas – 1 kūrinio posmas.</a:t>
            </a:r>
          </a:p>
          <a:p>
            <a:pPr marL="0" indent="0">
              <a:buNone/>
            </a:pP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Mokiniai dirbdami grupėje turi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išanalizuoti ir paaiškinti istorinius, kultūros ir mitologijos S. Gedos eilėraščio „Giesmė apie pasaulio medį“ ženklus,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įvaizdžius. Taip pat  pasiūlyti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vieną probleminį (filosofinį )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klausimą remdamiesi analizuojamu posmu.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3400" u="sng" dirty="0" smtClean="0">
                <a:latin typeface="Times New Roman" pitchFamily="18" charset="0"/>
                <a:cs typeface="Times New Roman" pitchFamily="18" charset="0"/>
              </a:rPr>
              <a:t>Orientaciniai klausimai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: Kaip galima paaiškinti lyrinio „aš“ jauseną eilėraščio pradžioje? Kokioje situacijoje kyla tapatybės, savasties pojūtis, kaip jis nusakomas? Kodėl tapatybė apibūdinta žodžiais „žmogus iš Lietuvos“, o ne kaip nors kitaip (pavyzdžiui, lietuvis)?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3400" b="1" dirty="0" smtClean="0">
                <a:latin typeface="Times New Roman" pitchFamily="18" charset="0"/>
                <a:cs typeface="Times New Roman" pitchFamily="18" charset="0"/>
              </a:rPr>
              <a:t>Stengtis atsakymus pateikti kaip vientisą tekstą.</a:t>
            </a:r>
          </a:p>
          <a:p>
            <a:pPr marL="0" lvl="0" indent="0">
              <a:spcBef>
                <a:spcPts val="0"/>
              </a:spcBef>
              <a:buNone/>
            </a:pPr>
            <a:endParaRPr lang="lt-LT" sz="24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lt-LT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Kiekviena </a:t>
            </a:r>
            <a:r>
              <a:rPr lang="lt-LT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grupė </a:t>
            </a:r>
            <a:r>
              <a:rPr lang="lt-LT" sz="2400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Kiekviena grupė remdamasi gautu posmu/ posmais pasiūlo vieną probleminį (filosofinį) klausimą. </a:t>
            </a:r>
            <a:r>
              <a:rPr lang="lt-LT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remdamasi </a:t>
            </a:r>
            <a:r>
              <a:rPr lang="lt-LT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gautu posmu/ posmais pasiūlo vieną probleminį (filosofinį) klausimą. 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2606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Darbas grupėse</a:t>
            </a:r>
            <a:b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Kūrinio analizė ir interpretacija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t-LT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 grupė</a:t>
            </a:r>
          </a:p>
          <a:p>
            <a:pPr marL="0" indent="0">
              <a:buNone/>
            </a:pPr>
            <a:r>
              <a:rPr lang="lt-LT" sz="3400" b="1" dirty="0" smtClean="0">
                <a:latin typeface="Times New Roman" pitchFamily="18" charset="0"/>
                <a:cs typeface="Times New Roman" pitchFamily="18" charset="0"/>
              </a:rPr>
              <a:t>Analizės objektas – 2 ir 3 kūrinio posmai.</a:t>
            </a:r>
          </a:p>
          <a:p>
            <a:pPr marL="0" indent="0">
              <a:buNone/>
            </a:pP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Mokiniai dirbdami grupėje turi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išanalizuoti ir paaiškinti istorinius, kultūros ir mitologijos S. Gedos eilėraščio „Giesmė apie pasaulio medį“ ženklus,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įvaizdžius. Taip pat  pasiūlyti vieną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probleminį (filosofinį )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klausimą remdamiesi analizuojamais posmais.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3400" u="sng" dirty="0" smtClean="0">
                <a:latin typeface="Times New Roman" pitchFamily="18" charset="0"/>
                <a:cs typeface="Times New Roman" pitchFamily="18" charset="0"/>
              </a:rPr>
              <a:t>Orientaciniai klausimai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Kokie senosios Lietuvos ir lietuvių tradicijos vaizdiniai iškyla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antroje-trečioje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strofose?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Kokiais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įvaizdžiais perteikiama senovės lietuvių pasaulėvoka? Kokie jos bruožai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išryškinami? Koks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yra protėvių ir lyrinio „aš“ santykis su Lietuva? Koks protėvių ir lyrinio „aš“ ryšys“?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3400" b="1" dirty="0" smtClean="0">
                <a:latin typeface="Times New Roman" pitchFamily="18" charset="0"/>
                <a:cs typeface="Times New Roman" pitchFamily="18" charset="0"/>
              </a:rPr>
              <a:t>Stengtis atsakymus pateikti kaip vientisą tekstą.</a:t>
            </a:r>
          </a:p>
          <a:p>
            <a:pPr marL="0" lvl="0" indent="0">
              <a:spcBef>
                <a:spcPts val="0"/>
              </a:spcBef>
              <a:buNone/>
            </a:pPr>
            <a:endParaRPr lang="lt-LT" sz="2400" b="1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lt-LT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Kiekviena </a:t>
            </a:r>
            <a:r>
              <a:rPr lang="lt-LT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grupė </a:t>
            </a:r>
            <a:r>
              <a:rPr lang="lt-LT" sz="2400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Kiekviena grupė remdamasi gautu posmu/ posmais pasiūlo vieną probleminį (filosofinį) klausimą. </a:t>
            </a:r>
            <a:r>
              <a:rPr lang="lt-LT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remdamasi </a:t>
            </a:r>
            <a:r>
              <a:rPr lang="lt-LT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gautu posmu/ posmais pasiūlo vieną probleminį (filosofinį) klausimą. 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9672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Darbas grupėse</a:t>
            </a:r>
            <a:b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Kūrinio analizė ir interpretacija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lt-LT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III grupė</a:t>
            </a:r>
          </a:p>
          <a:p>
            <a:pPr marL="0" indent="0">
              <a:buNone/>
            </a:pPr>
            <a:r>
              <a:rPr lang="lt-LT" sz="3400" b="1" dirty="0" smtClean="0">
                <a:latin typeface="Times New Roman" pitchFamily="18" charset="0"/>
                <a:cs typeface="Times New Roman" pitchFamily="18" charset="0"/>
              </a:rPr>
              <a:t>Analizės objektas – 4-6 kūrinio posmai.</a:t>
            </a:r>
          </a:p>
          <a:p>
            <a:pPr marL="0" indent="0">
              <a:buNone/>
            </a:pP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Mokiniai dirbdami grupėje turi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išanalizuoti ir paaiškinti istorinius, kultūros ir mitologijos S. Gedos eilėraščio „Giesmė apie pasaulio medį“ ženklus,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įvaizdžius. Taip pat  pasiūlyti vieną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probleminį (filosofinį )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klausimą remdamiesi analizuojamais posmais.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3400" u="sng" dirty="0" smtClean="0">
                <a:latin typeface="Times New Roman" pitchFamily="18" charset="0"/>
                <a:cs typeface="Times New Roman" pitchFamily="18" charset="0"/>
              </a:rPr>
              <a:t>Orientaciniai klausimai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Kokie senosios Lietuvos ir lietuvių tradicijos vaizdiniai iškyla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ketvirtoje-penktoje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strofose?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Kokiais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įvaizdžiais perteikiama senovės lietuvių pasaulėvoka? Kokie jos bruožai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išryškinami? Koks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yra protėvių ir lyrinio „aš“ santykis su Lietuva? Koks protėvių ir lyrinio „aš“ ryšys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“?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Penktoje strofoje Lietuva apibūdinta kaip „bekraštė“, „aidi kaip baltų jūra“, o jos keliai – linguojantys „lig pat juodųjų marių“. Šeštoje strofoje apie protėvius sakoma: „tiek sykių gimę, mirę, išraižę jūras buvo/ ir pragarą, ir dangų, ir šviesulius savus“. Kodėl Lietuvos erdvė siejama su jūros, marių, dangaus šviesulių įvaizdžiais, nuolat besikartojančiais šiame eilėraštyje?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3400" b="1" dirty="0" smtClean="0">
                <a:latin typeface="Times New Roman" pitchFamily="18" charset="0"/>
                <a:cs typeface="Times New Roman" pitchFamily="18" charset="0"/>
              </a:rPr>
              <a:t>Stengtis atsakymus pateikti kaip vientisą tekstą.</a:t>
            </a:r>
          </a:p>
          <a:p>
            <a:pPr marL="0" lvl="0" indent="0">
              <a:spcBef>
                <a:spcPts val="0"/>
              </a:spcBef>
              <a:buNone/>
            </a:pPr>
            <a:endParaRPr lang="lt-LT" sz="2400" b="1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lt-LT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Kiekviena </a:t>
            </a:r>
            <a:r>
              <a:rPr lang="lt-LT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grupė </a:t>
            </a:r>
            <a:r>
              <a:rPr lang="lt-LT" sz="2400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Kiekviena grupė remdamasi gautu posmu/ posmais pasiūlo vieną probleminį (filosofinį) klausimą. </a:t>
            </a:r>
            <a:r>
              <a:rPr lang="lt-LT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remdamasi </a:t>
            </a:r>
            <a:r>
              <a:rPr lang="lt-LT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gautu posmu/ posmais pasiūlo vieną probleminį (filosofinį) klausimą. 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2248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Darbas grupėse</a:t>
            </a:r>
            <a:b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Kūrinio analizė ir interpretacija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 grupė</a:t>
            </a:r>
          </a:p>
          <a:p>
            <a:pPr marL="0" indent="0">
              <a:buNone/>
            </a:pPr>
            <a:r>
              <a:rPr lang="lt-LT" sz="3400" b="1" dirty="0" smtClean="0">
                <a:latin typeface="Times New Roman" pitchFamily="18" charset="0"/>
                <a:cs typeface="Times New Roman" pitchFamily="18" charset="0"/>
              </a:rPr>
              <a:t>Analizės objektas – </a:t>
            </a:r>
            <a:r>
              <a:rPr lang="lt-LT" sz="34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lt-LT" sz="3400" b="1" dirty="0" smtClean="0">
                <a:latin typeface="Times New Roman" pitchFamily="18" charset="0"/>
                <a:cs typeface="Times New Roman" pitchFamily="18" charset="0"/>
              </a:rPr>
              <a:t> kūrinio posmas.</a:t>
            </a:r>
          </a:p>
          <a:p>
            <a:pPr marL="0" indent="0">
              <a:buNone/>
            </a:pP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Mokiniai dirbdami grupėje turi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išanalizuoti ir paaiškinti istorinius, kultūros ir mitologijos S. Gedos eilėraščio „Giesmė apie pasaulio medį“ ženklus,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įvaizdžius. Taip pat  pasiūlyti vieną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probleminį (filosofinį )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klausimą remdamiesi analizuojamais posmais.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3400" u="sng" dirty="0" smtClean="0">
                <a:latin typeface="Times New Roman" pitchFamily="18" charset="0"/>
                <a:cs typeface="Times New Roman" pitchFamily="18" charset="0"/>
              </a:rPr>
              <a:t>Orientaciniai klausimai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: Kaip būtų galima paaiškinti lyrinio subjekto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žodžius septintojoje strofoje: „ir aš buvau atėjęs, girdėjau Donelaitį,/ man Baranauskas sakė, taip </a:t>
            </a:r>
            <a:r>
              <a:rPr lang="lt-LT" sz="3400" dirty="0" err="1">
                <a:latin typeface="Times New Roman" pitchFamily="18" charset="0"/>
                <a:cs typeface="Times New Roman" pitchFamily="18" charset="0"/>
              </a:rPr>
              <a:t>progiesmiu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 vos </a:t>
            </a:r>
            <a:r>
              <a:rPr lang="lt-LT" sz="3400" dirty="0" err="1">
                <a:latin typeface="Times New Roman" pitchFamily="18" charset="0"/>
                <a:cs typeface="Times New Roman" pitchFamily="18" charset="0"/>
              </a:rPr>
              <a:t>vos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...“? Kodėl minimi K. Donelaitis ir A. Baranauskas, kodėl svarbi jų kūrybos atmintis? Kokią žinią subjektas čia išgirsta? </a:t>
            </a:r>
            <a:endParaRPr lang="lt-LT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lt-LT" sz="3400" b="1" dirty="0" smtClean="0">
                <a:latin typeface="Times New Roman" pitchFamily="18" charset="0"/>
                <a:cs typeface="Times New Roman" pitchFamily="18" charset="0"/>
              </a:rPr>
              <a:t>Stengtis atsakymus pateikti kaip vientisą tekstą.</a:t>
            </a:r>
          </a:p>
          <a:p>
            <a:pPr marL="0" lvl="0" indent="0">
              <a:spcBef>
                <a:spcPts val="0"/>
              </a:spcBef>
              <a:buNone/>
            </a:pPr>
            <a:endParaRPr lang="lt-LT" sz="2400" b="1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lt-LT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Kiekviena </a:t>
            </a:r>
            <a:r>
              <a:rPr lang="lt-LT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grupė </a:t>
            </a:r>
            <a:r>
              <a:rPr lang="lt-LT" sz="2400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Kiekviena grupė remdamasi gautu posmu/ posmais pasiūlo vieną probleminį (filosofinį) klausimą. </a:t>
            </a:r>
            <a:r>
              <a:rPr lang="lt-LT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remdamasi </a:t>
            </a:r>
            <a:r>
              <a:rPr lang="lt-LT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gautu posmu/ posmais pasiūlo vieną probleminį (filosofinį) klausimą. 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9791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Darbas grupėse</a:t>
            </a:r>
            <a:b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Kūrinio analizė ir interpretacija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 grupė</a:t>
            </a:r>
          </a:p>
          <a:p>
            <a:pPr marL="0" indent="0">
              <a:buNone/>
            </a:pPr>
            <a:r>
              <a:rPr lang="lt-LT" sz="3400" b="1" dirty="0" smtClean="0">
                <a:latin typeface="Times New Roman" pitchFamily="18" charset="0"/>
                <a:cs typeface="Times New Roman" pitchFamily="18" charset="0"/>
              </a:rPr>
              <a:t>Analizės objektas –  8-9 kūrinio posmai.</a:t>
            </a:r>
          </a:p>
          <a:p>
            <a:pPr marL="0" indent="0">
              <a:buNone/>
            </a:pP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Mokiniai dirbdami grupėje turi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išanalizuoti ir paaiškinti istorinius, kultūros ir mitologijos S. Gedos eilėraščio „Giesmė apie pasaulio medį“ ženklus,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įvaizdžius. Taip pat  pasiūlyti vieną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probleminį (filosofinį )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klausimą remdamiesi analizuojamais posmais.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3400" u="sng" dirty="0" smtClean="0">
                <a:latin typeface="Times New Roman" pitchFamily="18" charset="0"/>
                <a:cs typeface="Times New Roman" pitchFamily="18" charset="0"/>
              </a:rPr>
              <a:t>Orientaciniai klausimai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: Kaip pasikeičia kalbėjimo pobūdis aštuntojoje strofoje? Į ką kreipiamasi, kam kviečiama? Kaip suprantama gyvenimo tėvynėje </a:t>
            </a:r>
            <a:r>
              <a:rPr lang="lt-LT" sz="3400" dirty="0" smtClean="0">
                <a:latin typeface="Times New Roman" pitchFamily="18" charset="0"/>
                <a:cs typeface="Times New Roman" pitchFamily="18" charset="0"/>
              </a:rPr>
              <a:t>pilnatvė? Kokia </a:t>
            </a:r>
            <a:r>
              <a:rPr lang="lt-LT" sz="3400" dirty="0">
                <a:latin typeface="Times New Roman" pitchFamily="18" charset="0"/>
                <a:cs typeface="Times New Roman" pitchFamily="18" charset="0"/>
              </a:rPr>
              <a:t>potekstė numanoma eilutėse: „čia savo šviesią galvą guldau vaizduos didinguos,/ o tu girdi, kaip plaka aukojama širdis“? Kas ir kodėl čia aukojasi?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3400" b="1" dirty="0" smtClean="0">
                <a:latin typeface="Times New Roman" pitchFamily="18" charset="0"/>
                <a:cs typeface="Times New Roman" pitchFamily="18" charset="0"/>
              </a:rPr>
              <a:t>Stengtis atsakymus pateikti kaip vientisą tekstą.</a:t>
            </a:r>
          </a:p>
          <a:p>
            <a:pPr marL="0" lvl="0" indent="0">
              <a:spcBef>
                <a:spcPts val="0"/>
              </a:spcBef>
              <a:buNone/>
            </a:pPr>
            <a:endParaRPr lang="lt-LT" sz="2400" b="1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lt-LT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Kiekviena </a:t>
            </a:r>
            <a:r>
              <a:rPr lang="lt-LT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grupė </a:t>
            </a:r>
            <a:r>
              <a:rPr lang="lt-LT" sz="2400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Kiekviena grupė remdamasi gautu posmu/ posmais pasiūlo vieną probleminį (filosofinį) klausimą. </a:t>
            </a:r>
            <a:r>
              <a:rPr lang="lt-LT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remdamasi </a:t>
            </a:r>
            <a:r>
              <a:rPr lang="lt-LT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gautu posmu/ posmais pasiūlo vieną probleminį (filosofinį) klausimą. 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8981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Darbas grupėse</a:t>
            </a:r>
            <a:b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Kūrinio analizė ir interpretacija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504" y="1268760"/>
            <a:ext cx="8856984" cy="558924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lt-LT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 grupė</a:t>
            </a:r>
          </a:p>
          <a:p>
            <a:pPr marL="0" indent="0">
              <a:buNone/>
            </a:pPr>
            <a:r>
              <a:rPr lang="lt-LT" sz="6000" b="1" dirty="0" smtClean="0">
                <a:latin typeface="Times New Roman" pitchFamily="18" charset="0"/>
                <a:cs typeface="Times New Roman" pitchFamily="18" charset="0"/>
              </a:rPr>
              <a:t>Analizės objektas –  10-11 kūrinio posmai.</a:t>
            </a:r>
          </a:p>
          <a:p>
            <a:pPr marL="0" indent="0">
              <a:buNone/>
            </a:pPr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Mokiniai dirbdami grupėje turi </a:t>
            </a:r>
            <a:r>
              <a:rPr lang="lt-LT" sz="6000" dirty="0">
                <a:latin typeface="Times New Roman" pitchFamily="18" charset="0"/>
                <a:cs typeface="Times New Roman" pitchFamily="18" charset="0"/>
              </a:rPr>
              <a:t>išanalizuoti ir paaiškinti istorinius, kultūros ir mitologijos S. Gedos eilėraščio „Giesmė apie pasaulio medį“ ženklus, </a:t>
            </a:r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įvaizdžius. Taip pat  pasiūlyti vieną </a:t>
            </a:r>
            <a:r>
              <a:rPr lang="lt-LT" sz="6000" dirty="0">
                <a:latin typeface="Times New Roman" pitchFamily="18" charset="0"/>
                <a:cs typeface="Times New Roman" pitchFamily="18" charset="0"/>
              </a:rPr>
              <a:t>probleminį (filosofinį ) </a:t>
            </a:r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klausimą remdamiesi analizuojamais posmais.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6000" u="sng" dirty="0" smtClean="0">
                <a:latin typeface="Times New Roman" pitchFamily="18" charset="0"/>
                <a:cs typeface="Times New Roman" pitchFamily="18" charset="0"/>
              </a:rPr>
              <a:t>Orientaciniai klausimai</a:t>
            </a:r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: Kokia </a:t>
            </a:r>
            <a:r>
              <a:rPr lang="lt-LT" sz="6000" dirty="0">
                <a:latin typeface="Times New Roman" pitchFamily="18" charset="0"/>
                <a:cs typeface="Times New Roman" pitchFamily="18" charset="0"/>
              </a:rPr>
              <a:t>Lietuvos erdvės vizija iškyla dešimtoje strofoje? Kaip suvokiate dangaus ir žemės jungtuvių bei simfonijos, kurioje „prapuola viršus ir apačia“, </a:t>
            </a:r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metaforas? Kaip </a:t>
            </a:r>
            <a:r>
              <a:rPr lang="lt-LT" sz="6000" dirty="0">
                <a:latin typeface="Times New Roman" pitchFamily="18" charset="0"/>
                <a:cs typeface="Times New Roman" pitchFamily="18" charset="0"/>
              </a:rPr>
              <a:t>paaiškintumėte paskutinį poetinį vaizdą – žydintį medį virš Baltijos? Kodėl toks pasaulio medžio pavidalas čia iškyla? Kodėl žmonių telkimasis ties juo apibūdintas veiksmažodžiu „apspinta“? Ką simbolizuoja žmonių tiesiamos į aukštybę rankos</a:t>
            </a:r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lt-LT" sz="6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lt-LT" sz="6000" b="1" dirty="0" smtClean="0">
                <a:latin typeface="Times New Roman" pitchFamily="18" charset="0"/>
                <a:cs typeface="Times New Roman" pitchFamily="18" charset="0"/>
              </a:rPr>
              <a:t>Stengtis atsakymus pateikti kaip vientisą tekstą.</a:t>
            </a:r>
          </a:p>
          <a:p>
            <a:pPr marL="0" lvl="0" indent="0">
              <a:spcBef>
                <a:spcPts val="0"/>
              </a:spcBef>
              <a:buNone/>
            </a:pPr>
            <a:endParaRPr lang="lt-LT" sz="5100" b="1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lt-LT" sz="51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Kiekviena </a:t>
            </a:r>
            <a:r>
              <a:rPr lang="lt-LT" sz="51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grupė </a:t>
            </a:r>
            <a:r>
              <a:rPr lang="lt-LT" sz="5100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Kiekviena grupė remdamasi gautu posmu</a:t>
            </a:r>
            <a:r>
              <a:rPr lang="lt-LT" sz="3800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/ posmais pasiūlo vieną probleminį (filosofinį) klausimą. </a:t>
            </a:r>
            <a:r>
              <a:rPr lang="lt-LT" sz="38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remdamasi </a:t>
            </a:r>
            <a:r>
              <a:rPr lang="lt-LT" sz="38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gautu posmu/ posmais pasiūlo vieną probleminį (filosofinį) klausimą. 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7151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Vertinimas</a:t>
            </a:r>
            <a:endParaRPr lang="lt-LT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836712"/>
            <a:ext cx="8856984" cy="60212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Temos supratimas.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Ar pristatymo tekstas atitinka suformuluotą temą, sudomina, įtraukia (1-3 balai);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Struktūra.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Tema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plėtojama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kryptingai, pagrindinė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mintis aiškiai atskleista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yra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įžanga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ir baigiamosios išvados (1-3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balai);</a:t>
            </a:r>
          </a:p>
          <a:p>
            <a:pPr marL="0" indent="0">
              <a:buNone/>
            </a:pPr>
            <a:r>
              <a:rPr lang="lt-LT" b="1" dirty="0">
                <a:latin typeface="Times New Roman" pitchFamily="18" charset="0"/>
                <a:cs typeface="Times New Roman" pitchFamily="18" charset="0"/>
              </a:rPr>
              <a:t>Argumentavimas.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Rašančiųjų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požiūris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pagrįstas, remiamasi kūriniu (1-3 balai);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Darbo 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pristatymas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. Ar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pranešėjas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skaito tekstą pažodžiui remdamasis savo darbu, ar pasakoja laisvai bendraudamas su auditorija (- 1; +1 balas);</a:t>
            </a:r>
          </a:p>
          <a:p>
            <a:pPr marL="0" indent="0">
              <a:buNone/>
            </a:pPr>
            <a:r>
              <a:rPr lang="lt-LT" b="1" dirty="0">
                <a:latin typeface="Times New Roman" pitchFamily="18" charset="0"/>
                <a:cs typeface="Times New Roman" pitchFamily="18" charset="0"/>
              </a:rPr>
              <a:t>Kalbos taisyklingumas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. Ar pranešėjas nedaro kalbos kultūros, kirčiavimo klaidų (- 1; +1 +2 balai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Grupės narių veikla.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Ar darbo metu dirba visi grupės nariai, ar yra darbų pasiskirstymas (1-3 balai).</a:t>
            </a:r>
          </a:p>
          <a:p>
            <a:pPr marL="0" indent="0"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itchFamily="18" charset="0"/>
                <a:cs typeface="Times New Roman" pitchFamily="18" charset="0"/>
              </a:rPr>
              <a:t>Kiekvienas kriterijus vertinamas 3 balų sistema:</a:t>
            </a:r>
          </a:p>
          <a:p>
            <a:pPr marL="0" indent="0">
              <a:buNone/>
            </a:pPr>
            <a:r>
              <a:rPr lang="lt-LT" dirty="0">
                <a:latin typeface="Times New Roman" pitchFamily="18" charset="0"/>
                <a:cs typeface="Times New Roman" pitchFamily="18" charset="0"/>
              </a:rPr>
              <a:t>1 balas – „yra“;</a:t>
            </a:r>
          </a:p>
          <a:p>
            <a:pPr marL="0" indent="0">
              <a:buNone/>
            </a:pPr>
            <a:r>
              <a:rPr lang="lt-LT" dirty="0">
                <a:latin typeface="Times New Roman" pitchFamily="18" charset="0"/>
                <a:cs typeface="Times New Roman" pitchFamily="18" charset="0"/>
              </a:rPr>
              <a:t>2 balai – vidutiniškai, yra klaidų,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netikslumų;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itchFamily="18" charset="0"/>
                <a:cs typeface="Times New Roman" pitchFamily="18" charset="0"/>
              </a:rPr>
              <a:t>3 balai  - labai gerai, įdomu.</a:t>
            </a:r>
          </a:p>
          <a:p>
            <a:pPr marL="0" indent="0">
              <a:buNone/>
            </a:pPr>
            <a:r>
              <a:rPr lang="lt-LT" b="1" dirty="0">
                <a:latin typeface="Times New Roman" pitchFamily="18" charset="0"/>
                <a:cs typeface="Times New Roman" pitchFamily="18" charset="0"/>
              </a:rPr>
              <a:t>Iš viso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18 balų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PASTABA: grupinis darbas vertinamas „mažuoju pažymiu“.</a:t>
            </a:r>
            <a:endParaRPr lang="lt-LT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0394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Šaltiniai</a:t>
            </a:r>
            <a:endParaRPr lang="lt-LT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fontAlgn="ctr">
              <a:buNone/>
            </a:pPr>
            <a:r>
              <a:rPr lang="lt-LT" dirty="0" smtClean="0">
                <a:hlinkClick r:id="rId2"/>
              </a:rPr>
              <a:t>http://www.upc.smm.lt/ugdymas/pagrindinis/rekomendacijos/failai/lietuviu/kita/Lietuviu-kalbos-ir-literaturos-pamoku-ciklas-9-10-kl.tema-ZMOGUS-IR-TEVYNE.Sigitas-Geda.Giesme-apie-pasaulio-medi.doc</a:t>
            </a:r>
            <a:r>
              <a:rPr lang="lt-LT" dirty="0">
                <a:hlinkClick r:id="rId2"/>
              </a:rPr>
              <a:t>+&amp;</a:t>
            </a:r>
            <a:r>
              <a:rPr lang="lt-LT" dirty="0" smtClean="0">
                <a:hlinkClick r:id="rId2"/>
              </a:rPr>
              <a:t>cd=2&amp;hl=lt&amp;ct=clnk&amp;gl=lt</a:t>
            </a:r>
            <a:endParaRPr lang="lt-LT" dirty="0" smtClean="0"/>
          </a:p>
          <a:p>
            <a:pPr marL="0" indent="0" fontAlgn="ctr">
              <a:buNone/>
            </a:pPr>
            <a:endParaRPr lang="lt-LT" dirty="0" smtClean="0"/>
          </a:p>
          <a:p>
            <a:pPr marL="0" indent="0" fontAlgn="ctr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03970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1186</Words>
  <Application>Microsoft Office PowerPoint</Application>
  <PresentationFormat>Demonstracija ekrane (4:3)</PresentationFormat>
  <Paragraphs>74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Office tema</vt:lpstr>
      <vt:lpstr>S. Geda. „Giesmė apie pasaulio medį“</vt:lpstr>
      <vt:lpstr>Darbas grupėse Kūrinio analizė ir interpretacija</vt:lpstr>
      <vt:lpstr>Darbas grupėse Kūrinio analizė ir interpretacija</vt:lpstr>
      <vt:lpstr>Darbas grupėse Kūrinio analizė ir interpretacija</vt:lpstr>
      <vt:lpstr>Darbas grupėse Kūrinio analizė ir interpretacija</vt:lpstr>
      <vt:lpstr>Darbas grupėse Kūrinio analizė ir interpretacija</vt:lpstr>
      <vt:lpstr>Darbas grupėse Kūrinio analizė ir interpretacija</vt:lpstr>
      <vt:lpstr>Darbas grupėse Kūrinio analizė ir interpretacija</vt:lpstr>
      <vt:lpstr>Vertinimas</vt:lpstr>
      <vt:lpstr>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PC</dc:creator>
  <cp:lastModifiedBy>PC</cp:lastModifiedBy>
  <cp:revision>13</cp:revision>
  <dcterms:created xsi:type="dcterms:W3CDTF">2016-11-14T16:41:10Z</dcterms:created>
  <dcterms:modified xsi:type="dcterms:W3CDTF">2016-12-27T12:46:40Z</dcterms:modified>
</cp:coreProperties>
</file>