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70" r:id="rId4"/>
    <p:sldId id="266" r:id="rId5"/>
    <p:sldId id="267" r:id="rId6"/>
    <p:sldId id="274" r:id="rId7"/>
    <p:sldId id="282" r:id="rId8"/>
    <p:sldId id="275" r:id="rId9"/>
    <p:sldId id="276" r:id="rId10"/>
    <p:sldId id="277" r:id="rId11"/>
    <p:sldId id="278" r:id="rId12"/>
    <p:sldId id="263" r:id="rId13"/>
    <p:sldId id="264" r:id="rId14"/>
    <p:sldId id="268" r:id="rId15"/>
    <p:sldId id="265" r:id="rId16"/>
    <p:sldId id="259" r:id="rId17"/>
    <p:sldId id="269" r:id="rId18"/>
    <p:sldId id="260" r:id="rId19"/>
    <p:sldId id="273" r:id="rId20"/>
    <p:sldId id="271" r:id="rId21"/>
    <p:sldId id="272" r:id="rId22"/>
    <p:sldId id="281" r:id="rId23"/>
    <p:sldId id="258" r:id="rId24"/>
    <p:sldId id="262" r:id="rId25"/>
    <p:sldId id="284" r:id="rId26"/>
    <p:sldId id="285" r:id="rId27"/>
    <p:sldId id="261" r:id="rId28"/>
    <p:sldId id="279" r:id="rId29"/>
    <p:sldId id="283" r:id="rId30"/>
    <p:sldId id="280" r:id="rId3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94660"/>
  </p:normalViewPr>
  <p:slideViewPr>
    <p:cSldViewPr>
      <p:cViewPr varScale="1">
        <p:scale>
          <a:sx n="69" d="100"/>
          <a:sy n="69" d="100"/>
        </p:scale>
        <p:origin x="-141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42956D04-A3C8-49D4-B877-B45534FE3A10}" type="datetimeFigureOut">
              <a:rPr lang="lt-LT" smtClean="0"/>
              <a:t>2016-03-31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2016-03-31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2956D04-A3C8-49D4-B877-B45534FE3A10}" type="datetimeFigureOut">
              <a:rPr lang="lt-LT" smtClean="0"/>
              <a:t>2016-03-31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42956D04-A3C8-49D4-B877-B45534FE3A10}" type="datetimeFigureOut">
              <a:rPr lang="lt-LT" smtClean="0"/>
              <a:t>2016-03-31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e Placeholder 6"/>
          <p:cNvSpPr>
            <a:spLocks noGrp="1"/>
          </p:cNvSpPr>
          <p:nvPr>
            <p:ph type="dt" sz="half" idx="10"/>
          </p:nvPr>
        </p:nvSpPr>
        <p:spPr/>
        <p:txBody>
          <a:bodyPr/>
          <a:lstStyle/>
          <a:p>
            <a:fld id="{42956D04-A3C8-49D4-B877-B45534FE3A10}" type="datetimeFigureOut">
              <a:rPr lang="lt-LT" smtClean="0"/>
              <a:t>2016-03-31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42956D04-A3C8-49D4-B877-B45534FE3A10}" type="datetimeFigureOut">
              <a:rPr lang="lt-LT" smtClean="0"/>
              <a:t>2016-03-31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56D04-A3C8-49D4-B877-B45534FE3A10}" type="datetimeFigureOut">
              <a:rPr lang="lt-LT" smtClean="0"/>
              <a:t>2016-03-31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2016-03-31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
        <p:nvSpPr>
          <p:cNvPr id="9" name="Content Placeholder 8"/>
          <p:cNvSpPr>
            <a:spLocks noGrp="1"/>
          </p:cNvSpPr>
          <p:nvPr>
            <p:ph sz="quarter" idx="13"/>
          </p:nvPr>
        </p:nvSpPr>
        <p:spPr>
          <a:xfrm>
            <a:off x="304800" y="381000"/>
            <a:ext cx="7772400" cy="494284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8" name="Date Placeholder 7"/>
          <p:cNvSpPr>
            <a:spLocks noGrp="1"/>
          </p:cNvSpPr>
          <p:nvPr>
            <p:ph type="dt" sz="half" idx="10"/>
          </p:nvPr>
        </p:nvSpPr>
        <p:spPr/>
        <p:txBody>
          <a:bodyPr/>
          <a:lstStyle/>
          <a:p>
            <a:fld id="{42956D04-A3C8-49D4-B877-B45534FE3A10}" type="datetimeFigureOut">
              <a:rPr lang="lt-LT" smtClean="0"/>
              <a:t>2016-03-31</a:t>
            </a:fld>
            <a:endParaRPr lang="lt-LT"/>
          </a:p>
        </p:txBody>
      </p:sp>
      <p:sp>
        <p:nvSpPr>
          <p:cNvPr id="9" name="Slide Number Placeholder 8"/>
          <p:cNvSpPr>
            <a:spLocks noGrp="1"/>
          </p:cNvSpPr>
          <p:nvPr>
            <p:ph type="sldNum" sz="quarter" idx="11"/>
          </p:nvPr>
        </p:nvSpPr>
        <p:spPr/>
        <p:txBody>
          <a:bodyPr/>
          <a:lstStyle/>
          <a:p>
            <a:fld id="{A226E2A6-6D93-4997-8D45-933F879E6E5B}"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2016-03-31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2016-03-31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226E2A6-6D93-4997-8D45-933F879E6E5B}" type="slidenum">
              <a:rPr lang="lt-LT" smtClean="0"/>
              <a:t>‹#›</a:t>
            </a:fld>
            <a:endParaRPr lang="lt-LT"/>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lt-LT"/>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42956D04-A3C8-49D4-B877-B45534FE3A10}" type="datetimeFigureOut">
              <a:rPr lang="lt-LT" smtClean="0"/>
              <a:t>2016-03-31</a:t>
            </a:fld>
            <a:endParaRPr lang="lt-LT"/>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arity.lt/biblija/index.php?s=Lk%208,24"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ZQ7kkJxfCt0"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ZQ7kkJxfCt0"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51520" y="764704"/>
            <a:ext cx="8132440" cy="3600400"/>
          </a:xfrm>
        </p:spPr>
        <p:txBody>
          <a:bodyPr>
            <a:normAutofit/>
          </a:bodyPr>
          <a:lstStyle/>
          <a:p>
            <a:pPr algn="ctr"/>
            <a:r>
              <a:rPr lang="lt-LT" sz="4000" b="1" dirty="0" smtClean="0">
                <a:solidFill>
                  <a:srgbClr val="C00000"/>
                </a:solidFill>
              </a:rPr>
              <a:t>Ar mes esame </a:t>
            </a:r>
            <a:r>
              <a:rPr lang="en-US" sz="4000" b="1" i="1" dirty="0" smtClean="0">
                <a:solidFill>
                  <a:srgbClr val="C00000"/>
                </a:solidFill>
              </a:rPr>
              <a:t>TYLOS KARALI</a:t>
            </a:r>
            <a:r>
              <a:rPr lang="lt-LT" sz="4000" b="1" i="1" dirty="0" smtClean="0">
                <a:solidFill>
                  <a:srgbClr val="C00000"/>
                </a:solidFill>
              </a:rPr>
              <a:t>AI?</a:t>
            </a:r>
            <a:r>
              <a:rPr lang="lt-LT" sz="4800" b="1" i="1" dirty="0" smtClean="0">
                <a:solidFill>
                  <a:srgbClr val="C00000"/>
                </a:solidFill>
              </a:rPr>
              <a:t/>
            </a:r>
            <a:br>
              <a:rPr lang="lt-LT" sz="4800" b="1" i="1" dirty="0" smtClean="0">
                <a:solidFill>
                  <a:srgbClr val="C00000"/>
                </a:solidFill>
              </a:rPr>
            </a:br>
            <a:r>
              <a:rPr lang="lt-LT" sz="3100" dirty="0" smtClean="0"/>
              <a:t>(remiantis V. Juknaitės kūryba)</a:t>
            </a:r>
            <a:br>
              <a:rPr lang="lt-LT" sz="3100" dirty="0" smtClean="0"/>
            </a:br>
            <a:r>
              <a:rPr lang="lt-LT" sz="3100" dirty="0" smtClean="0"/>
              <a:t/>
            </a:r>
            <a:br>
              <a:rPr lang="lt-LT" sz="3100" dirty="0" smtClean="0"/>
            </a:br>
            <a:r>
              <a:rPr lang="lt-LT" sz="3100" i="1" dirty="0" smtClean="0"/>
              <a:t>literatūros pamoka</a:t>
            </a:r>
            <a:endParaRPr lang="lt-LT" sz="3100" i="1" dirty="0"/>
          </a:p>
        </p:txBody>
      </p:sp>
      <p:sp>
        <p:nvSpPr>
          <p:cNvPr id="3" name="Antrinis pavadinimas 2"/>
          <p:cNvSpPr>
            <a:spLocks noGrp="1"/>
          </p:cNvSpPr>
          <p:nvPr>
            <p:ph type="subTitle" idx="1"/>
          </p:nvPr>
        </p:nvSpPr>
        <p:spPr>
          <a:xfrm>
            <a:off x="3923928" y="4725144"/>
            <a:ext cx="4608512" cy="982960"/>
          </a:xfrm>
        </p:spPr>
        <p:txBody>
          <a:bodyPr>
            <a:normAutofit/>
          </a:bodyPr>
          <a:lstStyle/>
          <a:p>
            <a:pPr algn="l"/>
            <a:r>
              <a:rPr lang="en-US" sz="1400" b="1" dirty="0" err="1" smtClean="0">
                <a:solidFill>
                  <a:schemeClr val="tx1"/>
                </a:solidFill>
                <a:latin typeface="Time new roman"/>
              </a:rPr>
              <a:t>Mokytoja</a:t>
            </a:r>
            <a:r>
              <a:rPr lang="lt-LT" sz="1400" b="1" dirty="0" smtClean="0">
                <a:solidFill>
                  <a:schemeClr val="tx1"/>
                </a:solidFill>
                <a:latin typeface="Time new roman"/>
              </a:rPr>
              <a:t>:</a:t>
            </a:r>
            <a:r>
              <a:rPr lang="en-US" sz="1400" b="1" dirty="0" smtClean="0">
                <a:solidFill>
                  <a:schemeClr val="tx1"/>
                </a:solidFill>
                <a:latin typeface="Time new roman"/>
              </a:rPr>
              <a:t> </a:t>
            </a:r>
            <a:r>
              <a:rPr lang="en-US" sz="1400" b="1" dirty="0" err="1" smtClean="0">
                <a:solidFill>
                  <a:schemeClr val="tx1"/>
                </a:solidFill>
                <a:latin typeface="Time new roman"/>
              </a:rPr>
              <a:t>Deimant</a:t>
            </a:r>
            <a:r>
              <a:rPr lang="lt-LT" sz="1400" b="1" dirty="0" smtClean="0">
                <a:solidFill>
                  <a:schemeClr val="tx1"/>
                </a:solidFill>
                <a:latin typeface="Time new roman"/>
              </a:rPr>
              <a:t>ė Rutkauskaitė</a:t>
            </a:r>
          </a:p>
          <a:p>
            <a:pPr algn="l"/>
            <a:r>
              <a:rPr lang="lt-LT" sz="1400" b="1" dirty="0" smtClean="0">
                <a:solidFill>
                  <a:schemeClr val="tx1"/>
                </a:solidFill>
                <a:latin typeface="Time new roman"/>
              </a:rPr>
              <a:t>Pamokos dalyviai: II gimnazijos klasės mokiniai</a:t>
            </a:r>
            <a:endParaRPr lang="lt-LT" sz="1400" b="1" dirty="0">
              <a:solidFill>
                <a:schemeClr val="tx1"/>
              </a:solidFill>
              <a:latin typeface="Time new roman"/>
            </a:endParaRPr>
          </a:p>
        </p:txBody>
      </p:sp>
    </p:spTree>
    <p:extLst>
      <p:ext uri="{BB962C8B-B14F-4D97-AF65-F5344CB8AC3E}">
        <p14:creationId xmlns:p14="http://schemas.microsoft.com/office/powerpoint/2010/main" val="2999693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57200" y="274638"/>
            <a:ext cx="4906888" cy="4810546"/>
          </a:xfrm>
        </p:spPr>
        <p:txBody>
          <a:bodyPr>
            <a:normAutofit/>
          </a:bodyPr>
          <a:lstStyle/>
          <a:p>
            <a:pPr algn="just"/>
            <a:r>
              <a:rPr lang="lt-LT" sz="3600" dirty="0" smtClean="0">
                <a:solidFill>
                  <a:schemeClr val="tx1"/>
                </a:solidFill>
                <a:latin typeface="Time new roman"/>
              </a:rPr>
              <a:t>„</a:t>
            </a:r>
            <a:r>
              <a:rPr lang="lt-LT" sz="2800" dirty="0" smtClean="0">
                <a:solidFill>
                  <a:schemeClr val="tx1"/>
                </a:solidFill>
                <a:latin typeface="Time new roman"/>
              </a:rPr>
              <a:t>Tuomet </a:t>
            </a:r>
            <a:r>
              <a:rPr lang="lt-LT" sz="2800" dirty="0">
                <a:solidFill>
                  <a:schemeClr val="tx1"/>
                </a:solidFill>
                <a:latin typeface="Time new roman"/>
              </a:rPr>
              <a:t>pripuolę jie ėmė žadinti Jį, šaukdami: </a:t>
            </a:r>
            <a:r>
              <a:rPr lang="lt-LT" sz="2800" dirty="0" smtClean="0">
                <a:solidFill>
                  <a:schemeClr val="tx1"/>
                </a:solidFill>
                <a:latin typeface="Time new roman"/>
              </a:rPr>
              <a:t>„Mokytojau</a:t>
            </a:r>
            <a:r>
              <a:rPr lang="lt-LT" sz="2800" dirty="0">
                <a:solidFill>
                  <a:schemeClr val="tx1"/>
                </a:solidFill>
                <a:latin typeface="Time new roman"/>
              </a:rPr>
              <a:t>, Mokytojau, mes žūvame</a:t>
            </a:r>
            <a:r>
              <a:rPr lang="lt-LT" sz="2800" dirty="0" smtClean="0">
                <a:solidFill>
                  <a:schemeClr val="tx1"/>
                </a:solidFill>
                <a:latin typeface="Time new roman"/>
              </a:rPr>
              <a:t>!“ </a:t>
            </a:r>
            <a:r>
              <a:rPr lang="lt-LT" sz="2800" dirty="0">
                <a:solidFill>
                  <a:schemeClr val="tx1"/>
                </a:solidFill>
                <a:latin typeface="Time new roman"/>
              </a:rPr>
              <a:t>Atsikėlęs Jis sudraudė vėją ir bangas. Jos nurimo, ir </a:t>
            </a:r>
            <a:r>
              <a:rPr lang="lt-LT" sz="2800" dirty="0" smtClean="0">
                <a:solidFill>
                  <a:schemeClr val="tx1"/>
                </a:solidFill>
                <a:latin typeface="Time new roman"/>
              </a:rPr>
              <a:t>stojo </a:t>
            </a:r>
            <a:r>
              <a:rPr lang="lt-LT" sz="2800" b="1" dirty="0" smtClean="0">
                <a:solidFill>
                  <a:schemeClr val="tx1"/>
                </a:solidFill>
                <a:latin typeface="Time new roman"/>
              </a:rPr>
              <a:t>TYLA</a:t>
            </a:r>
            <a:r>
              <a:rPr lang="lt-LT" sz="2800" dirty="0" smtClean="0">
                <a:solidFill>
                  <a:schemeClr val="tx1"/>
                </a:solidFill>
                <a:latin typeface="Time new roman"/>
              </a:rPr>
              <a:t>.“</a:t>
            </a:r>
            <a:r>
              <a:rPr lang="lt-LT" sz="2800" i="1" dirty="0" smtClean="0">
                <a:solidFill>
                  <a:schemeClr val="tx1"/>
                </a:solidFill>
                <a:latin typeface="Time new roman"/>
              </a:rPr>
              <a:t>                                                </a:t>
            </a:r>
            <a:r>
              <a:rPr lang="lt-LT" sz="2800" i="1" dirty="0" smtClean="0">
                <a:solidFill>
                  <a:schemeClr val="tx1"/>
                </a:solidFill>
                <a:latin typeface="Time new roman"/>
                <a:hlinkClick r:id="rId2"/>
              </a:rPr>
              <a:t>Lk </a:t>
            </a:r>
            <a:r>
              <a:rPr lang="lt-LT" sz="2800" i="1" dirty="0">
                <a:solidFill>
                  <a:schemeClr val="tx1"/>
                </a:solidFill>
                <a:latin typeface="Time new roman"/>
                <a:hlinkClick r:id="rId2"/>
              </a:rPr>
              <a:t>8,24</a:t>
            </a:r>
            <a:r>
              <a:rPr lang="lt-LT" sz="2800" i="1" dirty="0">
                <a:solidFill>
                  <a:schemeClr val="tx1"/>
                </a:solidFill>
                <a:latin typeface="Time new roman"/>
              </a:rPr>
              <a:t>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645024"/>
            <a:ext cx="4217318" cy="28157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121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047750"/>
            <a:ext cx="4762500" cy="4762500"/>
          </a:xfrm>
          <a:prstGeom prst="rect">
            <a:avLst/>
          </a:prstGeom>
          <a:ln>
            <a:noFill/>
          </a:ln>
          <a:effectLst>
            <a:glow rad="228600">
              <a:schemeClr val="accent2">
                <a:satMod val="175000"/>
                <a:alpha val="40000"/>
              </a:schemeClr>
            </a:glow>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3279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18658"/>
          </a:xfrm>
        </p:spPr>
        <p:txBody>
          <a:bodyPr>
            <a:normAutofit fontScale="90000"/>
          </a:bodyPr>
          <a:lstStyle/>
          <a:p>
            <a:pPr algn="l"/>
            <a:r>
              <a:rPr lang="lt-LT" b="1" dirty="0" smtClean="0">
                <a:solidFill>
                  <a:schemeClr val="tx1"/>
                </a:solidFill>
              </a:rPr>
              <a:t>Pamokos taisyklės:</a:t>
            </a:r>
            <a:r>
              <a:rPr lang="lt-LT" dirty="0" smtClean="0">
                <a:solidFill>
                  <a:schemeClr val="tx1"/>
                </a:solidFill>
              </a:rPr>
              <a:t/>
            </a:r>
            <a:br>
              <a:rPr lang="lt-LT" dirty="0" smtClean="0">
                <a:solidFill>
                  <a:schemeClr val="tx1"/>
                </a:solidFill>
              </a:rPr>
            </a:br>
            <a:r>
              <a:rPr lang="en-US" dirty="0" smtClean="0">
                <a:solidFill>
                  <a:schemeClr val="tx1"/>
                </a:solidFill>
              </a:rPr>
              <a:t>1. </a:t>
            </a:r>
            <a:r>
              <a:rPr lang="lt-LT" dirty="0" smtClean="0">
                <a:solidFill>
                  <a:schemeClr val="tx1"/>
                </a:solidFill>
              </a:rPr>
              <a:t>Visiška </a:t>
            </a:r>
            <a:r>
              <a:rPr lang="lt-LT" dirty="0" err="1" smtClean="0">
                <a:solidFill>
                  <a:schemeClr val="tx1"/>
                </a:solidFill>
              </a:rPr>
              <a:t>ty</a:t>
            </a:r>
            <a:r>
              <a:rPr lang="en-US" dirty="0" smtClean="0">
                <a:solidFill>
                  <a:schemeClr val="tx1"/>
                </a:solidFill>
              </a:rPr>
              <a:t>la!</a:t>
            </a:r>
            <a:br>
              <a:rPr lang="en-US" dirty="0" smtClean="0">
                <a:solidFill>
                  <a:schemeClr val="tx1"/>
                </a:solidFill>
              </a:rPr>
            </a:br>
            <a:r>
              <a:rPr lang="en-US" dirty="0" smtClean="0">
                <a:solidFill>
                  <a:schemeClr val="tx1"/>
                </a:solidFill>
              </a:rPr>
              <a:t>2. </a:t>
            </a:r>
            <a:r>
              <a:rPr lang="lt-LT" dirty="0" smtClean="0">
                <a:solidFill>
                  <a:schemeClr val="tx1"/>
                </a:solidFill>
              </a:rPr>
              <a:t>Jeigu turi klausimą, parašyk jį baltame lapelyje, kelk ranką – aš prieisiu, paimsiu, perskaitysiu ir atrašysiu</a:t>
            </a:r>
            <a:r>
              <a:rPr lang="en-US" dirty="0" smtClean="0">
                <a:solidFill>
                  <a:schemeClr val="tx1"/>
                </a:solidFill>
              </a:rPr>
              <a:t>!</a:t>
            </a:r>
            <a:r>
              <a:rPr lang="lt-LT" dirty="0" smtClean="0">
                <a:solidFill>
                  <a:schemeClr val="tx1"/>
                </a:solidFill>
              </a:rPr>
              <a:t/>
            </a:r>
            <a:br>
              <a:rPr lang="lt-LT" dirty="0" smtClean="0">
                <a:solidFill>
                  <a:schemeClr val="tx1"/>
                </a:solidFill>
              </a:rPr>
            </a:br>
            <a:r>
              <a:rPr lang="en-US" dirty="0" smtClean="0">
                <a:solidFill>
                  <a:schemeClr val="tx1"/>
                </a:solidFill>
              </a:rPr>
              <a:t>3. </a:t>
            </a:r>
            <a:r>
              <a:rPr lang="lt-LT" dirty="0" smtClean="0">
                <a:solidFill>
                  <a:schemeClr val="tx1"/>
                </a:solidFill>
              </a:rPr>
              <a:t>Būk susikaupęs, atidus ir aktyvus</a:t>
            </a:r>
            <a:r>
              <a:rPr lang="en-US" dirty="0" smtClean="0">
                <a:solidFill>
                  <a:schemeClr val="tx1"/>
                </a:solidFill>
              </a:rPr>
              <a:t>!</a:t>
            </a:r>
            <a:br>
              <a:rPr lang="en-US" dirty="0" smtClean="0">
                <a:solidFill>
                  <a:schemeClr val="tx1"/>
                </a:solidFill>
              </a:rPr>
            </a:br>
            <a:r>
              <a:rPr lang="en-US" dirty="0">
                <a:solidFill>
                  <a:schemeClr val="tx1"/>
                </a:solidFill>
              </a:rPr>
              <a:t>4</a:t>
            </a:r>
            <a:r>
              <a:rPr lang="lt-LT" dirty="0" smtClean="0">
                <a:solidFill>
                  <a:schemeClr val="tx1"/>
                </a:solidFill>
              </a:rPr>
              <a:t>. Nori bendrauti? Bendrauk akimis, </a:t>
            </a:r>
            <a:r>
              <a:rPr lang="en-US" dirty="0" err="1" smtClean="0">
                <a:solidFill>
                  <a:schemeClr val="tx1"/>
                </a:solidFill>
              </a:rPr>
              <a:t>judesiais</a:t>
            </a:r>
            <a:r>
              <a:rPr lang="en-US" dirty="0" smtClean="0">
                <a:solidFill>
                  <a:schemeClr val="tx1"/>
                </a:solidFill>
              </a:rPr>
              <a:t>, </a:t>
            </a:r>
            <a:r>
              <a:rPr lang="lt-LT" dirty="0" smtClean="0">
                <a:solidFill>
                  <a:schemeClr val="tx1"/>
                </a:solidFill>
              </a:rPr>
              <a:t>šypsena, bet ne triukšmu</a:t>
            </a:r>
            <a:r>
              <a:rPr lang="en-US" dirty="0" smtClean="0">
                <a:solidFill>
                  <a:schemeClr val="tx1"/>
                </a:solidFill>
              </a:rPr>
              <a:t>!</a:t>
            </a:r>
            <a:endParaRPr lang="lt-LT" dirty="0">
              <a:solidFill>
                <a:schemeClr val="tx1"/>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102286"/>
            <a:ext cx="1660885" cy="1454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4260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1412776"/>
            <a:ext cx="4114800" cy="1143000"/>
          </a:xfrm>
        </p:spPr>
        <p:txBody>
          <a:bodyPr/>
          <a:lstStyle/>
          <a:p>
            <a:r>
              <a:rPr lang="en-US" b="1" dirty="0" err="1" smtClean="0">
                <a:solidFill>
                  <a:schemeClr val="tx1"/>
                </a:solidFill>
                <a:latin typeface="Time new roman"/>
              </a:rPr>
              <a:t>Pradedam</a:t>
            </a:r>
            <a:r>
              <a:rPr lang="en-US" b="1" dirty="0" smtClean="0">
                <a:solidFill>
                  <a:schemeClr val="tx1"/>
                </a:solidFill>
                <a:latin typeface="Time new roman"/>
              </a:rPr>
              <a:t>?</a:t>
            </a:r>
            <a:endParaRPr lang="lt-LT" b="1" dirty="0">
              <a:solidFill>
                <a:schemeClr val="tx1"/>
              </a:solidFill>
              <a:latin typeface="Time new 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117723"/>
            <a:ext cx="4608512" cy="38100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6215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5602634"/>
          </a:xfrm>
        </p:spPr>
        <p:txBody>
          <a:bodyPr/>
          <a:lstStyle/>
          <a:p>
            <a:r>
              <a:rPr lang="lt-LT" sz="3200" b="1" dirty="0" smtClean="0">
                <a:solidFill>
                  <a:schemeClr val="tx1"/>
                </a:solidFill>
                <a:latin typeface="Time new roman"/>
              </a:rPr>
              <a:t/>
            </a:r>
            <a:br>
              <a:rPr lang="lt-LT" sz="3200" b="1" dirty="0" smtClean="0">
                <a:solidFill>
                  <a:schemeClr val="tx1"/>
                </a:solidFill>
                <a:latin typeface="Time new roman"/>
              </a:rPr>
            </a:br>
            <a:r>
              <a:rPr lang="lt-LT" sz="3200" b="1" dirty="0">
                <a:solidFill>
                  <a:schemeClr val="tx1"/>
                </a:solidFill>
                <a:latin typeface="Time new roman"/>
              </a:rPr>
              <a:t/>
            </a:r>
            <a:br>
              <a:rPr lang="lt-LT" sz="3200" b="1" dirty="0">
                <a:solidFill>
                  <a:schemeClr val="tx1"/>
                </a:solidFill>
                <a:latin typeface="Time new roman"/>
              </a:rPr>
            </a:br>
            <a:r>
              <a:rPr lang="lt-LT" sz="3200" b="1" dirty="0" smtClean="0">
                <a:solidFill>
                  <a:schemeClr val="tx1"/>
                </a:solidFill>
                <a:latin typeface="Time new roman"/>
              </a:rPr>
              <a:t>Ar namų darbus atlikot?</a:t>
            </a:r>
            <a:r>
              <a:rPr lang="lt-LT" sz="3200" dirty="0" smtClean="0">
                <a:solidFill>
                  <a:schemeClr val="tx1"/>
                </a:solidFill>
                <a:latin typeface="Time new roman"/>
              </a:rPr>
              <a:t/>
            </a:r>
            <a:br>
              <a:rPr lang="lt-LT" sz="3200" dirty="0" smtClean="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lt-LT" sz="3200" dirty="0" smtClean="0">
                <a:solidFill>
                  <a:schemeClr val="tx1"/>
                </a:solidFill>
                <a:latin typeface="Time new roman"/>
              </a:rPr>
              <a:t/>
            </a:r>
            <a:br>
              <a:rPr lang="lt-LT" sz="3200" dirty="0" smtClean="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lt-LT" sz="3200" dirty="0" smtClean="0">
                <a:solidFill>
                  <a:schemeClr val="tx1"/>
                </a:solidFill>
                <a:latin typeface="Time new roman"/>
              </a:rPr>
              <a:t/>
            </a:r>
            <a:br>
              <a:rPr lang="lt-LT" sz="3200" dirty="0" smtClean="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lt-LT" sz="3200" dirty="0" smtClean="0">
                <a:solidFill>
                  <a:schemeClr val="tx1"/>
                </a:solidFill>
                <a:latin typeface="Time new roman"/>
              </a:rPr>
              <a:t/>
            </a:r>
            <a:br>
              <a:rPr lang="lt-LT" sz="3200" dirty="0" smtClean="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en-US" sz="2400" dirty="0" smtClean="0">
                <a:solidFill>
                  <a:schemeClr val="tx1"/>
                </a:solidFill>
                <a:latin typeface="Time new roman"/>
              </a:rPr>
              <a:t>1. </a:t>
            </a:r>
            <a:r>
              <a:rPr lang="lt-LT" sz="2400" dirty="0" smtClean="0">
                <a:solidFill>
                  <a:schemeClr val="tx1"/>
                </a:solidFill>
                <a:latin typeface="Time new roman"/>
              </a:rPr>
              <a:t>Baltuose lapeliuose parašykite </a:t>
            </a:r>
            <a:r>
              <a:rPr lang="lt-LT" sz="2400" b="1" dirty="0" smtClean="0">
                <a:solidFill>
                  <a:schemeClr val="tx1"/>
                </a:solidFill>
                <a:latin typeface="Time new roman"/>
              </a:rPr>
              <a:t>„TAIP“ </a:t>
            </a:r>
            <a:r>
              <a:rPr lang="lt-LT" sz="2400" dirty="0" smtClean="0">
                <a:solidFill>
                  <a:schemeClr val="tx1"/>
                </a:solidFill>
                <a:latin typeface="Time new roman"/>
              </a:rPr>
              <a:t>arba </a:t>
            </a:r>
            <a:r>
              <a:rPr lang="lt-LT" sz="2400" b="1" dirty="0" smtClean="0">
                <a:solidFill>
                  <a:schemeClr val="tx1"/>
                </a:solidFill>
                <a:latin typeface="Time new roman"/>
              </a:rPr>
              <a:t>„NE“</a:t>
            </a:r>
            <a:r>
              <a:rPr lang="en-US" sz="2400" b="1" dirty="0" smtClean="0">
                <a:solidFill>
                  <a:schemeClr val="tx1"/>
                </a:solidFill>
                <a:latin typeface="Time new roman"/>
              </a:rPr>
              <a:t>.</a:t>
            </a:r>
            <a:br>
              <a:rPr lang="en-US" sz="2400" b="1" dirty="0" smtClean="0">
                <a:solidFill>
                  <a:schemeClr val="tx1"/>
                </a:solidFill>
                <a:latin typeface="Time new roman"/>
              </a:rPr>
            </a:br>
            <a:r>
              <a:rPr lang="en-US" sz="2400" dirty="0" smtClean="0">
                <a:solidFill>
                  <a:schemeClr val="tx1"/>
                </a:solidFill>
                <a:latin typeface="Time new roman"/>
              </a:rPr>
              <a:t>2</a:t>
            </a:r>
            <a:r>
              <a:rPr lang="en-US" sz="2400" b="1" dirty="0" smtClean="0">
                <a:solidFill>
                  <a:schemeClr val="tx1"/>
                </a:solidFill>
                <a:latin typeface="Time new roman"/>
              </a:rPr>
              <a:t>. </a:t>
            </a:r>
            <a:r>
              <a:rPr lang="en-US" sz="2400" dirty="0">
                <a:solidFill>
                  <a:schemeClr val="tx1"/>
                </a:solidFill>
                <a:latin typeface="Time new roman"/>
              </a:rPr>
              <a:t>I</a:t>
            </a:r>
            <a:r>
              <a:rPr lang="lt-LT" sz="2400" dirty="0" err="1" smtClean="0">
                <a:solidFill>
                  <a:schemeClr val="tx1"/>
                </a:solidFill>
                <a:latin typeface="Time new roman"/>
              </a:rPr>
              <a:t>škelkite</a:t>
            </a:r>
            <a:r>
              <a:rPr lang="lt-LT" sz="2400" dirty="0" smtClean="0">
                <a:solidFill>
                  <a:schemeClr val="tx1"/>
                </a:solidFill>
                <a:latin typeface="Time new roman"/>
              </a:rPr>
              <a:t> </a:t>
            </a:r>
            <a:r>
              <a:rPr lang="en-US" sz="2400" dirty="0" err="1" smtClean="0">
                <a:solidFill>
                  <a:schemeClr val="tx1"/>
                </a:solidFill>
                <a:latin typeface="Time new roman"/>
              </a:rPr>
              <a:t>atsakymus</a:t>
            </a:r>
            <a:r>
              <a:rPr lang="en-US" sz="2400" dirty="0" smtClean="0">
                <a:solidFill>
                  <a:schemeClr val="tx1"/>
                </a:solidFill>
                <a:latin typeface="Time new roman"/>
              </a:rPr>
              <a:t> </a:t>
            </a:r>
            <a:r>
              <a:rPr lang="lt-LT" sz="2400" dirty="0" smtClean="0">
                <a:solidFill>
                  <a:schemeClr val="tx1"/>
                </a:solidFill>
                <a:latin typeface="Time new roman"/>
              </a:rPr>
              <a:t>į viršų, kad matyčiau.</a:t>
            </a:r>
            <a:r>
              <a:rPr lang="lt-LT" dirty="0" smtClean="0"/>
              <a:t/>
            </a:r>
            <a:br>
              <a:rPr lang="lt-LT" dirty="0" smtClean="0"/>
            </a:br>
            <a:r>
              <a:rPr lang="lt-LT" dirty="0"/>
              <a:t/>
            </a:r>
            <a:br>
              <a:rPr lang="lt-LT" dirty="0"/>
            </a:br>
            <a:endParaRPr lang="lt-LT" dirty="0"/>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1556792"/>
            <a:ext cx="3329608" cy="25202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47710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Neatlikot?</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708920"/>
            <a:ext cx="4476750" cy="29813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116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3946450"/>
          </a:xfrm>
        </p:spPr>
        <p:txBody>
          <a:bodyPr/>
          <a:lstStyle/>
          <a:p>
            <a:r>
              <a:rPr lang="lt-LT" dirty="0" smtClean="0"/>
              <a:t/>
            </a:r>
            <a:br>
              <a:rPr lang="lt-LT" dirty="0" smtClean="0"/>
            </a:br>
            <a:r>
              <a:rPr lang="lt-LT" dirty="0"/>
              <a:t/>
            </a:r>
            <a:br>
              <a:rPr lang="lt-LT" dirty="0"/>
            </a:br>
            <a:r>
              <a:rPr lang="lt-LT" dirty="0" smtClean="0"/>
              <a:t/>
            </a:r>
            <a:br>
              <a:rPr lang="lt-LT" dirty="0" smtClean="0"/>
            </a:br>
            <a:r>
              <a:rPr lang="lt-LT" dirty="0"/>
              <a:t/>
            </a:r>
            <a:br>
              <a:rPr lang="lt-LT" dirty="0"/>
            </a:br>
            <a:r>
              <a:rPr lang="lt-LT" dirty="0" smtClean="0"/>
              <a:t>Tai k</a:t>
            </a:r>
            <a:r>
              <a:rPr lang="en-US" dirty="0" err="1" smtClean="0"/>
              <a:t>okia</a:t>
            </a:r>
            <a:r>
              <a:rPr lang="en-US" dirty="0" smtClean="0"/>
              <a:t> </a:t>
            </a:r>
            <a:r>
              <a:rPr lang="en-US" dirty="0" err="1" smtClean="0"/>
              <a:t>dar</a:t>
            </a:r>
            <a:r>
              <a:rPr lang="en-US" dirty="0" smtClean="0"/>
              <a:t> </a:t>
            </a:r>
            <a:r>
              <a:rPr lang="en-US" dirty="0" err="1" smtClean="0"/>
              <a:t>tyla</a:t>
            </a:r>
            <a:r>
              <a:rPr lang="en-US" dirty="0" smtClean="0"/>
              <a:t>?..</a:t>
            </a:r>
            <a:br>
              <a:rPr lang="en-US" dirty="0" smtClean="0"/>
            </a:br>
            <a:r>
              <a:rPr lang="en-US" dirty="0"/>
              <a:t/>
            </a:r>
            <a:br>
              <a:rPr lang="en-US" dirty="0"/>
            </a:br>
            <a:r>
              <a:rPr lang="en-US" dirty="0" err="1" smtClean="0"/>
              <a:t>Paklausykim</a:t>
            </a:r>
            <a:r>
              <a:rPr lang="en-US" dirty="0" smtClean="0"/>
              <a:t> </a:t>
            </a:r>
            <a:r>
              <a:rPr lang="en-US" dirty="0" err="1" smtClean="0"/>
              <a:t>muzikos</a:t>
            </a:r>
            <a:r>
              <a:rPr lang="ru-RU" dirty="0" smtClean="0"/>
              <a:t>!</a:t>
            </a:r>
            <a:r>
              <a:rPr lang="lt-LT" dirty="0"/>
              <a:t/>
            </a:r>
            <a:br>
              <a:rPr lang="lt-LT" dirty="0"/>
            </a:br>
            <a:r>
              <a:rPr lang="lt-LT" dirty="0">
                <a:hlinkClick r:id="rId2"/>
              </a:rPr>
              <a:t>https://</a:t>
            </a:r>
            <a:r>
              <a:rPr lang="lt-LT" dirty="0" smtClean="0">
                <a:hlinkClick r:id="rId2"/>
              </a:rPr>
              <a:t>www.youtube.com/watch?v=ZQ7kkJxfCt0</a:t>
            </a:r>
            <a:r>
              <a:rPr lang="lt-LT" dirty="0" smtClean="0"/>
              <a:t/>
            </a:r>
            <a:br>
              <a:rPr lang="lt-LT" dirty="0" smtClean="0"/>
            </a:br>
            <a:endParaRPr lang="lt-LT" dirty="0"/>
          </a:p>
        </p:txBody>
      </p:sp>
    </p:spTree>
    <p:extLst>
      <p:ext uri="{BB962C8B-B14F-4D97-AF65-F5344CB8AC3E}">
        <p14:creationId xmlns:p14="http://schemas.microsoft.com/office/powerpoint/2010/main" val="3946645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1772816"/>
            <a:ext cx="7620000" cy="3096344"/>
          </a:xfrm>
        </p:spPr>
        <p:txBody>
          <a:bodyPr/>
          <a:lstStyle/>
          <a:p>
            <a:r>
              <a:rPr lang="lt-LT" dirty="0" smtClean="0"/>
              <a:t>Gerai... Gerai... Užtenka...</a:t>
            </a:r>
            <a:br>
              <a:rPr lang="lt-LT" dirty="0" smtClean="0"/>
            </a:br>
            <a:r>
              <a:rPr lang="lt-LT" dirty="0"/>
              <a:t/>
            </a:r>
            <a:br>
              <a:rPr lang="lt-LT" dirty="0"/>
            </a:br>
            <a:r>
              <a:rPr lang="lt-LT" dirty="0" smtClean="0"/>
              <a:t/>
            </a:r>
            <a:br>
              <a:rPr lang="lt-LT" dirty="0" smtClean="0"/>
            </a:br>
            <a:r>
              <a:rPr lang="lt-LT" dirty="0"/>
              <a:t/>
            </a:r>
            <a:br>
              <a:rPr lang="lt-LT" dirty="0"/>
            </a:br>
            <a:endParaRPr lang="lt-LT" dirty="0"/>
          </a:p>
        </p:txBody>
      </p:sp>
    </p:spTree>
    <p:extLst>
      <p:ext uri="{BB962C8B-B14F-4D97-AF65-F5344CB8AC3E}">
        <p14:creationId xmlns:p14="http://schemas.microsoft.com/office/powerpoint/2010/main" val="978525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2204864"/>
            <a:ext cx="7620000" cy="1143000"/>
          </a:xfrm>
        </p:spPr>
        <p:txBody>
          <a:bodyPr/>
          <a:lstStyle/>
          <a:p>
            <a:r>
              <a:rPr lang="lt-LT" dirty="0"/>
              <a:t>Tai ką girdėjote?</a:t>
            </a:r>
          </a:p>
        </p:txBody>
      </p:sp>
    </p:spTree>
    <p:extLst>
      <p:ext uri="{BB962C8B-B14F-4D97-AF65-F5344CB8AC3E}">
        <p14:creationId xmlns:p14="http://schemas.microsoft.com/office/powerpoint/2010/main" val="36490610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2636912"/>
            <a:ext cx="7620000" cy="1143000"/>
          </a:xfrm>
        </p:spPr>
        <p:txBody>
          <a:bodyPr/>
          <a:lstStyle/>
          <a:p>
            <a:pPr algn="just"/>
            <a:r>
              <a:rPr lang="lt-LT" dirty="0" smtClean="0"/>
              <a:t>Jei </a:t>
            </a:r>
            <a:r>
              <a:rPr lang="lt-LT" dirty="0"/>
              <a:t>girdėjote, palinksėkite </a:t>
            </a:r>
            <a:r>
              <a:rPr lang="lt-LT" dirty="0" smtClean="0"/>
              <a:t>galva...</a:t>
            </a:r>
            <a:endParaRPr lang="lt-LT" dirty="0"/>
          </a:p>
        </p:txBody>
      </p:sp>
    </p:spTree>
    <p:extLst>
      <p:ext uri="{BB962C8B-B14F-4D97-AF65-F5344CB8AC3E}">
        <p14:creationId xmlns:p14="http://schemas.microsoft.com/office/powerpoint/2010/main" val="1229897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ebesis 2"/>
          <p:cNvSpPr/>
          <p:nvPr/>
        </p:nvSpPr>
        <p:spPr>
          <a:xfrm>
            <a:off x="5940152" y="2624871"/>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4" name="Debesis 3"/>
          <p:cNvSpPr/>
          <p:nvPr/>
        </p:nvSpPr>
        <p:spPr>
          <a:xfrm>
            <a:off x="6660232" y="1004691"/>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5" name="Debesis 4"/>
          <p:cNvSpPr/>
          <p:nvPr/>
        </p:nvSpPr>
        <p:spPr>
          <a:xfrm>
            <a:off x="5076056" y="5304598"/>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6" name="Debesis 5"/>
          <p:cNvSpPr/>
          <p:nvPr/>
        </p:nvSpPr>
        <p:spPr>
          <a:xfrm>
            <a:off x="1790684" y="5085184"/>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7" name="Debesis 6"/>
          <p:cNvSpPr/>
          <p:nvPr/>
        </p:nvSpPr>
        <p:spPr>
          <a:xfrm>
            <a:off x="6264959" y="4153124"/>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8" name="Debesis 7"/>
          <p:cNvSpPr/>
          <p:nvPr/>
        </p:nvSpPr>
        <p:spPr>
          <a:xfrm>
            <a:off x="1115616" y="2084811"/>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11" name="Debesis 10"/>
          <p:cNvSpPr/>
          <p:nvPr/>
        </p:nvSpPr>
        <p:spPr>
          <a:xfrm>
            <a:off x="926588" y="3789040"/>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12" name="Debesis 11"/>
          <p:cNvSpPr/>
          <p:nvPr/>
        </p:nvSpPr>
        <p:spPr>
          <a:xfrm>
            <a:off x="1634774" y="591402"/>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sp>
        <p:nvSpPr>
          <p:cNvPr id="13" name="Debesis 12"/>
          <p:cNvSpPr/>
          <p:nvPr/>
        </p:nvSpPr>
        <p:spPr>
          <a:xfrm>
            <a:off x="4516132" y="332656"/>
            <a:ext cx="1728192" cy="108012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dirty="0" smtClean="0"/>
              <a:t>TYLA</a:t>
            </a:r>
            <a:endParaRPr lang="lt-L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032" y="2204864"/>
            <a:ext cx="2362200" cy="2362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7763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404664"/>
            <a:ext cx="8229600" cy="5530626"/>
          </a:xfrm>
        </p:spPr>
        <p:txBody>
          <a:bodyPr>
            <a:normAutofit/>
          </a:bodyPr>
          <a:lstStyle/>
          <a:p>
            <a:pPr algn="l"/>
            <a:r>
              <a:rPr lang="lt-LT" sz="3200" b="1" dirty="0" smtClean="0">
                <a:solidFill>
                  <a:schemeClr val="tx1"/>
                </a:solidFill>
                <a:latin typeface="Time new roman"/>
              </a:rPr>
              <a:t>UŽDUOTIS:</a:t>
            </a:r>
            <a:r>
              <a:rPr lang="lt-LT" sz="3200" dirty="0" smtClean="0">
                <a:solidFill>
                  <a:schemeClr val="tx1"/>
                </a:solidFill>
                <a:latin typeface="Time new roman"/>
              </a:rPr>
              <a:t/>
            </a:r>
            <a:br>
              <a:rPr lang="lt-LT" sz="3200" dirty="0" smtClean="0">
                <a:solidFill>
                  <a:schemeClr val="tx1"/>
                </a:solidFill>
                <a:latin typeface="Time new roman"/>
              </a:rPr>
            </a:br>
            <a:r>
              <a:rPr lang="lt-LT" sz="3200" dirty="0" smtClean="0">
                <a:solidFill>
                  <a:schemeClr val="tx1"/>
                </a:solidFill>
                <a:latin typeface="Time new roman"/>
              </a:rPr>
              <a:t>Paimkite </a:t>
            </a:r>
            <a:r>
              <a:rPr lang="lt-LT" sz="3200" b="1" dirty="0" smtClean="0">
                <a:solidFill>
                  <a:srgbClr val="00B050"/>
                </a:solidFill>
                <a:latin typeface="Time new roman"/>
              </a:rPr>
              <a:t>žalius</a:t>
            </a:r>
            <a:r>
              <a:rPr lang="lt-LT" sz="3200" dirty="0" smtClean="0">
                <a:solidFill>
                  <a:schemeClr val="tx1"/>
                </a:solidFill>
                <a:latin typeface="Time new roman"/>
              </a:rPr>
              <a:t> lapelius, rašiklius ir užrašykite atsakymą į klausimą – kas yra </a:t>
            </a:r>
            <a:r>
              <a:rPr lang="lt-LT" sz="3200" b="1" i="1" dirty="0" smtClean="0">
                <a:solidFill>
                  <a:schemeClr val="tx1"/>
                </a:solidFill>
                <a:latin typeface="Time new roman"/>
              </a:rPr>
              <a:t>TYLA</a:t>
            </a:r>
            <a:r>
              <a:rPr lang="lt-LT" sz="3200" i="1" dirty="0" smtClean="0">
                <a:solidFill>
                  <a:schemeClr val="tx1"/>
                </a:solidFill>
                <a:latin typeface="Time new roman"/>
              </a:rPr>
              <a:t>?</a:t>
            </a:r>
            <a:r>
              <a:rPr lang="ru-RU" sz="3600" i="1" dirty="0" smtClean="0">
                <a:solidFill>
                  <a:schemeClr val="tx1"/>
                </a:solidFill>
                <a:latin typeface="Time new roman"/>
              </a:rPr>
              <a:t/>
            </a:r>
            <a:br>
              <a:rPr lang="ru-RU" sz="3600" i="1" dirty="0" smtClean="0">
                <a:solidFill>
                  <a:schemeClr val="tx1"/>
                </a:solidFill>
                <a:latin typeface="Time new roman"/>
              </a:rPr>
            </a:br>
            <a:r>
              <a:rPr lang="lt-LT" sz="3600" dirty="0" smtClean="0">
                <a:solidFill>
                  <a:schemeClr val="tx1"/>
                </a:solidFill>
                <a:latin typeface="Time new roman"/>
              </a:rPr>
              <a:t/>
            </a:r>
            <a:br>
              <a:rPr lang="lt-LT" sz="3600" dirty="0" smtClean="0">
                <a:solidFill>
                  <a:schemeClr val="tx1"/>
                </a:solidFill>
                <a:latin typeface="Time new roman"/>
              </a:rPr>
            </a:br>
            <a:r>
              <a:rPr lang="lt-LT" sz="2400" dirty="0">
                <a:solidFill>
                  <a:schemeClr val="tx1"/>
                </a:solidFill>
                <a:latin typeface="Time new roman"/>
              </a:rPr>
              <a:t/>
            </a:r>
            <a:br>
              <a:rPr lang="lt-LT" sz="2400" dirty="0">
                <a:solidFill>
                  <a:schemeClr val="tx1"/>
                </a:solidFill>
                <a:latin typeface="Time new roman"/>
              </a:rPr>
            </a:br>
            <a:r>
              <a:rPr lang="lt-LT" sz="2400" dirty="0" smtClean="0">
                <a:solidFill>
                  <a:schemeClr val="tx1"/>
                </a:solidFill>
                <a:latin typeface="Time new roman"/>
              </a:rPr>
              <a:t>P. S. Turite </a:t>
            </a:r>
            <a:r>
              <a:rPr lang="en-US" sz="2400" b="1" dirty="0" smtClean="0">
                <a:solidFill>
                  <a:schemeClr val="tx1"/>
                </a:solidFill>
                <a:latin typeface="Time new roman"/>
              </a:rPr>
              <a:t>2 minutes</a:t>
            </a:r>
            <a:r>
              <a:rPr lang="en-US" sz="2400" dirty="0" smtClean="0">
                <a:solidFill>
                  <a:schemeClr val="tx1"/>
                </a:solidFill>
                <a:latin typeface="Time new roman"/>
              </a:rPr>
              <a:t>!</a:t>
            </a:r>
            <a:r>
              <a:rPr lang="en-US" sz="2400" dirty="0">
                <a:solidFill>
                  <a:schemeClr val="tx1"/>
                </a:solidFill>
                <a:latin typeface="Time new roman"/>
              </a:rPr>
              <a:t> </a:t>
            </a:r>
            <a:r>
              <a:rPr lang="en-US" sz="2400" dirty="0" smtClean="0">
                <a:solidFill>
                  <a:schemeClr val="tx1"/>
                </a:solidFill>
                <a:latin typeface="Time new roman"/>
              </a:rPr>
              <a:t>Kai </a:t>
            </a:r>
            <a:r>
              <a:rPr lang="en-US" sz="2400" dirty="0" err="1" smtClean="0">
                <a:solidFill>
                  <a:schemeClr val="tx1"/>
                </a:solidFill>
                <a:latin typeface="Time new roman"/>
              </a:rPr>
              <a:t>bai</a:t>
            </a:r>
            <a:r>
              <a:rPr lang="lt-LT" sz="2400" dirty="0">
                <a:solidFill>
                  <a:schemeClr val="tx1"/>
                </a:solidFill>
                <a:latin typeface="Time new roman"/>
              </a:rPr>
              <a:t>g</a:t>
            </a:r>
            <a:r>
              <a:rPr lang="en-US" sz="2400" dirty="0" smtClean="0">
                <a:solidFill>
                  <a:schemeClr val="tx1"/>
                </a:solidFill>
                <a:latin typeface="Time new roman"/>
              </a:rPr>
              <a:t>site</a:t>
            </a:r>
            <a:r>
              <a:rPr lang="en-US" sz="2400" dirty="0" smtClean="0">
                <a:solidFill>
                  <a:schemeClr val="tx1"/>
                </a:solidFill>
                <a:latin typeface="Time new roman"/>
              </a:rPr>
              <a:t>, </a:t>
            </a:r>
            <a:r>
              <a:rPr lang="lt-LT" sz="2400" dirty="0" smtClean="0">
                <a:solidFill>
                  <a:schemeClr val="tx1"/>
                </a:solidFill>
                <a:latin typeface="Time new roman"/>
              </a:rPr>
              <a:t>padėkite tušinukus ir lapelius ant suolo krašto.</a:t>
            </a:r>
            <a:r>
              <a:rPr lang="en-US" sz="2400" dirty="0" smtClean="0">
                <a:solidFill>
                  <a:schemeClr val="tx1"/>
                </a:solidFill>
                <a:latin typeface="Time new roman"/>
              </a:rPr>
              <a:t> (</a:t>
            </a:r>
            <a:r>
              <a:rPr lang="en-US" sz="2400" dirty="0" err="1" smtClean="0">
                <a:solidFill>
                  <a:schemeClr val="tx1"/>
                </a:solidFill>
                <a:latin typeface="Time new roman"/>
              </a:rPr>
              <a:t>Taip</a:t>
            </a:r>
            <a:r>
              <a:rPr lang="en-US" sz="2400" dirty="0" smtClean="0">
                <a:solidFill>
                  <a:schemeClr val="tx1"/>
                </a:solidFill>
                <a:latin typeface="Time new roman"/>
              </a:rPr>
              <a:t> a</a:t>
            </a:r>
            <a:r>
              <a:rPr lang="lt-LT" sz="2400" dirty="0" smtClean="0">
                <a:solidFill>
                  <a:schemeClr val="tx1"/>
                </a:solidFill>
                <a:latin typeface="Time new roman"/>
              </a:rPr>
              <a:t>š žinosiu, kad jūs atlikote užduotį</a:t>
            </a:r>
            <a:r>
              <a:rPr lang="en-US" sz="2400" dirty="0" smtClean="0">
                <a:solidFill>
                  <a:schemeClr val="tx1"/>
                </a:solidFill>
                <a:latin typeface="Time new roman"/>
              </a:rPr>
              <a:t> </a:t>
            </a:r>
            <a:r>
              <a:rPr lang="en-US" sz="2400" dirty="0" smtClean="0">
                <a:solidFill>
                  <a:schemeClr val="tx1"/>
                </a:solidFill>
                <a:latin typeface="Time new roman"/>
                <a:sym typeface="Wingdings" panose="05000000000000000000" pitchFamily="2" charset="2"/>
              </a:rPr>
              <a:t></a:t>
            </a:r>
            <a:r>
              <a:rPr lang="ru-RU" sz="2400" dirty="0" smtClean="0">
                <a:solidFill>
                  <a:schemeClr val="tx1"/>
                </a:solidFill>
                <a:latin typeface="Time new roman"/>
                <a:sym typeface="Wingdings" panose="05000000000000000000" pitchFamily="2" charset="2"/>
              </a:rPr>
              <a:t>)</a:t>
            </a:r>
            <a:endParaRPr lang="lt-LT" sz="2400" dirty="0">
              <a:solidFill>
                <a:schemeClr val="tx1"/>
              </a:solidFill>
              <a:latin typeface="Time new roman"/>
            </a:endParaRPr>
          </a:p>
        </p:txBody>
      </p:sp>
    </p:spTree>
    <p:extLst>
      <p:ext uri="{BB962C8B-B14F-4D97-AF65-F5344CB8AC3E}">
        <p14:creationId xmlns:p14="http://schemas.microsoft.com/office/powerpoint/2010/main" val="3777508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306490"/>
          </a:xfrm>
        </p:spPr>
        <p:txBody>
          <a:bodyPr>
            <a:normAutofit/>
          </a:bodyPr>
          <a:lstStyle/>
          <a:p>
            <a:r>
              <a:rPr lang="lt-LT" sz="3200" b="1" dirty="0" smtClean="0">
                <a:solidFill>
                  <a:schemeClr val="tx1"/>
                </a:solidFill>
                <a:latin typeface="Time new roman"/>
              </a:rPr>
              <a:t>O dabar pažiūrėkime, kaip TYLA suprantama kituose šaltiniuose...</a:t>
            </a:r>
            <a:endParaRPr lang="lt-LT" sz="3200" b="1" dirty="0">
              <a:solidFill>
                <a:schemeClr val="tx1"/>
              </a:solidFill>
              <a:latin typeface="Time new roman"/>
            </a:endParaRPr>
          </a:p>
        </p:txBody>
      </p:sp>
      <p:pic>
        <p:nvPicPr>
          <p:cNvPr id="11266" name="Picture 2" descr="http://www.efoto.lt/files/images/11318/IMGP9048_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068960"/>
            <a:ext cx="4562012" cy="304134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877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3226370"/>
          </a:xfrm>
        </p:spPr>
        <p:txBody>
          <a:bodyPr>
            <a:normAutofit fontScale="90000"/>
          </a:bodyPr>
          <a:lstStyle/>
          <a:p>
            <a:pPr algn="l"/>
            <a:r>
              <a:rPr lang="lt-LT" dirty="0" smtClean="0"/>
              <a:t/>
            </a:r>
            <a:br>
              <a:rPr lang="lt-LT" dirty="0" smtClean="0"/>
            </a:br>
            <a:r>
              <a:rPr lang="lt-LT" dirty="0"/>
              <a:t/>
            </a:r>
            <a:br>
              <a:rPr lang="lt-LT" dirty="0"/>
            </a:br>
            <a:r>
              <a:rPr lang="lt-LT" dirty="0" smtClean="0"/>
              <a:t/>
            </a:r>
            <a:br>
              <a:rPr lang="lt-LT" dirty="0" smtClean="0"/>
            </a:br>
            <a:r>
              <a:rPr lang="vi-VN" sz="4000" b="1" dirty="0" smtClean="0">
                <a:solidFill>
                  <a:schemeClr val="tx1"/>
                </a:solidFill>
              </a:rPr>
              <a:t>TYL‖À (4)</a:t>
            </a:r>
            <a:r>
              <a:rPr lang="lt-LT" sz="4000" b="1" dirty="0" smtClean="0">
                <a:solidFill>
                  <a:schemeClr val="tx1"/>
                </a:solidFill>
              </a:rPr>
              <a:t/>
            </a:r>
            <a:br>
              <a:rPr lang="lt-LT" sz="4000" b="1" dirty="0" smtClean="0">
                <a:solidFill>
                  <a:schemeClr val="tx1"/>
                </a:solidFill>
              </a:rPr>
            </a:br>
            <a:r>
              <a:rPr lang="vi-VN" sz="4000" b="1" dirty="0" smtClean="0">
                <a:solidFill>
                  <a:schemeClr val="tx1"/>
                </a:solidFill>
              </a:rPr>
              <a:t/>
            </a:r>
            <a:br>
              <a:rPr lang="vi-VN" sz="4000" b="1" dirty="0" smtClean="0">
                <a:solidFill>
                  <a:schemeClr val="tx1"/>
                </a:solidFill>
              </a:rPr>
            </a:br>
            <a:r>
              <a:rPr lang="vi-VN" sz="4000" b="1" dirty="0" smtClean="0">
                <a:solidFill>
                  <a:schemeClr val="tx1"/>
                </a:solidFill>
              </a:rPr>
              <a:t>NEBUVIMAS GARSŲ, TRIUKŠMO, TYLUMA, RAMUMAS</a:t>
            </a:r>
            <a:r>
              <a:rPr lang="lt-LT" sz="4000" b="1" dirty="0" smtClean="0">
                <a:solidFill>
                  <a:schemeClr val="tx1"/>
                </a:solidFill>
              </a:rPr>
              <a:t>.</a:t>
            </a:r>
            <a:r>
              <a:rPr lang="lt-LT" sz="4000" dirty="0" smtClean="0">
                <a:solidFill>
                  <a:schemeClr val="tx1"/>
                </a:solidFill>
              </a:rPr>
              <a:t/>
            </a:r>
            <a:br>
              <a:rPr lang="lt-LT" sz="4000" dirty="0" smtClean="0">
                <a:solidFill>
                  <a:schemeClr val="tx1"/>
                </a:solidFill>
              </a:rPr>
            </a:br>
            <a:r>
              <a:rPr lang="lt-LT" sz="4000" dirty="0" smtClean="0"/>
              <a:t/>
            </a:r>
            <a:br>
              <a:rPr lang="lt-LT" sz="4000" dirty="0" smtClean="0"/>
            </a:br>
            <a:r>
              <a:rPr lang="lt-LT" sz="2200" i="1" dirty="0" smtClean="0">
                <a:solidFill>
                  <a:schemeClr val="tx1"/>
                </a:solidFill>
                <a:latin typeface="Time new roman"/>
              </a:rPr>
              <a:t>(Dabartinės lietuvių kalbos žodynas)</a:t>
            </a:r>
            <a:endParaRPr lang="lt-LT" sz="2200" i="1" dirty="0">
              <a:solidFill>
                <a:schemeClr val="tx1"/>
              </a:solidFill>
              <a:latin typeface="Time new roman"/>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140968"/>
            <a:ext cx="2330157" cy="30963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6004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57200" y="274638"/>
            <a:ext cx="4906888" cy="4882554"/>
          </a:xfrm>
        </p:spPr>
        <p:txBody>
          <a:bodyPr>
            <a:normAutofit fontScale="90000"/>
          </a:bodyPr>
          <a:lstStyle/>
          <a:p>
            <a:pPr algn="just"/>
            <a:r>
              <a:rPr lang="lt-LT" sz="3200" i="1" dirty="0" smtClean="0">
                <a:solidFill>
                  <a:schemeClr val="tx1"/>
                </a:solidFill>
                <a:latin typeface="Time new roman"/>
              </a:rPr>
              <a:t>„</a:t>
            </a:r>
            <a:r>
              <a:rPr lang="lt-LT" sz="3000" i="1" dirty="0" smtClean="0">
                <a:solidFill>
                  <a:schemeClr val="tx1"/>
                </a:solidFill>
                <a:latin typeface="Time new roman"/>
              </a:rPr>
              <a:t>Tyla </a:t>
            </a:r>
            <a:r>
              <a:rPr lang="lt-LT" sz="3000" i="1" dirty="0">
                <a:solidFill>
                  <a:schemeClr val="tx1"/>
                </a:solidFill>
                <a:latin typeface="Time new roman"/>
              </a:rPr>
              <a:t>– vertybė, ir labai gaila, kad ja mažai kas </a:t>
            </a:r>
            <a:r>
              <a:rPr lang="lt-LT" sz="3000" i="1" dirty="0" smtClean="0">
                <a:solidFill>
                  <a:schemeClr val="tx1"/>
                </a:solidFill>
                <a:latin typeface="Time new roman"/>
              </a:rPr>
              <a:t>naudojasi.</a:t>
            </a:r>
            <a:r>
              <a:rPr lang="lt-LT" sz="3000" i="1" dirty="0">
                <a:solidFill>
                  <a:schemeClr val="tx1"/>
                </a:solidFill>
                <a:latin typeface="Time new roman"/>
              </a:rPr>
              <a:t>  Kuo mažiau tylos, tuo labiau mes esame ištaškyti, kitais žodžiais galiu pasakyti, siela eina kitu keliu, visai negu tuo, kuriuo turėtų eiti</a:t>
            </a:r>
            <a:r>
              <a:rPr lang="lt-LT" sz="3000" i="1" dirty="0" smtClean="0">
                <a:solidFill>
                  <a:schemeClr val="tx1"/>
                </a:solidFill>
                <a:latin typeface="Time new roman"/>
              </a:rPr>
              <a:t>. Štai </a:t>
            </a:r>
            <a:r>
              <a:rPr lang="lt-LT" sz="3000" i="1" dirty="0">
                <a:solidFill>
                  <a:schemeClr val="tx1"/>
                </a:solidFill>
                <a:latin typeface="Time new roman"/>
              </a:rPr>
              <a:t>ir atsakymas – man tyla reikalinga dėl vidinės draugystės, vidinės bičiulystės</a:t>
            </a:r>
            <a:r>
              <a:rPr lang="lt-LT" sz="3000" i="1" dirty="0" smtClean="0">
                <a:solidFill>
                  <a:schemeClr val="tx1"/>
                </a:solidFill>
                <a:latin typeface="Time new roman"/>
              </a:rPr>
              <a:t>.“</a:t>
            </a:r>
            <a:br>
              <a:rPr lang="lt-LT" sz="3000" i="1" dirty="0" smtClean="0">
                <a:solidFill>
                  <a:schemeClr val="tx1"/>
                </a:solidFill>
                <a:latin typeface="Time new roman"/>
              </a:rPr>
            </a:br>
            <a:r>
              <a:rPr lang="lt-LT" sz="3000" i="1" dirty="0">
                <a:solidFill>
                  <a:schemeClr val="tx1"/>
                </a:solidFill>
                <a:latin typeface="Time new roman"/>
              </a:rPr>
              <a:t/>
            </a:r>
            <a:br>
              <a:rPr lang="lt-LT" sz="3000" i="1" dirty="0">
                <a:solidFill>
                  <a:schemeClr val="tx1"/>
                </a:solidFill>
                <a:latin typeface="Time new roman"/>
              </a:rPr>
            </a:br>
            <a:r>
              <a:rPr lang="lt-LT" sz="2000" i="1" dirty="0" smtClean="0">
                <a:solidFill>
                  <a:schemeClr val="tx1"/>
                </a:solidFill>
                <a:latin typeface="Time new roman"/>
              </a:rPr>
              <a:t>(</a:t>
            </a:r>
            <a:r>
              <a:rPr lang="lt-LT" sz="2000" b="1" i="1" dirty="0" smtClean="0">
                <a:solidFill>
                  <a:schemeClr val="tx1"/>
                </a:solidFill>
                <a:latin typeface="Time new roman"/>
              </a:rPr>
              <a:t>Kunigas, pranciškonas Benediktas Jurčys)</a:t>
            </a:r>
            <a:endParaRPr lang="lt-LT" sz="2000" dirty="0">
              <a:solidFill>
                <a:schemeClr val="tx1"/>
              </a:solidFill>
              <a:latin typeface="Time new roman"/>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2636912"/>
            <a:ext cx="2586903" cy="38164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987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38336" y="548680"/>
            <a:ext cx="8229600" cy="5674642"/>
          </a:xfrm>
        </p:spPr>
        <p:txBody>
          <a:bodyPr>
            <a:normAutofit/>
          </a:bodyPr>
          <a:lstStyle/>
          <a:p>
            <a:pPr algn="l"/>
            <a:r>
              <a:rPr lang="lt-LT" sz="2000" b="1" dirty="0" smtClean="0">
                <a:latin typeface="Time new roman"/>
              </a:rPr>
              <a:t/>
            </a:r>
            <a:br>
              <a:rPr lang="lt-LT" sz="2000" b="1" dirty="0" smtClean="0">
                <a:latin typeface="Time new roman"/>
              </a:rPr>
            </a:br>
            <a:r>
              <a:rPr lang="lt-LT" sz="2000" b="1" dirty="0">
                <a:latin typeface="Time new roman"/>
              </a:rPr>
              <a:t/>
            </a:r>
            <a:br>
              <a:rPr lang="lt-LT" sz="2000" b="1" dirty="0">
                <a:latin typeface="Time new roman"/>
              </a:rPr>
            </a:br>
            <a:r>
              <a:rPr lang="lt-LT" sz="2000" b="1" dirty="0" smtClean="0">
                <a:latin typeface="Time new roman"/>
              </a:rPr>
              <a:t/>
            </a:r>
            <a:br>
              <a:rPr lang="lt-LT" sz="2000" b="1" dirty="0" smtClean="0">
                <a:latin typeface="Time new roman"/>
              </a:rPr>
            </a:br>
            <a:r>
              <a:rPr lang="lt-LT" sz="2000" b="1" dirty="0" smtClean="0">
                <a:solidFill>
                  <a:schemeClr val="tx1"/>
                </a:solidFill>
                <a:latin typeface="Time new roman"/>
              </a:rPr>
              <a:t>„Tyla </a:t>
            </a:r>
            <a:r>
              <a:rPr lang="lt-LT" sz="2000" b="1" dirty="0">
                <a:solidFill>
                  <a:schemeClr val="tx1"/>
                </a:solidFill>
                <a:latin typeface="Time new roman"/>
              </a:rPr>
              <a:t>yra geriausia, ką tik esu girdėjęs</a:t>
            </a:r>
            <a:r>
              <a:rPr lang="lt-LT" sz="2000" b="1" dirty="0" smtClean="0">
                <a:solidFill>
                  <a:schemeClr val="tx1"/>
                </a:solidFill>
                <a:latin typeface="Time new roman"/>
              </a:rPr>
              <a:t>.“</a:t>
            </a:r>
            <a:br>
              <a:rPr lang="lt-LT" sz="2000" b="1" dirty="0" smtClean="0">
                <a:solidFill>
                  <a:schemeClr val="tx1"/>
                </a:solidFill>
                <a:latin typeface="Time new roman"/>
              </a:rPr>
            </a:br>
            <a:r>
              <a:rPr lang="lt-LT" sz="2000" b="1" dirty="0" smtClean="0">
                <a:solidFill>
                  <a:schemeClr val="tx1"/>
                </a:solidFill>
                <a:latin typeface="Time new roman"/>
              </a:rPr>
              <a:t> </a:t>
            </a:r>
            <a:r>
              <a:rPr lang="lt-LT" sz="1200" b="1" i="1" dirty="0">
                <a:solidFill>
                  <a:schemeClr val="tx1"/>
                </a:solidFill>
                <a:latin typeface="Time new roman"/>
              </a:rPr>
              <a:t>(Rusų rašytojas </a:t>
            </a:r>
            <a:r>
              <a:rPr lang="lt-LT" sz="1200" b="1" i="1" dirty="0" err="1">
                <a:solidFill>
                  <a:schemeClr val="tx1"/>
                </a:solidFill>
                <a:latin typeface="Time new roman"/>
              </a:rPr>
              <a:t>Borisas</a:t>
            </a:r>
            <a:r>
              <a:rPr lang="lt-LT" sz="1200" b="1" i="1" dirty="0">
                <a:solidFill>
                  <a:schemeClr val="tx1"/>
                </a:solidFill>
                <a:latin typeface="Time new roman"/>
              </a:rPr>
              <a:t> Pasternakas)</a:t>
            </a:r>
            <a:r>
              <a:rPr lang="lt-LT" sz="2000" b="1" dirty="0">
                <a:solidFill>
                  <a:schemeClr val="tx1"/>
                </a:solidFill>
                <a:latin typeface="Time new roman"/>
              </a:rPr>
              <a:t/>
            </a:r>
            <a:br>
              <a:rPr lang="lt-LT" sz="2000" b="1" dirty="0">
                <a:solidFill>
                  <a:schemeClr val="tx1"/>
                </a:solidFill>
                <a:latin typeface="Time new roman"/>
              </a:rPr>
            </a:br>
            <a:r>
              <a:rPr lang="lt-LT" sz="2000" b="1" dirty="0">
                <a:solidFill>
                  <a:schemeClr val="tx1"/>
                </a:solidFill>
                <a:latin typeface="Time new roman"/>
              </a:rPr>
              <a:t/>
            </a:r>
            <a:br>
              <a:rPr lang="lt-LT" sz="2000" b="1" dirty="0">
                <a:solidFill>
                  <a:schemeClr val="tx1"/>
                </a:solidFill>
                <a:latin typeface="Time new roman"/>
              </a:rPr>
            </a:br>
            <a:r>
              <a:rPr lang="lt-LT" sz="2000" b="1" dirty="0" smtClean="0">
                <a:solidFill>
                  <a:schemeClr val="tx1"/>
                </a:solidFill>
                <a:latin typeface="Time new roman"/>
              </a:rPr>
              <a:t>„Tyla </a:t>
            </a:r>
            <a:r>
              <a:rPr lang="lt-LT" sz="2000" b="1" dirty="0">
                <a:solidFill>
                  <a:schemeClr val="tx1"/>
                </a:solidFill>
                <a:latin typeface="Time new roman"/>
              </a:rPr>
              <a:t>yra neatsiejamas komunikavimo elementas ir be jos neegzistuoja turiningi žodžiai</a:t>
            </a:r>
            <a:r>
              <a:rPr lang="lt-LT" sz="2000" b="1" dirty="0" smtClean="0">
                <a:solidFill>
                  <a:schemeClr val="tx1"/>
                </a:solidFill>
                <a:latin typeface="Time new roman"/>
              </a:rPr>
              <a:t>.“</a:t>
            </a:r>
            <a:br>
              <a:rPr lang="lt-LT" sz="2000" b="1" dirty="0" smtClean="0">
                <a:solidFill>
                  <a:schemeClr val="tx1"/>
                </a:solidFill>
                <a:latin typeface="Time new roman"/>
              </a:rPr>
            </a:br>
            <a:r>
              <a:rPr lang="lt-LT" sz="1200" b="1" dirty="0" smtClean="0">
                <a:solidFill>
                  <a:schemeClr val="tx1"/>
                </a:solidFill>
                <a:latin typeface="Time new roman"/>
              </a:rPr>
              <a:t> </a:t>
            </a:r>
            <a:r>
              <a:rPr lang="lt-LT" sz="1200" b="1" i="1" dirty="0">
                <a:solidFill>
                  <a:schemeClr val="tx1"/>
                </a:solidFill>
                <a:latin typeface="Time new roman"/>
              </a:rPr>
              <a:t>(Popiežius Benediktas XVI)</a:t>
            </a:r>
            <a:r>
              <a:rPr lang="lt-LT" sz="2000" b="1" dirty="0">
                <a:solidFill>
                  <a:schemeClr val="tx1"/>
                </a:solidFill>
                <a:latin typeface="Time new roman"/>
              </a:rPr>
              <a:t/>
            </a:r>
            <a:br>
              <a:rPr lang="lt-LT" sz="2000" b="1" dirty="0">
                <a:solidFill>
                  <a:schemeClr val="tx1"/>
                </a:solidFill>
                <a:latin typeface="Time new roman"/>
              </a:rPr>
            </a:br>
            <a:r>
              <a:rPr lang="lt-LT" sz="2000" b="1" dirty="0" smtClean="0">
                <a:solidFill>
                  <a:schemeClr val="tx1"/>
                </a:solidFill>
                <a:latin typeface="Time new roman"/>
              </a:rPr>
              <a:t/>
            </a:r>
            <a:br>
              <a:rPr lang="lt-LT" sz="2000" b="1" dirty="0" smtClean="0">
                <a:solidFill>
                  <a:schemeClr val="tx1"/>
                </a:solidFill>
                <a:latin typeface="Time new roman"/>
              </a:rPr>
            </a:br>
            <a:r>
              <a:rPr lang="lt-LT" sz="2000" b="1" dirty="0">
                <a:solidFill>
                  <a:schemeClr val="tx1"/>
                </a:solidFill>
                <a:latin typeface="Time new roman"/>
              </a:rPr>
              <a:t/>
            </a:r>
            <a:br>
              <a:rPr lang="lt-LT" sz="2000" b="1" dirty="0">
                <a:solidFill>
                  <a:schemeClr val="tx1"/>
                </a:solidFill>
                <a:latin typeface="Time new roman"/>
              </a:rPr>
            </a:br>
            <a:r>
              <a:rPr lang="lt-LT" sz="2000" b="1" dirty="0" smtClean="0">
                <a:solidFill>
                  <a:schemeClr val="tx1"/>
                </a:solidFill>
                <a:latin typeface="Time new roman"/>
              </a:rPr>
              <a:t>„Tikrasis </a:t>
            </a:r>
            <a:r>
              <a:rPr lang="lt-LT" sz="2000" b="1" dirty="0">
                <a:solidFill>
                  <a:schemeClr val="tx1"/>
                </a:solidFill>
                <a:latin typeface="Time new roman"/>
              </a:rPr>
              <a:t>gyvenimas susideda iš tylėjimų. Jeigu ką nors sugadini kalbėdamas, gali pataisyti tylėdamas</a:t>
            </a:r>
            <a:r>
              <a:rPr lang="lt-LT" sz="2000" b="1" dirty="0" smtClean="0">
                <a:solidFill>
                  <a:schemeClr val="tx1"/>
                </a:solidFill>
                <a:latin typeface="Time new roman"/>
              </a:rPr>
              <a:t>.“</a:t>
            </a:r>
            <a:br>
              <a:rPr lang="lt-LT" sz="2000" b="1" dirty="0" smtClean="0">
                <a:solidFill>
                  <a:schemeClr val="tx1"/>
                </a:solidFill>
                <a:latin typeface="Time new roman"/>
              </a:rPr>
            </a:br>
            <a:r>
              <a:rPr lang="lt-LT" sz="1200" b="1" dirty="0" smtClean="0">
                <a:solidFill>
                  <a:schemeClr val="tx1"/>
                </a:solidFill>
                <a:latin typeface="Time new roman"/>
              </a:rPr>
              <a:t> </a:t>
            </a:r>
            <a:r>
              <a:rPr lang="lt-LT" sz="1200" b="1" i="1" dirty="0">
                <a:solidFill>
                  <a:schemeClr val="tx1"/>
                </a:solidFill>
                <a:latin typeface="Time new roman"/>
              </a:rPr>
              <a:t>(Rašytojas </a:t>
            </a:r>
            <a:r>
              <a:rPr lang="lt-LT" sz="1200" b="1" i="1" dirty="0" err="1">
                <a:solidFill>
                  <a:schemeClr val="tx1"/>
                </a:solidFill>
                <a:latin typeface="Time new roman"/>
              </a:rPr>
              <a:t>Gendrutis</a:t>
            </a:r>
            <a:r>
              <a:rPr lang="lt-LT" sz="1200" b="1" i="1" dirty="0">
                <a:solidFill>
                  <a:schemeClr val="tx1"/>
                </a:solidFill>
                <a:latin typeface="Time new roman"/>
              </a:rPr>
              <a:t> Morkūnas</a:t>
            </a:r>
            <a:r>
              <a:rPr lang="lt-LT" sz="1200" b="1" i="1" dirty="0" smtClean="0">
                <a:solidFill>
                  <a:schemeClr val="tx1"/>
                </a:solidFill>
                <a:latin typeface="Time new roman"/>
              </a:rPr>
              <a:t>)</a:t>
            </a:r>
            <a:br>
              <a:rPr lang="lt-LT" sz="1200" b="1" i="1" dirty="0" smtClean="0">
                <a:solidFill>
                  <a:schemeClr val="tx1"/>
                </a:solidFill>
                <a:latin typeface="Time new roman"/>
              </a:rPr>
            </a:br>
            <a:r>
              <a:rPr lang="lt-LT" sz="1200" b="1" i="1" dirty="0">
                <a:solidFill>
                  <a:schemeClr val="tx1"/>
                </a:solidFill>
                <a:latin typeface="Time new roman"/>
              </a:rPr>
              <a:t/>
            </a:r>
            <a:br>
              <a:rPr lang="lt-LT" sz="1200" b="1" i="1" dirty="0">
                <a:solidFill>
                  <a:schemeClr val="tx1"/>
                </a:solidFill>
                <a:latin typeface="Time new roman"/>
              </a:rPr>
            </a:br>
            <a:r>
              <a:rPr lang="lt-LT" sz="2000" b="1" dirty="0">
                <a:solidFill>
                  <a:schemeClr val="tx1"/>
                </a:solidFill>
                <a:latin typeface="Time new roman"/>
              </a:rPr>
              <a:t>Tyla yra draugė, kuri niekada neišduoda</a:t>
            </a:r>
            <a:r>
              <a:rPr lang="lt-LT" sz="2000" b="1" dirty="0" smtClean="0">
                <a:solidFill>
                  <a:schemeClr val="tx1"/>
                </a:solidFill>
                <a:latin typeface="Time new roman"/>
              </a:rPr>
              <a:t>...</a:t>
            </a:r>
            <a:br>
              <a:rPr lang="lt-LT" sz="2000" b="1" dirty="0" smtClean="0">
                <a:solidFill>
                  <a:schemeClr val="tx1"/>
                </a:solidFill>
                <a:latin typeface="Time new roman"/>
              </a:rPr>
            </a:br>
            <a:r>
              <a:rPr lang="lt-LT" sz="2000" b="1" dirty="0">
                <a:solidFill>
                  <a:schemeClr val="tx1"/>
                </a:solidFill>
                <a:latin typeface="Time new roman"/>
              </a:rPr>
              <a:t/>
            </a:r>
            <a:br>
              <a:rPr lang="lt-LT" sz="2000" b="1" dirty="0">
                <a:solidFill>
                  <a:schemeClr val="tx1"/>
                </a:solidFill>
                <a:latin typeface="Time new roman"/>
              </a:rPr>
            </a:br>
            <a:r>
              <a:rPr lang="lt-LT" sz="2000" b="1" dirty="0">
                <a:solidFill>
                  <a:schemeClr val="tx1"/>
                </a:solidFill>
                <a:latin typeface="Time new roman"/>
              </a:rPr>
              <a:t>Tyla iškalbingesnė už tūkstančius žodžių...</a:t>
            </a:r>
            <a:br>
              <a:rPr lang="lt-LT" sz="2000" b="1" dirty="0">
                <a:solidFill>
                  <a:schemeClr val="tx1"/>
                </a:solidFill>
                <a:latin typeface="Time new roman"/>
              </a:rPr>
            </a:br>
            <a:endParaRPr lang="lt-LT" sz="2000" b="1" dirty="0">
              <a:solidFill>
                <a:schemeClr val="tx1"/>
              </a:solidFill>
              <a:latin typeface="Time new roman"/>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88640"/>
            <a:ext cx="2987824" cy="1800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1817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ctrTitle"/>
          </p:nvPr>
        </p:nvSpPr>
        <p:spPr/>
        <p:txBody>
          <a:bodyPr>
            <a:normAutofit fontScale="90000"/>
          </a:bodyPr>
          <a:lstStyle/>
          <a:p>
            <a:r>
              <a:rPr lang="lt-LT" dirty="0" smtClean="0"/>
              <a:t/>
            </a:r>
            <a:br>
              <a:rPr lang="lt-LT" dirty="0" smtClean="0"/>
            </a:br>
            <a:r>
              <a:rPr lang="lt-LT" dirty="0" smtClean="0"/>
              <a:t/>
            </a:r>
            <a:br>
              <a:rPr lang="lt-LT" dirty="0" smtClean="0"/>
            </a:br>
            <a:r>
              <a:rPr lang="lt-LT" dirty="0" smtClean="0"/>
              <a:t/>
            </a:r>
            <a:br>
              <a:rPr lang="lt-LT" dirty="0" smtClean="0"/>
            </a:br>
            <a:endParaRPr lang="lt-LT" dirty="0"/>
          </a:p>
        </p:txBody>
      </p:sp>
      <p:sp>
        <p:nvSpPr>
          <p:cNvPr id="6" name="Antrinis pavadinimas 5"/>
          <p:cNvSpPr>
            <a:spLocks noGrp="1"/>
          </p:cNvSpPr>
          <p:nvPr>
            <p:ph type="subTitle" idx="1"/>
          </p:nvPr>
        </p:nvSpPr>
        <p:spPr>
          <a:xfrm>
            <a:off x="467544" y="692696"/>
            <a:ext cx="6688832" cy="1080120"/>
          </a:xfrm>
        </p:spPr>
        <p:txBody>
          <a:bodyPr>
            <a:normAutofit/>
          </a:bodyPr>
          <a:lstStyle/>
          <a:p>
            <a:pPr algn="r"/>
            <a:r>
              <a:rPr lang="lt-LT" sz="2800" b="1" i="1" dirty="0" smtClean="0">
                <a:solidFill>
                  <a:schemeClr val="tx1"/>
                </a:solidFill>
                <a:latin typeface="Time new roman"/>
              </a:rPr>
              <a:t>Vanda Juknaitė apie save vaikystėje:</a:t>
            </a:r>
            <a:endParaRPr lang="lt-LT" sz="2800" b="1" dirty="0">
              <a:solidFill>
                <a:schemeClr val="tx1"/>
              </a:solidFill>
            </a:endParaRPr>
          </a:p>
        </p:txBody>
      </p:sp>
      <p:sp>
        <p:nvSpPr>
          <p:cNvPr id="5" name="Stačiakampis 4"/>
          <p:cNvSpPr/>
          <p:nvPr/>
        </p:nvSpPr>
        <p:spPr>
          <a:xfrm>
            <a:off x="251520" y="1772816"/>
            <a:ext cx="6768752" cy="2616101"/>
          </a:xfrm>
          <a:prstGeom prst="rect">
            <a:avLst/>
          </a:prstGeom>
        </p:spPr>
        <p:txBody>
          <a:bodyPr wrap="square">
            <a:spAutoFit/>
          </a:bodyPr>
          <a:lstStyle/>
          <a:p>
            <a:endParaRPr lang="lt-LT" sz="2000" dirty="0" smtClean="0">
              <a:latin typeface="Time new roman"/>
            </a:endParaRPr>
          </a:p>
          <a:p>
            <a:pPr algn="just"/>
            <a:r>
              <a:rPr lang="lt-LT" sz="2400" b="1" dirty="0" smtClean="0">
                <a:latin typeface="Time new roman"/>
              </a:rPr>
              <a:t>„Namuose </a:t>
            </a:r>
            <a:r>
              <a:rPr lang="lt-LT" sz="2400" b="1" dirty="0">
                <a:latin typeface="Time new roman"/>
              </a:rPr>
              <a:t>nebuvo nei elektros, nei radijo, jokių pašalinių trukdžių, tik tyla </a:t>
            </a:r>
            <a:r>
              <a:rPr lang="lt-LT" sz="2400" b="1" dirty="0" err="1">
                <a:latin typeface="Time new roman"/>
              </a:rPr>
              <a:t>tyla</a:t>
            </a:r>
            <a:r>
              <a:rPr lang="lt-LT" sz="2400" b="1" dirty="0">
                <a:latin typeface="Time new roman"/>
              </a:rPr>
              <a:t> </a:t>
            </a:r>
            <a:r>
              <a:rPr lang="lt-LT" sz="2400" b="1" dirty="0" err="1">
                <a:latin typeface="Time new roman"/>
              </a:rPr>
              <a:t>tyla</a:t>
            </a:r>
            <a:r>
              <a:rPr lang="lt-LT" sz="2400" b="1" dirty="0">
                <a:latin typeface="Time new roman"/>
              </a:rPr>
              <a:t>… Užsilipdavau ant kėdės, nuo jos – ant stalo, o ten – jau langas, pro kurį veriasi pasaulis įvairiais pavidalais – per vėjo kaukimą, lietaus lašus</a:t>
            </a:r>
            <a:r>
              <a:rPr lang="lt-LT" sz="2400" b="1" dirty="0" smtClean="0">
                <a:latin typeface="Time new roman"/>
              </a:rPr>
              <a:t>…“</a:t>
            </a:r>
            <a:endParaRPr lang="lt-LT" sz="2400" b="1" dirty="0">
              <a:latin typeface="Time new roman"/>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4221088"/>
            <a:ext cx="3355851" cy="228197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9001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title"/>
          </p:nvPr>
        </p:nvSpPr>
        <p:spPr>
          <a:xfrm>
            <a:off x="457200" y="274638"/>
            <a:ext cx="7715200" cy="5458618"/>
          </a:xfrm>
        </p:spPr>
        <p:txBody>
          <a:bodyPr>
            <a:normAutofit/>
          </a:bodyPr>
          <a:lstStyle/>
          <a:p>
            <a:r>
              <a:rPr lang="lt-LT" sz="3200" b="1" dirty="0">
                <a:solidFill>
                  <a:schemeClr val="tx1"/>
                </a:solidFill>
                <a:latin typeface="Time new roman"/>
              </a:rPr>
              <a:t>UŽDUOTIS:</a:t>
            </a:r>
            <a:r>
              <a:rPr lang="lt-LT" sz="3200" dirty="0">
                <a:solidFill>
                  <a:schemeClr val="tx1"/>
                </a:solidFill>
                <a:latin typeface="Time new roman"/>
              </a:rPr>
              <a:t/>
            </a:r>
            <a:br>
              <a:rPr lang="lt-LT" sz="3200" dirty="0">
                <a:solidFill>
                  <a:schemeClr val="tx1"/>
                </a:solidFill>
                <a:latin typeface="Time new roman"/>
              </a:rPr>
            </a:br>
            <a:r>
              <a:rPr lang="lt-LT" sz="3200" dirty="0" smtClean="0">
                <a:solidFill>
                  <a:schemeClr val="tx1"/>
                </a:solidFill>
                <a:latin typeface="Time new roman"/>
              </a:rPr>
              <a:t>Interviu autorė mini du savo vaikystės pasaulius. Įvardykite juos ir aprašykite </a:t>
            </a:r>
            <a:r>
              <a:rPr lang="lt-LT" sz="3200" dirty="0" smtClean="0">
                <a:solidFill>
                  <a:schemeClr val="tx2">
                    <a:lumMod val="60000"/>
                    <a:lumOff val="40000"/>
                  </a:schemeClr>
                </a:solidFill>
                <a:latin typeface="Time new roman"/>
              </a:rPr>
              <a:t>mėlynuose </a:t>
            </a:r>
            <a:r>
              <a:rPr lang="lt-LT" sz="3200" dirty="0" smtClean="0">
                <a:solidFill>
                  <a:schemeClr val="tx1"/>
                </a:solidFill>
                <a:latin typeface="Time new roman"/>
              </a:rPr>
              <a:t>lapeliuose.</a:t>
            </a:r>
            <a:r>
              <a:rPr lang="ru-RU" sz="3200" i="1" dirty="0">
                <a:solidFill>
                  <a:schemeClr val="tx1"/>
                </a:solidFill>
                <a:latin typeface="Time new roman"/>
              </a:rPr>
              <a:t/>
            </a:r>
            <a:br>
              <a:rPr lang="ru-RU" sz="3200" i="1" dirty="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lt-LT" sz="3200" dirty="0">
                <a:solidFill>
                  <a:schemeClr val="tx1"/>
                </a:solidFill>
                <a:latin typeface="Time new roman"/>
              </a:rPr>
              <a:t/>
            </a:r>
            <a:br>
              <a:rPr lang="lt-LT" sz="3200" dirty="0">
                <a:solidFill>
                  <a:schemeClr val="tx1"/>
                </a:solidFill>
                <a:latin typeface="Time new roman"/>
              </a:rPr>
            </a:br>
            <a:r>
              <a:rPr lang="lt-LT" sz="2400" dirty="0">
                <a:solidFill>
                  <a:schemeClr val="tx1"/>
                </a:solidFill>
                <a:latin typeface="Time new roman"/>
              </a:rPr>
              <a:t>P. S. Turite </a:t>
            </a:r>
            <a:r>
              <a:rPr lang="en-US" sz="2400" dirty="0">
                <a:solidFill>
                  <a:schemeClr val="tx1"/>
                </a:solidFill>
                <a:latin typeface="Time new roman"/>
              </a:rPr>
              <a:t>3</a:t>
            </a:r>
            <a:r>
              <a:rPr lang="en-US" sz="2400" dirty="0" smtClean="0">
                <a:solidFill>
                  <a:schemeClr val="tx1"/>
                </a:solidFill>
                <a:latin typeface="Time new roman"/>
              </a:rPr>
              <a:t> </a:t>
            </a:r>
            <a:r>
              <a:rPr lang="en-US" sz="2400" dirty="0">
                <a:solidFill>
                  <a:schemeClr val="tx1"/>
                </a:solidFill>
                <a:latin typeface="Time new roman"/>
              </a:rPr>
              <a:t>minutes! Kai </a:t>
            </a:r>
            <a:r>
              <a:rPr lang="en-US" sz="2400" dirty="0" err="1" smtClean="0">
                <a:solidFill>
                  <a:schemeClr val="tx1"/>
                </a:solidFill>
                <a:latin typeface="Time new roman"/>
              </a:rPr>
              <a:t>bai</a:t>
            </a:r>
            <a:r>
              <a:rPr lang="lt-LT" sz="2400" dirty="0">
                <a:solidFill>
                  <a:schemeClr val="tx1"/>
                </a:solidFill>
                <a:latin typeface="Time new roman"/>
              </a:rPr>
              <a:t>g</a:t>
            </a:r>
            <a:r>
              <a:rPr lang="en-US" sz="2400" dirty="0" smtClean="0">
                <a:solidFill>
                  <a:schemeClr val="tx1"/>
                </a:solidFill>
                <a:latin typeface="Time new roman"/>
              </a:rPr>
              <a:t>site</a:t>
            </a:r>
            <a:r>
              <a:rPr lang="en-US" sz="2400" dirty="0">
                <a:solidFill>
                  <a:schemeClr val="tx1"/>
                </a:solidFill>
                <a:latin typeface="Time new roman"/>
              </a:rPr>
              <a:t>, </a:t>
            </a:r>
            <a:r>
              <a:rPr lang="lt-LT" sz="2400" dirty="0">
                <a:solidFill>
                  <a:schemeClr val="tx1"/>
                </a:solidFill>
                <a:latin typeface="Time new roman"/>
              </a:rPr>
              <a:t>padėkite tušinukus ir lapelius ant suolo krašto.</a:t>
            </a:r>
            <a:r>
              <a:rPr lang="en-US" sz="2400" dirty="0">
                <a:solidFill>
                  <a:schemeClr val="tx1"/>
                </a:solidFill>
                <a:latin typeface="Time new roman"/>
              </a:rPr>
              <a:t> (</a:t>
            </a:r>
            <a:r>
              <a:rPr lang="en-US" sz="2400" dirty="0" err="1">
                <a:solidFill>
                  <a:schemeClr val="tx1"/>
                </a:solidFill>
                <a:latin typeface="Time new roman"/>
              </a:rPr>
              <a:t>Taip</a:t>
            </a:r>
            <a:r>
              <a:rPr lang="en-US" sz="2400" dirty="0">
                <a:solidFill>
                  <a:schemeClr val="tx1"/>
                </a:solidFill>
                <a:latin typeface="Time new roman"/>
              </a:rPr>
              <a:t> a</a:t>
            </a:r>
            <a:r>
              <a:rPr lang="lt-LT" sz="2400" dirty="0">
                <a:solidFill>
                  <a:schemeClr val="tx1"/>
                </a:solidFill>
                <a:latin typeface="Time new roman"/>
              </a:rPr>
              <a:t>š žinosiu, kad jūs atlikote užduotį</a:t>
            </a:r>
            <a:r>
              <a:rPr lang="en-US" sz="2400" dirty="0">
                <a:solidFill>
                  <a:schemeClr val="tx1"/>
                </a:solidFill>
                <a:latin typeface="Time new roman"/>
              </a:rPr>
              <a:t> </a:t>
            </a:r>
            <a:r>
              <a:rPr lang="en-US" sz="2400" dirty="0">
                <a:solidFill>
                  <a:schemeClr val="tx1"/>
                </a:solidFill>
                <a:latin typeface="Time new roman"/>
                <a:sym typeface="Wingdings" panose="05000000000000000000" pitchFamily="2" charset="2"/>
              </a:rPr>
              <a:t></a:t>
            </a:r>
            <a:r>
              <a:rPr lang="ru-RU" sz="2400" dirty="0">
                <a:solidFill>
                  <a:schemeClr val="tx1"/>
                </a:solidFill>
                <a:latin typeface="Time new roman"/>
                <a:sym typeface="Wingdings" panose="05000000000000000000" pitchFamily="2" charset="2"/>
              </a:rPr>
              <a:t>)</a:t>
            </a:r>
            <a:endParaRPr lang="lt-LT" sz="2400" dirty="0">
              <a:solidFill>
                <a:schemeClr val="tx1"/>
              </a:solidFill>
            </a:endParaRPr>
          </a:p>
        </p:txBody>
      </p:sp>
    </p:spTree>
    <p:extLst>
      <p:ext uri="{BB962C8B-B14F-4D97-AF65-F5344CB8AC3E}">
        <p14:creationId xmlns:p14="http://schemas.microsoft.com/office/powerpoint/2010/main" val="1526166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ctrTitle"/>
          </p:nvPr>
        </p:nvSpPr>
        <p:spPr>
          <a:xfrm>
            <a:off x="395536" y="548680"/>
            <a:ext cx="7776864" cy="864096"/>
          </a:xfrm>
        </p:spPr>
        <p:txBody>
          <a:bodyPr>
            <a:normAutofit fontScale="90000"/>
          </a:bodyPr>
          <a:lstStyle/>
          <a:p>
            <a:r>
              <a:rPr lang="lt-LT" sz="3200" b="1" dirty="0" smtClean="0">
                <a:solidFill>
                  <a:schemeClr val="tx1"/>
                </a:solidFill>
                <a:latin typeface="Time new roman"/>
              </a:rPr>
              <a:t>Ištrauka iš V. Juknaitės esė „Išsiduosi. Balsu“</a:t>
            </a:r>
            <a:endParaRPr lang="lt-LT" sz="3200" b="1" dirty="0">
              <a:solidFill>
                <a:schemeClr val="tx1"/>
              </a:solidFill>
              <a:latin typeface="Time new roman"/>
            </a:endParaRPr>
          </a:p>
        </p:txBody>
      </p:sp>
      <p:sp>
        <p:nvSpPr>
          <p:cNvPr id="4" name="Antrinis pavadinimas 3"/>
          <p:cNvSpPr>
            <a:spLocks noGrp="1"/>
          </p:cNvSpPr>
          <p:nvPr>
            <p:ph type="subTitle" idx="1"/>
          </p:nvPr>
        </p:nvSpPr>
        <p:spPr>
          <a:xfrm>
            <a:off x="611560" y="1844824"/>
            <a:ext cx="7920880" cy="3073896"/>
          </a:xfrm>
        </p:spPr>
        <p:txBody>
          <a:bodyPr>
            <a:noAutofit/>
          </a:bodyPr>
          <a:lstStyle/>
          <a:p>
            <a:pPr algn="just"/>
            <a:r>
              <a:rPr lang="lt-LT" sz="2000" b="1" dirty="0" smtClean="0">
                <a:solidFill>
                  <a:schemeClr val="tx1"/>
                </a:solidFill>
                <a:latin typeface="Time new roman"/>
              </a:rPr>
              <a:t>„Visą kelią autobuse buvo mirtina TYLA. Įtempta, nuščiuvusi TYLA. Tik Kęstas Gediminas drąsindamasis mėgino juokauti:</a:t>
            </a:r>
          </a:p>
          <a:p>
            <a:pPr algn="just"/>
            <a:r>
              <a:rPr lang="lt-LT" sz="2000" b="1" dirty="0" smtClean="0">
                <a:solidFill>
                  <a:schemeClr val="tx1"/>
                </a:solidFill>
                <a:latin typeface="Time new roman"/>
              </a:rPr>
              <a:t>- Jei jūs mane ten mokysite skaityti, aš pabėgsiu.</a:t>
            </a:r>
          </a:p>
          <a:p>
            <a:pPr algn="just"/>
            <a:r>
              <a:rPr lang="lt-LT" sz="2000" b="1" dirty="0" smtClean="0">
                <a:solidFill>
                  <a:schemeClr val="tx1"/>
                </a:solidFill>
                <a:latin typeface="Time new roman"/>
              </a:rPr>
              <a:t>Jau vėliau. Paklausėme, ko gi jie autobuse taip TYLĖJO. Atsakė kaip vaikai:</a:t>
            </a:r>
          </a:p>
          <a:p>
            <a:pPr algn="just"/>
            <a:r>
              <a:rPr lang="lt-LT" sz="2000" b="1" dirty="0" smtClean="0">
                <a:solidFill>
                  <a:schemeClr val="tx1"/>
                </a:solidFill>
                <a:latin typeface="Time new roman"/>
              </a:rPr>
              <a:t>- Mes bijojom. Mes nežinojom. Ką jūs mums darysit. Kur jūs mus vežat. Gal į policiją.</a:t>
            </a:r>
          </a:p>
          <a:p>
            <a:pPr algn="just"/>
            <a:r>
              <a:rPr lang="lt-LT" sz="2000" b="1" dirty="0" smtClean="0">
                <a:solidFill>
                  <a:schemeClr val="tx1"/>
                </a:solidFill>
                <a:latin typeface="Time new roman"/>
              </a:rPr>
              <a:t>Tačiau tai buvo TYLA prieš audrą. Pietus pavalgėm dar TYLIAI. Po pietų išmaudėme juos karštoje pirtyje. Ramiai Perrengėm švariais drabužiais. Pavakare nuėjom prie upės. Ten buvo iš anksto sukrautas laužas. Užkūrėme jį. Ir RAMYBĖ sprogo. Sprogo, kaip atominė bomba.“</a:t>
            </a:r>
            <a:endParaRPr lang="lt-LT" sz="2000" b="1" dirty="0">
              <a:solidFill>
                <a:schemeClr val="tx1"/>
              </a:solidFill>
              <a:latin typeface="Time new roman"/>
            </a:endParaRPr>
          </a:p>
        </p:txBody>
      </p:sp>
    </p:spTree>
    <p:extLst>
      <p:ext uri="{BB962C8B-B14F-4D97-AF65-F5344CB8AC3E}">
        <p14:creationId xmlns:p14="http://schemas.microsoft.com/office/powerpoint/2010/main" val="2622733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395536" y="332656"/>
            <a:ext cx="8229600" cy="6178698"/>
          </a:xfrm>
        </p:spPr>
        <p:txBody>
          <a:bodyPr>
            <a:noAutofit/>
          </a:bodyPr>
          <a:lstStyle/>
          <a:p>
            <a:pPr algn="l"/>
            <a:r>
              <a:rPr lang="lt-LT" sz="2800" b="1" dirty="0">
                <a:solidFill>
                  <a:schemeClr val="tx1"/>
                </a:solidFill>
                <a:latin typeface="Time new roman"/>
              </a:rPr>
              <a:t>UŽDUOTIS:</a:t>
            </a:r>
            <a:r>
              <a:rPr lang="lt-LT" sz="2800" dirty="0">
                <a:solidFill>
                  <a:schemeClr val="tx1"/>
                </a:solidFill>
                <a:latin typeface="Time new roman"/>
              </a:rPr>
              <a:t/>
            </a:r>
            <a:br>
              <a:rPr lang="lt-LT" sz="2800" dirty="0">
                <a:solidFill>
                  <a:schemeClr val="tx1"/>
                </a:solidFill>
                <a:latin typeface="Time new roman"/>
              </a:rPr>
            </a:br>
            <a:r>
              <a:rPr lang="lt-LT" sz="2800" dirty="0">
                <a:solidFill>
                  <a:schemeClr val="tx1"/>
                </a:solidFill>
                <a:latin typeface="Time new roman"/>
              </a:rPr>
              <a:t>Paimkite</a:t>
            </a:r>
            <a:r>
              <a:rPr lang="lt-LT" sz="2800" dirty="0">
                <a:solidFill>
                  <a:srgbClr val="FF0000"/>
                </a:solidFill>
                <a:latin typeface="Time new roman"/>
              </a:rPr>
              <a:t> </a:t>
            </a:r>
            <a:r>
              <a:rPr lang="lt-LT" sz="2800" dirty="0" smtClean="0">
                <a:solidFill>
                  <a:srgbClr val="FF0000"/>
                </a:solidFill>
                <a:latin typeface="Time new roman"/>
              </a:rPr>
              <a:t>raudonus </a:t>
            </a:r>
            <a:r>
              <a:rPr lang="lt-LT" sz="2800" dirty="0">
                <a:solidFill>
                  <a:schemeClr val="tx1"/>
                </a:solidFill>
                <a:latin typeface="Time new roman"/>
              </a:rPr>
              <a:t>lapelius, rašiklius ir </a:t>
            </a:r>
            <a:r>
              <a:rPr lang="lt-LT" sz="2800" dirty="0" smtClean="0">
                <a:solidFill>
                  <a:schemeClr val="tx1"/>
                </a:solidFill>
                <a:latin typeface="Time new roman"/>
              </a:rPr>
              <a:t>juose atsakykite į klausimus:</a:t>
            </a:r>
            <a:br>
              <a:rPr lang="lt-LT" sz="2800" dirty="0" smtClean="0">
                <a:solidFill>
                  <a:schemeClr val="tx1"/>
                </a:solidFill>
                <a:latin typeface="Time new roman"/>
              </a:rPr>
            </a:br>
            <a:r>
              <a:rPr lang="en-US" sz="2800" dirty="0" smtClean="0">
                <a:solidFill>
                  <a:schemeClr val="tx1"/>
                </a:solidFill>
                <a:latin typeface="Time new roman"/>
              </a:rPr>
              <a:t>1. </a:t>
            </a:r>
            <a:r>
              <a:rPr lang="lt-LT" sz="2800" dirty="0" smtClean="0">
                <a:solidFill>
                  <a:schemeClr val="tx1"/>
                </a:solidFill>
                <a:latin typeface="Time new roman"/>
              </a:rPr>
              <a:t>Kodėl autobuse vyravo tyla?</a:t>
            </a:r>
            <a:br>
              <a:rPr lang="lt-LT" sz="2800" dirty="0" smtClean="0">
                <a:solidFill>
                  <a:schemeClr val="tx1"/>
                </a:solidFill>
                <a:latin typeface="Time new roman"/>
              </a:rPr>
            </a:br>
            <a:r>
              <a:rPr lang="ru-RU" sz="2800" dirty="0" smtClean="0">
                <a:solidFill>
                  <a:schemeClr val="tx1"/>
                </a:solidFill>
                <a:latin typeface="Time new roman"/>
              </a:rPr>
              <a:t>2</a:t>
            </a:r>
            <a:r>
              <a:rPr lang="lt-LT" sz="2800" dirty="0" smtClean="0">
                <a:solidFill>
                  <a:schemeClr val="tx1"/>
                </a:solidFill>
                <a:latin typeface="Time new roman"/>
              </a:rPr>
              <a:t>. Kada ir kodėl tyla sprogo?</a:t>
            </a:r>
            <a:br>
              <a:rPr lang="lt-LT" sz="2800" dirty="0" smtClean="0">
                <a:solidFill>
                  <a:schemeClr val="tx1"/>
                </a:solidFill>
                <a:latin typeface="Time new roman"/>
              </a:rPr>
            </a:br>
            <a:r>
              <a:rPr lang="en-US" sz="2800" dirty="0" smtClean="0">
                <a:solidFill>
                  <a:schemeClr val="tx1"/>
                </a:solidFill>
                <a:latin typeface="Time new roman"/>
              </a:rPr>
              <a:t>3. </a:t>
            </a:r>
            <a:r>
              <a:rPr lang="lt-LT" sz="2800" dirty="0" smtClean="0">
                <a:solidFill>
                  <a:schemeClr val="tx1"/>
                </a:solidFill>
                <a:latin typeface="Time new roman"/>
              </a:rPr>
              <a:t>Įvardykite „tylos“ ir „ramybės“ sąvokų panašumus ir skirtumus.</a:t>
            </a:r>
            <a:r>
              <a:rPr lang="en-US" sz="2800" dirty="0" smtClean="0">
                <a:solidFill>
                  <a:schemeClr val="tx1"/>
                </a:solidFill>
                <a:latin typeface="Time new roman"/>
              </a:rPr>
              <a:t/>
            </a:r>
            <a:br>
              <a:rPr lang="en-US" sz="2800" dirty="0" smtClean="0">
                <a:solidFill>
                  <a:schemeClr val="tx1"/>
                </a:solidFill>
                <a:latin typeface="Time new roman"/>
              </a:rPr>
            </a:br>
            <a:r>
              <a:rPr lang="en-US" sz="2800" dirty="0" smtClean="0">
                <a:solidFill>
                  <a:schemeClr val="tx1"/>
                </a:solidFill>
                <a:latin typeface="Time new roman"/>
              </a:rPr>
              <a:t>4. </a:t>
            </a:r>
            <a:r>
              <a:rPr lang="lt-LT" sz="2800" dirty="0" err="1">
                <a:solidFill>
                  <a:schemeClr val="tx1"/>
                </a:solidFill>
                <a:latin typeface="Time new roman"/>
              </a:rPr>
              <a:t>A</a:t>
            </a:r>
            <a:r>
              <a:rPr lang="en-US" sz="2800" dirty="0" smtClean="0">
                <a:solidFill>
                  <a:schemeClr val="tx1"/>
                </a:solidFill>
                <a:latin typeface="Time new roman"/>
              </a:rPr>
              <a:t>p</a:t>
            </a:r>
            <a:r>
              <a:rPr lang="lt-LT" sz="2800" dirty="0" smtClean="0">
                <a:solidFill>
                  <a:schemeClr val="tx1"/>
                </a:solidFill>
                <a:latin typeface="Time new roman"/>
              </a:rPr>
              <a:t>rašykite ištraukos tylą.</a:t>
            </a:r>
            <a:r>
              <a:rPr lang="lt-LT" sz="2800" dirty="0">
                <a:solidFill>
                  <a:schemeClr val="tx1"/>
                </a:solidFill>
                <a:latin typeface="Time new roman"/>
              </a:rPr>
              <a:t/>
            </a:r>
            <a:br>
              <a:rPr lang="lt-LT" sz="2800" dirty="0">
                <a:solidFill>
                  <a:schemeClr val="tx1"/>
                </a:solidFill>
                <a:latin typeface="Time new roman"/>
              </a:rPr>
            </a:br>
            <a:r>
              <a:rPr lang="lt-LT" sz="2800" dirty="0">
                <a:solidFill>
                  <a:schemeClr val="tx1"/>
                </a:solidFill>
                <a:latin typeface="Time new roman"/>
              </a:rPr>
              <a:t/>
            </a:r>
            <a:br>
              <a:rPr lang="lt-LT" sz="2800" dirty="0">
                <a:solidFill>
                  <a:schemeClr val="tx1"/>
                </a:solidFill>
                <a:latin typeface="Time new roman"/>
              </a:rPr>
            </a:br>
            <a:r>
              <a:rPr lang="lt-LT" sz="2400" dirty="0">
                <a:solidFill>
                  <a:schemeClr val="tx1"/>
                </a:solidFill>
                <a:latin typeface="Time new roman"/>
              </a:rPr>
              <a:t>P. S. Turite </a:t>
            </a:r>
            <a:r>
              <a:rPr lang="ru-RU" sz="2400" dirty="0" smtClean="0">
                <a:solidFill>
                  <a:schemeClr val="tx1"/>
                </a:solidFill>
                <a:latin typeface="Time new roman"/>
              </a:rPr>
              <a:t>5</a:t>
            </a:r>
            <a:r>
              <a:rPr lang="en-US" sz="2400" dirty="0" smtClean="0">
                <a:solidFill>
                  <a:schemeClr val="tx1"/>
                </a:solidFill>
                <a:latin typeface="Time new roman"/>
              </a:rPr>
              <a:t>minutes</a:t>
            </a:r>
            <a:r>
              <a:rPr lang="en-US" sz="2400" dirty="0">
                <a:solidFill>
                  <a:schemeClr val="tx1"/>
                </a:solidFill>
                <a:latin typeface="Time new roman"/>
              </a:rPr>
              <a:t>! Kai </a:t>
            </a:r>
            <a:r>
              <a:rPr lang="en-US" sz="2400" dirty="0" err="1" smtClean="0">
                <a:solidFill>
                  <a:schemeClr val="tx1"/>
                </a:solidFill>
                <a:latin typeface="Time new roman"/>
              </a:rPr>
              <a:t>bai</a:t>
            </a:r>
            <a:r>
              <a:rPr lang="lt-LT" sz="2400" dirty="0">
                <a:solidFill>
                  <a:schemeClr val="tx1"/>
                </a:solidFill>
                <a:latin typeface="Time new roman"/>
              </a:rPr>
              <a:t>g</a:t>
            </a:r>
            <a:r>
              <a:rPr lang="en-US" sz="2400" dirty="0" smtClean="0">
                <a:solidFill>
                  <a:schemeClr val="tx1"/>
                </a:solidFill>
                <a:latin typeface="Time new roman"/>
              </a:rPr>
              <a:t>site</a:t>
            </a:r>
            <a:r>
              <a:rPr lang="en-US" sz="2400" dirty="0">
                <a:solidFill>
                  <a:schemeClr val="tx1"/>
                </a:solidFill>
                <a:latin typeface="Time new roman"/>
              </a:rPr>
              <a:t>, </a:t>
            </a:r>
            <a:r>
              <a:rPr lang="lt-LT" sz="2400" dirty="0">
                <a:solidFill>
                  <a:schemeClr val="tx1"/>
                </a:solidFill>
                <a:latin typeface="Time new roman"/>
              </a:rPr>
              <a:t>padėkite tušinukus ir lapelius ant suolo krašto.</a:t>
            </a:r>
            <a:r>
              <a:rPr lang="en-US" sz="2400" dirty="0">
                <a:solidFill>
                  <a:schemeClr val="tx1"/>
                </a:solidFill>
                <a:latin typeface="Time new roman"/>
              </a:rPr>
              <a:t> (</a:t>
            </a:r>
            <a:r>
              <a:rPr lang="en-US" sz="2400" dirty="0" err="1">
                <a:solidFill>
                  <a:schemeClr val="tx1"/>
                </a:solidFill>
                <a:latin typeface="Time new roman"/>
              </a:rPr>
              <a:t>Taip</a:t>
            </a:r>
            <a:r>
              <a:rPr lang="en-US" sz="2400" dirty="0">
                <a:solidFill>
                  <a:schemeClr val="tx1"/>
                </a:solidFill>
                <a:latin typeface="Time new roman"/>
              </a:rPr>
              <a:t> a</a:t>
            </a:r>
            <a:r>
              <a:rPr lang="lt-LT" sz="2400" dirty="0">
                <a:solidFill>
                  <a:schemeClr val="tx1"/>
                </a:solidFill>
                <a:latin typeface="Time new roman"/>
              </a:rPr>
              <a:t>š žinosiu, kad jūs atlikote užduotį</a:t>
            </a:r>
            <a:r>
              <a:rPr lang="en-US" sz="2400" dirty="0">
                <a:solidFill>
                  <a:schemeClr val="tx1"/>
                </a:solidFill>
                <a:latin typeface="Time new roman"/>
              </a:rPr>
              <a:t> </a:t>
            </a:r>
            <a:r>
              <a:rPr lang="en-US" sz="2400" dirty="0">
                <a:solidFill>
                  <a:schemeClr val="tx1"/>
                </a:solidFill>
                <a:latin typeface="Time new roman"/>
                <a:sym typeface="Wingdings" panose="05000000000000000000" pitchFamily="2" charset="2"/>
              </a:rPr>
              <a:t></a:t>
            </a:r>
            <a:r>
              <a:rPr lang="ru-RU" sz="2400" dirty="0">
                <a:solidFill>
                  <a:schemeClr val="tx1"/>
                </a:solidFill>
                <a:latin typeface="Time new roman"/>
                <a:sym typeface="Wingdings" panose="05000000000000000000" pitchFamily="2" charset="2"/>
              </a:rPr>
              <a:t>)</a:t>
            </a:r>
            <a:endParaRPr lang="lt-LT" sz="2400" dirty="0">
              <a:solidFill>
                <a:schemeClr val="tx1"/>
              </a:solidFill>
            </a:endParaRPr>
          </a:p>
        </p:txBody>
      </p:sp>
    </p:spTree>
    <p:extLst>
      <p:ext uri="{BB962C8B-B14F-4D97-AF65-F5344CB8AC3E}">
        <p14:creationId xmlns:p14="http://schemas.microsoft.com/office/powerpoint/2010/main" val="489866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76672"/>
            <a:ext cx="5472608"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27149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ctrTitle"/>
          </p:nvPr>
        </p:nvSpPr>
        <p:spPr>
          <a:xfrm>
            <a:off x="539552" y="2132856"/>
            <a:ext cx="7920880" cy="4206330"/>
          </a:xfrm>
        </p:spPr>
        <p:txBody>
          <a:bodyPr>
            <a:noAutofit/>
          </a:bodyPr>
          <a:lstStyle/>
          <a:p>
            <a:pPr algn="l"/>
            <a:r>
              <a:rPr lang="lt-LT" sz="2400" b="1" dirty="0" smtClean="0">
                <a:solidFill>
                  <a:schemeClr val="tx1"/>
                </a:solidFill>
                <a:latin typeface="Time new roman"/>
              </a:rPr>
              <a:t>Linas: „Kodėl? Kodėl kurtieji šalia savo vaikus guldo? Todėl, kad girdintys... Jie šaukia tėtį mamą, jie pravirksta, ir tėtis ir mama ateina. Tėvai jaučiasi saugesni, nei to kurčiojo. Kurčiam vaikui atsikėlus...“</a:t>
            </a:r>
            <a:r>
              <a:rPr lang="en-US" sz="2400" b="1" dirty="0" smtClean="0">
                <a:solidFill>
                  <a:schemeClr val="tx1"/>
                </a:solidFill>
                <a:latin typeface="Time new roman"/>
              </a:rPr>
              <a:t> (118 </a:t>
            </a:r>
            <a:r>
              <a:rPr lang="en-US" sz="2400" b="1" dirty="0" err="1" smtClean="0">
                <a:solidFill>
                  <a:schemeClr val="tx1"/>
                </a:solidFill>
                <a:latin typeface="Time new roman"/>
              </a:rPr>
              <a:t>psl</a:t>
            </a:r>
            <a:r>
              <a:rPr lang="en-US" sz="2400" b="1" dirty="0" smtClean="0">
                <a:solidFill>
                  <a:schemeClr val="tx1"/>
                </a:solidFill>
                <a:latin typeface="Time new roman"/>
              </a:rPr>
              <a:t>.) </a:t>
            </a:r>
            <a:r>
              <a:rPr lang="lt-LT" sz="2400" b="1" dirty="0" smtClean="0">
                <a:solidFill>
                  <a:schemeClr val="tx1"/>
                </a:solidFill>
                <a:latin typeface="Time new roman"/>
              </a:rPr>
              <a:t> </a:t>
            </a:r>
            <a:br>
              <a:rPr lang="lt-LT" sz="2400" b="1" dirty="0" smtClean="0">
                <a:solidFill>
                  <a:schemeClr val="tx1"/>
                </a:solidFill>
                <a:latin typeface="Time new roman"/>
              </a:rPr>
            </a:br>
            <a:r>
              <a:rPr lang="lt-LT" sz="2400" b="1" dirty="0" smtClean="0">
                <a:solidFill>
                  <a:schemeClr val="tx1"/>
                </a:solidFill>
                <a:latin typeface="Time new roman"/>
              </a:rPr>
              <a:t/>
            </a:r>
            <a:br>
              <a:rPr lang="lt-LT" sz="2400" b="1" dirty="0" smtClean="0">
                <a:solidFill>
                  <a:schemeClr val="tx1"/>
                </a:solidFill>
                <a:latin typeface="Time new roman"/>
              </a:rPr>
            </a:br>
            <a:r>
              <a:rPr lang="en-US" sz="2400" b="1" dirty="0">
                <a:solidFill>
                  <a:schemeClr val="tx1"/>
                </a:solidFill>
                <a:latin typeface="Time new roman"/>
              </a:rPr>
              <a:t>Kristina: </a:t>
            </a:r>
            <a:r>
              <a:rPr lang="lt-LT" sz="2400" b="1" dirty="0">
                <a:solidFill>
                  <a:schemeClr val="tx1"/>
                </a:solidFill>
                <a:latin typeface="Time new roman"/>
              </a:rPr>
              <a:t>„Kai aš matydavau savo tėvus kalbančius, galvodavau, kad aš... Kad tiesiog aš vieną dieną užaugsiu ir išmoksiu kaip jie kalbėti. Ir stengiausi kopijuoti lūpų judesius, garsus, bet... man atrodė... Kad man nelabai pavyksta</a:t>
            </a:r>
            <a:r>
              <a:rPr lang="lt-LT" sz="2400" b="1" dirty="0" smtClean="0">
                <a:solidFill>
                  <a:schemeClr val="tx1"/>
                </a:solidFill>
                <a:latin typeface="Time new roman"/>
              </a:rPr>
              <a:t>.“ </a:t>
            </a:r>
            <a:r>
              <a:rPr lang="en-US" sz="2400" b="1" dirty="0" smtClean="0">
                <a:solidFill>
                  <a:schemeClr val="tx1"/>
                </a:solidFill>
                <a:latin typeface="Time new roman"/>
              </a:rPr>
              <a:t>(130 </a:t>
            </a:r>
            <a:r>
              <a:rPr lang="en-US" sz="2400" b="1" dirty="0" err="1" smtClean="0">
                <a:solidFill>
                  <a:schemeClr val="tx1"/>
                </a:solidFill>
                <a:latin typeface="Time new roman"/>
              </a:rPr>
              <a:t>psl</a:t>
            </a:r>
            <a:r>
              <a:rPr lang="en-US" sz="2400" b="1" dirty="0" smtClean="0">
                <a:solidFill>
                  <a:schemeClr val="tx1"/>
                </a:solidFill>
                <a:latin typeface="Time new roman"/>
              </a:rPr>
              <a:t>.)</a:t>
            </a:r>
            <a:endParaRPr lang="lt-LT" sz="2400" b="1" dirty="0">
              <a:solidFill>
                <a:schemeClr val="tx1"/>
              </a:solidFill>
              <a:latin typeface="Time new roman"/>
            </a:endParaRPr>
          </a:p>
        </p:txBody>
      </p:sp>
      <p:sp>
        <p:nvSpPr>
          <p:cNvPr id="5" name="Antrinis pavadinimas 4"/>
          <p:cNvSpPr>
            <a:spLocks noGrp="1"/>
          </p:cNvSpPr>
          <p:nvPr>
            <p:ph type="subTitle" idx="1"/>
          </p:nvPr>
        </p:nvSpPr>
        <p:spPr>
          <a:xfrm>
            <a:off x="251520" y="692696"/>
            <a:ext cx="6192688" cy="1152128"/>
          </a:xfrm>
        </p:spPr>
        <p:txBody>
          <a:bodyPr>
            <a:normAutofit/>
          </a:bodyPr>
          <a:lstStyle/>
          <a:p>
            <a:r>
              <a:rPr lang="lt-LT" sz="2400" b="1" dirty="0" smtClean="0">
                <a:solidFill>
                  <a:schemeClr val="tx1"/>
                </a:solidFill>
                <a:latin typeface="Time new roman"/>
              </a:rPr>
              <a:t>Ištraukos iš V. Juknaitės knygos „Tariamas iš tamsos“</a:t>
            </a:r>
            <a:endParaRPr lang="lt-LT" sz="2400" b="1" dirty="0">
              <a:solidFill>
                <a:schemeClr val="tx1"/>
              </a:solidFill>
              <a:latin typeface="Time new roman"/>
            </a:endParaRPr>
          </a:p>
        </p:txBody>
      </p:sp>
      <p:pic>
        <p:nvPicPr>
          <p:cNvPr id="1026" name="Picture 2" descr="http://slanciauskas.lt/wp-content/uploads/2014/04/tyla-300x29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35464"/>
            <a:ext cx="2160240" cy="18973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736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620688"/>
            <a:ext cx="8291264" cy="5530626"/>
          </a:xfrm>
        </p:spPr>
        <p:txBody>
          <a:bodyPr>
            <a:noAutofit/>
          </a:bodyPr>
          <a:lstStyle/>
          <a:p>
            <a:r>
              <a:rPr lang="lt-LT" sz="2800" b="1" dirty="0">
                <a:solidFill>
                  <a:schemeClr val="tx1"/>
                </a:solidFill>
                <a:latin typeface="Time new roman"/>
              </a:rPr>
              <a:t>UŽDUOTIS:</a:t>
            </a:r>
            <a:r>
              <a:rPr lang="lt-LT" sz="2800" dirty="0">
                <a:solidFill>
                  <a:schemeClr val="tx1"/>
                </a:solidFill>
                <a:latin typeface="Time new roman"/>
              </a:rPr>
              <a:t/>
            </a:r>
            <a:br>
              <a:rPr lang="lt-LT" sz="2800" dirty="0">
                <a:solidFill>
                  <a:schemeClr val="tx1"/>
                </a:solidFill>
                <a:latin typeface="Time new roman"/>
              </a:rPr>
            </a:br>
            <a:r>
              <a:rPr lang="lt-LT" sz="2800" dirty="0" smtClean="0">
                <a:solidFill>
                  <a:schemeClr val="tx1"/>
                </a:solidFill>
                <a:latin typeface="Time new roman"/>
              </a:rPr>
              <a:t>Paimkite </a:t>
            </a:r>
            <a:r>
              <a:rPr lang="lt-LT" sz="2800" dirty="0" smtClean="0">
                <a:solidFill>
                  <a:schemeClr val="accent5">
                    <a:lumMod val="60000"/>
                    <a:lumOff val="40000"/>
                  </a:schemeClr>
                </a:solidFill>
                <a:latin typeface="Time new roman"/>
              </a:rPr>
              <a:t>šviesius</a:t>
            </a:r>
            <a:r>
              <a:rPr lang="lt-LT" sz="2800" dirty="0" smtClean="0">
                <a:solidFill>
                  <a:schemeClr val="tx1"/>
                </a:solidFill>
                <a:latin typeface="Time new roman"/>
              </a:rPr>
              <a:t> lapelius</a:t>
            </a:r>
            <a:r>
              <a:rPr lang="lt-LT" sz="2800" dirty="0">
                <a:solidFill>
                  <a:schemeClr val="tx1"/>
                </a:solidFill>
                <a:latin typeface="Time new roman"/>
              </a:rPr>
              <a:t>, rašiklius ir juose atsakykite į klausimus:</a:t>
            </a:r>
            <a:br>
              <a:rPr lang="lt-LT" sz="2800" dirty="0">
                <a:solidFill>
                  <a:schemeClr val="tx1"/>
                </a:solidFill>
                <a:latin typeface="Time new roman"/>
              </a:rPr>
            </a:br>
            <a:r>
              <a:rPr lang="en-US" sz="2800" dirty="0">
                <a:solidFill>
                  <a:schemeClr val="tx1"/>
                </a:solidFill>
                <a:latin typeface="Time new roman"/>
              </a:rPr>
              <a:t>1. </a:t>
            </a:r>
            <a:r>
              <a:rPr lang="lt-LT" sz="2800" dirty="0" smtClean="0">
                <a:solidFill>
                  <a:schemeClr val="tx1"/>
                </a:solidFill>
                <a:latin typeface="Time new roman"/>
              </a:rPr>
              <a:t>Kaip pirštų abėcėlės iliustracija susijusi su ištrauka?</a:t>
            </a:r>
            <a:br>
              <a:rPr lang="lt-LT" sz="2800" dirty="0" smtClean="0">
                <a:solidFill>
                  <a:schemeClr val="tx1"/>
                </a:solidFill>
                <a:latin typeface="Time new roman"/>
              </a:rPr>
            </a:br>
            <a:r>
              <a:rPr lang="en-US" sz="2800" dirty="0" smtClean="0">
                <a:solidFill>
                  <a:schemeClr val="tx1"/>
                </a:solidFill>
                <a:latin typeface="Time new roman"/>
              </a:rPr>
              <a:t>2. </a:t>
            </a:r>
            <a:r>
              <a:rPr lang="lt-LT" sz="2800" dirty="0" smtClean="0">
                <a:solidFill>
                  <a:schemeClr val="tx1"/>
                </a:solidFill>
                <a:latin typeface="Time new roman"/>
              </a:rPr>
              <a:t>Apie kokią tylą kalbama Lino ir Kristinos atsakymuose?</a:t>
            </a:r>
            <a:br>
              <a:rPr lang="lt-LT" sz="2800" dirty="0" smtClean="0">
                <a:solidFill>
                  <a:schemeClr val="tx1"/>
                </a:solidFill>
                <a:latin typeface="Time new roman"/>
              </a:rPr>
            </a:br>
            <a:r>
              <a:rPr lang="en-US" sz="2800" dirty="0">
                <a:solidFill>
                  <a:schemeClr val="tx1"/>
                </a:solidFill>
                <a:latin typeface="Time new roman"/>
              </a:rPr>
              <a:t>3</a:t>
            </a:r>
            <a:r>
              <a:rPr lang="en-US" sz="2800" dirty="0" smtClean="0">
                <a:solidFill>
                  <a:schemeClr val="tx1"/>
                </a:solidFill>
                <a:latin typeface="Time new roman"/>
              </a:rPr>
              <a:t>. </a:t>
            </a:r>
            <a:r>
              <a:rPr lang="en-US" sz="2800" dirty="0" err="1" smtClean="0">
                <a:solidFill>
                  <a:schemeClr val="tx1"/>
                </a:solidFill>
                <a:latin typeface="Time new roman"/>
              </a:rPr>
              <a:t>Kuo</a:t>
            </a:r>
            <a:r>
              <a:rPr lang="en-US" sz="2800" dirty="0" smtClean="0">
                <a:solidFill>
                  <a:schemeClr val="tx1"/>
                </a:solidFill>
                <a:latin typeface="Time new roman"/>
              </a:rPr>
              <a:t> </a:t>
            </a:r>
            <a:r>
              <a:rPr lang="lt-LT" sz="2800" dirty="0" smtClean="0">
                <a:solidFill>
                  <a:schemeClr val="tx1"/>
                </a:solidFill>
                <a:latin typeface="Time new roman"/>
              </a:rPr>
              <a:t>ši tyla skiriasi nuo mūsų tylos?</a:t>
            </a:r>
            <a:br>
              <a:rPr lang="lt-LT" sz="2800" dirty="0" smtClean="0">
                <a:solidFill>
                  <a:schemeClr val="tx1"/>
                </a:solidFill>
                <a:latin typeface="Time new roman"/>
              </a:rPr>
            </a:br>
            <a:r>
              <a:rPr lang="en-US" sz="2800" dirty="0">
                <a:solidFill>
                  <a:schemeClr val="tx1"/>
                </a:solidFill>
                <a:latin typeface="Time new roman"/>
              </a:rPr>
              <a:t>4</a:t>
            </a:r>
            <a:r>
              <a:rPr lang="en-US" sz="2800" dirty="0" smtClean="0">
                <a:solidFill>
                  <a:schemeClr val="tx1"/>
                </a:solidFill>
                <a:latin typeface="Time new roman"/>
              </a:rPr>
              <a:t>. </a:t>
            </a:r>
            <a:r>
              <a:rPr lang="en-US" sz="2800" dirty="0" err="1" smtClean="0">
                <a:solidFill>
                  <a:schemeClr val="tx1"/>
                </a:solidFill>
                <a:latin typeface="Time new roman"/>
              </a:rPr>
              <a:t>Kokias</a:t>
            </a:r>
            <a:r>
              <a:rPr lang="en-US" sz="2800" dirty="0" smtClean="0">
                <a:solidFill>
                  <a:schemeClr val="tx1"/>
                </a:solidFill>
                <a:latin typeface="Time new roman"/>
              </a:rPr>
              <a:t> </a:t>
            </a:r>
            <a:r>
              <a:rPr lang="en-US" sz="2800" dirty="0" err="1" smtClean="0">
                <a:solidFill>
                  <a:schemeClr val="tx1"/>
                </a:solidFill>
                <a:latin typeface="Time new roman"/>
              </a:rPr>
              <a:t>emocijas</a:t>
            </a:r>
            <a:r>
              <a:rPr lang="en-US" sz="2800" dirty="0" smtClean="0">
                <a:solidFill>
                  <a:schemeClr val="tx1"/>
                </a:solidFill>
                <a:latin typeface="Time new roman"/>
              </a:rPr>
              <a:t> </a:t>
            </a:r>
            <a:r>
              <a:rPr lang="en-US" sz="2800" dirty="0" err="1" smtClean="0">
                <a:solidFill>
                  <a:schemeClr val="tx1"/>
                </a:solidFill>
                <a:latin typeface="Time new roman"/>
              </a:rPr>
              <a:t>sukelia</a:t>
            </a:r>
            <a:r>
              <a:rPr lang="en-US" sz="2800" dirty="0" smtClean="0">
                <a:solidFill>
                  <a:schemeClr val="tx1"/>
                </a:solidFill>
                <a:latin typeface="Time new roman"/>
              </a:rPr>
              <a:t> </a:t>
            </a:r>
            <a:r>
              <a:rPr lang="lt-LT" sz="2800" dirty="0" smtClean="0">
                <a:solidFill>
                  <a:schemeClr val="tx1"/>
                </a:solidFill>
                <a:latin typeface="Time new roman"/>
              </a:rPr>
              <a:t>šios vaikų citatos?</a:t>
            </a:r>
            <a:br>
              <a:rPr lang="lt-LT" sz="2800" dirty="0" smtClean="0">
                <a:solidFill>
                  <a:schemeClr val="tx1"/>
                </a:solidFill>
                <a:latin typeface="Time new roman"/>
              </a:rPr>
            </a:br>
            <a:r>
              <a:rPr lang="en-US" sz="2800" dirty="0">
                <a:solidFill>
                  <a:schemeClr val="tx1"/>
                </a:solidFill>
                <a:latin typeface="Time new roman"/>
              </a:rPr>
              <a:t>5</a:t>
            </a:r>
            <a:r>
              <a:rPr lang="en-US" sz="2800" dirty="0" smtClean="0">
                <a:solidFill>
                  <a:schemeClr val="tx1"/>
                </a:solidFill>
                <a:latin typeface="Time new roman"/>
              </a:rPr>
              <a:t>. K</a:t>
            </a:r>
            <a:r>
              <a:rPr lang="lt-LT" sz="2800" dirty="0" smtClean="0">
                <a:solidFill>
                  <a:schemeClr val="tx1"/>
                </a:solidFill>
                <a:latin typeface="Time new roman"/>
              </a:rPr>
              <a:t>ą tyla reiškia girdintiems ir negirdintiems žmonėms?</a:t>
            </a:r>
            <a:r>
              <a:rPr lang="lt-LT" sz="2800" dirty="0">
                <a:solidFill>
                  <a:schemeClr val="tx1"/>
                </a:solidFill>
                <a:latin typeface="Time new roman"/>
              </a:rPr>
              <a:t/>
            </a:r>
            <a:br>
              <a:rPr lang="lt-LT" sz="2800" dirty="0">
                <a:solidFill>
                  <a:schemeClr val="tx1"/>
                </a:solidFill>
                <a:latin typeface="Time new roman"/>
              </a:rPr>
            </a:br>
            <a:r>
              <a:rPr lang="lt-LT" sz="2800" dirty="0">
                <a:solidFill>
                  <a:schemeClr val="tx1"/>
                </a:solidFill>
                <a:latin typeface="Time new roman"/>
              </a:rPr>
              <a:t/>
            </a:r>
            <a:br>
              <a:rPr lang="lt-LT" sz="2800" dirty="0">
                <a:solidFill>
                  <a:schemeClr val="tx1"/>
                </a:solidFill>
                <a:latin typeface="Time new roman"/>
              </a:rPr>
            </a:br>
            <a:r>
              <a:rPr lang="lt-LT" sz="2400" dirty="0">
                <a:solidFill>
                  <a:schemeClr val="tx1"/>
                </a:solidFill>
                <a:latin typeface="Time new roman"/>
              </a:rPr>
              <a:t>P. S. Turite </a:t>
            </a:r>
            <a:r>
              <a:rPr lang="en-US" sz="2400" dirty="0">
                <a:solidFill>
                  <a:schemeClr val="tx1"/>
                </a:solidFill>
                <a:latin typeface="Time new roman"/>
              </a:rPr>
              <a:t>4 minutes! Kai </a:t>
            </a:r>
            <a:r>
              <a:rPr lang="en-US" sz="2400" dirty="0" err="1" smtClean="0">
                <a:solidFill>
                  <a:schemeClr val="tx1"/>
                </a:solidFill>
                <a:latin typeface="Time new roman"/>
              </a:rPr>
              <a:t>bai</a:t>
            </a:r>
            <a:r>
              <a:rPr lang="lt-LT" sz="2400" dirty="0">
                <a:solidFill>
                  <a:schemeClr val="tx1"/>
                </a:solidFill>
                <a:latin typeface="Time new roman"/>
              </a:rPr>
              <a:t>g</a:t>
            </a:r>
            <a:r>
              <a:rPr lang="en-US" sz="2400" dirty="0" smtClean="0">
                <a:solidFill>
                  <a:schemeClr val="tx1"/>
                </a:solidFill>
                <a:latin typeface="Time new roman"/>
              </a:rPr>
              <a:t>site</a:t>
            </a:r>
            <a:r>
              <a:rPr lang="en-US" sz="2400" dirty="0">
                <a:solidFill>
                  <a:schemeClr val="tx1"/>
                </a:solidFill>
                <a:latin typeface="Time new roman"/>
              </a:rPr>
              <a:t>, </a:t>
            </a:r>
            <a:r>
              <a:rPr lang="lt-LT" sz="2400" dirty="0">
                <a:solidFill>
                  <a:schemeClr val="tx1"/>
                </a:solidFill>
                <a:latin typeface="Time new roman"/>
              </a:rPr>
              <a:t>padėkite tušinukus ir lapelius ant suolo krašto.</a:t>
            </a:r>
            <a:r>
              <a:rPr lang="en-US" sz="2400" dirty="0">
                <a:solidFill>
                  <a:schemeClr val="tx1"/>
                </a:solidFill>
                <a:latin typeface="Time new roman"/>
              </a:rPr>
              <a:t> (</a:t>
            </a:r>
            <a:r>
              <a:rPr lang="en-US" sz="2400" dirty="0" err="1">
                <a:solidFill>
                  <a:schemeClr val="tx1"/>
                </a:solidFill>
                <a:latin typeface="Time new roman"/>
              </a:rPr>
              <a:t>Taip</a:t>
            </a:r>
            <a:r>
              <a:rPr lang="en-US" sz="2400" dirty="0">
                <a:solidFill>
                  <a:schemeClr val="tx1"/>
                </a:solidFill>
                <a:latin typeface="Time new roman"/>
              </a:rPr>
              <a:t> a</a:t>
            </a:r>
            <a:r>
              <a:rPr lang="lt-LT" sz="2400" dirty="0">
                <a:solidFill>
                  <a:schemeClr val="tx1"/>
                </a:solidFill>
                <a:latin typeface="Time new roman"/>
              </a:rPr>
              <a:t>š žinosiu, kad jūs atlikote užduotį</a:t>
            </a:r>
            <a:r>
              <a:rPr lang="en-US" sz="2400" dirty="0">
                <a:solidFill>
                  <a:schemeClr val="tx1"/>
                </a:solidFill>
                <a:latin typeface="Time new roman"/>
              </a:rPr>
              <a:t> </a:t>
            </a:r>
            <a:r>
              <a:rPr lang="en-US" sz="2400" dirty="0">
                <a:solidFill>
                  <a:schemeClr val="tx1"/>
                </a:solidFill>
                <a:latin typeface="Time new roman"/>
                <a:sym typeface="Wingdings" panose="05000000000000000000" pitchFamily="2" charset="2"/>
              </a:rPr>
              <a:t></a:t>
            </a:r>
            <a:r>
              <a:rPr lang="ru-RU" sz="2400" dirty="0">
                <a:solidFill>
                  <a:schemeClr val="tx1"/>
                </a:solidFill>
                <a:latin typeface="Time new roman"/>
                <a:sym typeface="Wingdings" panose="05000000000000000000" pitchFamily="2" charset="2"/>
              </a:rPr>
              <a:t>)</a:t>
            </a:r>
            <a:endParaRPr lang="lt-LT" sz="2400" dirty="0">
              <a:solidFill>
                <a:schemeClr val="tx1"/>
              </a:solidFill>
            </a:endParaRPr>
          </a:p>
        </p:txBody>
      </p:sp>
    </p:spTree>
    <p:extLst>
      <p:ext uri="{BB962C8B-B14F-4D97-AF65-F5344CB8AC3E}">
        <p14:creationId xmlns:p14="http://schemas.microsoft.com/office/powerpoint/2010/main" val="30955007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skaitomevaikams.files.wordpress.com/2015/07/screen-shot-2015-07-25-at-12-47-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939" y="404664"/>
            <a:ext cx="7996469"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0071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476672"/>
            <a:ext cx="7848872"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1634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395536" y="692696"/>
            <a:ext cx="7920880" cy="4522514"/>
          </a:xfrm>
        </p:spPr>
        <p:txBody>
          <a:bodyPr/>
          <a:lstStyle/>
          <a:p>
            <a:pPr algn="just"/>
            <a:r>
              <a:rPr lang="lt-LT" sz="2000" b="1" dirty="0" smtClean="0">
                <a:solidFill>
                  <a:schemeClr val="tx1"/>
                </a:solidFill>
                <a:latin typeface="Time new roman"/>
              </a:rPr>
              <a:t>„Tyla</a:t>
            </a:r>
            <a:r>
              <a:rPr lang="lt-LT" sz="2000" b="1" dirty="0">
                <a:solidFill>
                  <a:schemeClr val="tx1"/>
                </a:solidFill>
                <a:latin typeface="Time new roman"/>
              </a:rPr>
              <a:t>. Spengianti tyla. </a:t>
            </a:r>
            <a:r>
              <a:rPr lang="lt-LT" sz="2000" b="1" dirty="0" smtClean="0">
                <a:solidFill>
                  <a:schemeClr val="tx1"/>
                </a:solidFill>
                <a:latin typeface="Time new roman"/>
              </a:rPr>
              <a:t>Tyla - žavinti</a:t>
            </a:r>
            <a:r>
              <a:rPr lang="lt-LT" sz="2000" b="1" dirty="0">
                <a:solidFill>
                  <a:schemeClr val="tx1"/>
                </a:solidFill>
                <a:latin typeface="Time new roman"/>
              </a:rPr>
              <a:t>. </a:t>
            </a:r>
            <a:r>
              <a:rPr lang="lt-LT" sz="2000" b="1" dirty="0" smtClean="0">
                <a:solidFill>
                  <a:schemeClr val="tx1"/>
                </a:solidFill>
                <a:latin typeface="Time new roman"/>
              </a:rPr>
              <a:t>Tyla - bauginanti</a:t>
            </a:r>
            <a:r>
              <a:rPr lang="lt-LT" sz="2000" b="1" dirty="0">
                <a:solidFill>
                  <a:schemeClr val="tx1"/>
                </a:solidFill>
                <a:latin typeface="Time new roman"/>
              </a:rPr>
              <a:t>. Tyla. Tyla, kurioje galima svajoti. Tyla, kuri nuneša į nematytas šalis. Tyla. Jautri tyla. Mylinti tyla. Kalbanti tyla. Drąsi tyla. Tyloje žvelgiama į akis. Tyloje matomas dangus. Tyloje. Tylintis žmogus. Tylintis vėjas. Tylomis verkiantis vaikas. Tylomis. Tyliai barbenantis lietus. Tylios nakties snaigės. Tyla. Kurtinanti tyla. Begalinė tyla. Tyla, kuri gąsdina. Tyla, kuri ramina. Kvepianti tyla. Tylomis geriama arbata. Tylus džiaugsmas. Tylus juokas. Tyli laimė. Tyli kalba. Tylomis sėlinanti diena. Tyliai bėgantis upelis. Bangos, tyliai skalaujančios krantus. Tyli pradžia. </a:t>
            </a:r>
            <a:r>
              <a:rPr lang="lt-LT" sz="2000" b="1" dirty="0" smtClean="0">
                <a:solidFill>
                  <a:schemeClr val="tx1"/>
                </a:solidFill>
                <a:latin typeface="Time new roman"/>
              </a:rPr>
              <a:t>Tyli </a:t>
            </a:r>
            <a:r>
              <a:rPr lang="lt-LT" sz="2000" b="1" dirty="0">
                <a:solidFill>
                  <a:schemeClr val="tx1"/>
                </a:solidFill>
                <a:latin typeface="Time new roman"/>
              </a:rPr>
              <a:t>pabaiga. Tyli širdis</a:t>
            </a:r>
            <a:r>
              <a:rPr lang="lt-LT" sz="2000" b="1" dirty="0" smtClean="0">
                <a:solidFill>
                  <a:schemeClr val="tx1"/>
                </a:solidFill>
                <a:latin typeface="Time new roman"/>
              </a:rPr>
              <a:t>...“ – </a:t>
            </a:r>
            <a:r>
              <a:rPr lang="lt-LT" sz="2000" b="1" dirty="0" smtClean="0">
                <a:solidFill>
                  <a:srgbClr val="C00000"/>
                </a:solidFill>
                <a:latin typeface="Time new roman"/>
              </a:rPr>
              <a:t>taip TYLĄ įsivaizduoju aš</a:t>
            </a:r>
            <a:r>
              <a:rPr lang="en-US" sz="2000" b="1" dirty="0" smtClean="0">
                <a:solidFill>
                  <a:srgbClr val="C00000"/>
                </a:solidFill>
                <a:latin typeface="Time new roman"/>
              </a:rPr>
              <a:t>! T</a:t>
            </a:r>
            <a:r>
              <a:rPr lang="lt-LT" sz="2000" b="1" dirty="0" smtClean="0">
                <a:solidFill>
                  <a:srgbClr val="C00000"/>
                </a:solidFill>
                <a:latin typeface="Time new roman"/>
              </a:rPr>
              <a:t>ai MANO TYLA</a:t>
            </a:r>
            <a:r>
              <a:rPr lang="en-US" sz="2000" b="1" dirty="0" smtClean="0">
                <a:solidFill>
                  <a:schemeClr val="tx1"/>
                </a:solidFill>
                <a:latin typeface="Time new roman"/>
              </a:rPr>
              <a:t>! </a:t>
            </a:r>
            <a:br>
              <a:rPr lang="en-US" sz="2000" b="1" dirty="0" smtClean="0">
                <a:solidFill>
                  <a:schemeClr val="tx1"/>
                </a:solidFill>
                <a:latin typeface="Time new roman"/>
              </a:rPr>
            </a:br>
            <a:r>
              <a:rPr lang="en-US" sz="2400" b="1" dirty="0">
                <a:solidFill>
                  <a:schemeClr val="tx1"/>
                </a:solidFill>
                <a:latin typeface="Time new roman"/>
              </a:rPr>
              <a:t/>
            </a:r>
            <a:br>
              <a:rPr lang="en-US" sz="2400" b="1" dirty="0">
                <a:solidFill>
                  <a:schemeClr val="tx1"/>
                </a:solidFill>
                <a:latin typeface="Time new roman"/>
              </a:rPr>
            </a:br>
            <a:r>
              <a:rPr lang="lt-LT" sz="2400" b="1" dirty="0" smtClean="0">
                <a:solidFill>
                  <a:schemeClr val="tx1"/>
                </a:solidFill>
                <a:latin typeface="Time new roman"/>
              </a:rPr>
              <a:t>UŽDUOTIS: </a:t>
            </a:r>
            <a:r>
              <a:rPr lang="en-US" sz="2400" b="1" dirty="0" smtClean="0">
                <a:solidFill>
                  <a:schemeClr val="tx1"/>
                </a:solidFill>
                <a:latin typeface="Time new roman"/>
              </a:rPr>
              <a:t>O </a:t>
            </a:r>
            <a:r>
              <a:rPr lang="en-US" sz="2400" b="1" dirty="0" err="1" smtClean="0">
                <a:solidFill>
                  <a:schemeClr val="tx1"/>
                </a:solidFill>
                <a:latin typeface="Time new roman"/>
              </a:rPr>
              <a:t>kokia</a:t>
            </a:r>
            <a:r>
              <a:rPr lang="en-US" sz="2400" b="1" dirty="0" smtClean="0">
                <a:solidFill>
                  <a:schemeClr val="tx1"/>
                </a:solidFill>
                <a:latin typeface="Time new roman"/>
              </a:rPr>
              <a:t> J</a:t>
            </a:r>
            <a:r>
              <a:rPr lang="lt-LT" sz="2400" b="1" dirty="0" smtClean="0">
                <a:solidFill>
                  <a:schemeClr val="tx1"/>
                </a:solidFill>
                <a:latin typeface="Time new roman"/>
              </a:rPr>
              <a:t>ŪSŲ TYLA?</a:t>
            </a:r>
            <a:r>
              <a:rPr lang="en-US" sz="2400" b="1" dirty="0" smtClean="0">
                <a:solidFill>
                  <a:schemeClr val="tx1"/>
                </a:solidFill>
                <a:latin typeface="Time new roman"/>
              </a:rPr>
              <a:t> </a:t>
            </a:r>
            <a:r>
              <a:rPr lang="en-US" sz="2400" b="1" dirty="0" err="1" smtClean="0">
                <a:solidFill>
                  <a:schemeClr val="tx1"/>
                </a:solidFill>
                <a:latin typeface="Time new roman"/>
              </a:rPr>
              <a:t>Pasiimkite</a:t>
            </a:r>
            <a:r>
              <a:rPr lang="en-US" sz="2400" b="1" dirty="0" smtClean="0">
                <a:solidFill>
                  <a:schemeClr val="tx1"/>
                </a:solidFill>
                <a:latin typeface="Time new roman"/>
              </a:rPr>
              <a:t> s</a:t>
            </a:r>
            <a:r>
              <a:rPr lang="lt-LT" sz="2400" b="1" dirty="0" err="1" smtClean="0">
                <a:solidFill>
                  <a:schemeClr val="tx1"/>
                </a:solidFill>
                <a:latin typeface="Time new roman"/>
              </a:rPr>
              <a:t>ąsiuvinius</a:t>
            </a:r>
            <a:r>
              <a:rPr lang="lt-LT" sz="2400" b="1" dirty="0" smtClean="0">
                <a:solidFill>
                  <a:schemeClr val="tx1"/>
                </a:solidFill>
                <a:latin typeface="Time new roman"/>
              </a:rPr>
              <a:t> ir aprašykite ją</a:t>
            </a:r>
            <a:r>
              <a:rPr lang="en-US" sz="2400" b="1" dirty="0" smtClean="0">
                <a:solidFill>
                  <a:schemeClr val="tx1"/>
                </a:solidFill>
                <a:latin typeface="Time new roman"/>
              </a:rPr>
              <a:t>!</a:t>
            </a:r>
            <a:endParaRPr lang="lt-LT" sz="2400" dirty="0">
              <a:solidFill>
                <a:schemeClr val="tx1"/>
              </a:solidFill>
              <a:latin typeface="Time new roman"/>
            </a:endParaRPr>
          </a:p>
        </p:txBody>
      </p:sp>
    </p:spTree>
    <p:extLst>
      <p:ext uri="{BB962C8B-B14F-4D97-AF65-F5344CB8AC3E}">
        <p14:creationId xmlns:p14="http://schemas.microsoft.com/office/powerpoint/2010/main" val="13368867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57200" y="274638"/>
            <a:ext cx="7620000" cy="4954562"/>
          </a:xfrm>
        </p:spPr>
        <p:txBody>
          <a:bodyPr/>
          <a:lstStyle/>
          <a:p>
            <a:r>
              <a:rPr lang="en-US" sz="3600" b="1" dirty="0" err="1" smtClean="0">
                <a:solidFill>
                  <a:schemeClr val="tx1"/>
                </a:solidFill>
                <a:latin typeface="Time new roman"/>
              </a:rPr>
              <a:t>Ir</a:t>
            </a:r>
            <a:r>
              <a:rPr lang="en-US" sz="3600" b="1" dirty="0" smtClean="0">
                <a:solidFill>
                  <a:schemeClr val="tx1"/>
                </a:solidFill>
                <a:latin typeface="Time new roman"/>
              </a:rPr>
              <a:t> </a:t>
            </a:r>
            <a:r>
              <a:rPr lang="en-US" sz="3600" b="1" dirty="0" err="1" smtClean="0">
                <a:solidFill>
                  <a:schemeClr val="tx1"/>
                </a:solidFill>
                <a:latin typeface="Time new roman"/>
              </a:rPr>
              <a:t>dar</a:t>
            </a:r>
            <a:r>
              <a:rPr lang="en-US" sz="3600" b="1" dirty="0" smtClean="0">
                <a:solidFill>
                  <a:schemeClr val="tx1"/>
                </a:solidFill>
                <a:latin typeface="Time new roman"/>
              </a:rPr>
              <a:t>… Vis </a:t>
            </a:r>
            <a:r>
              <a:rPr lang="en-US" sz="3600" b="1" dirty="0" err="1" smtClean="0">
                <a:solidFill>
                  <a:schemeClr val="tx1"/>
                </a:solidFill>
                <a:latin typeface="Time new roman"/>
              </a:rPr>
              <a:t>tik</a:t>
            </a:r>
            <a:r>
              <a:rPr lang="en-US" sz="3600" b="1" dirty="0" smtClean="0">
                <a:solidFill>
                  <a:schemeClr val="tx1"/>
                </a:solidFill>
                <a:latin typeface="Time new roman"/>
              </a:rPr>
              <a:t>… </a:t>
            </a:r>
            <a:r>
              <a:rPr lang="lt-LT" sz="3600" b="1" dirty="0">
                <a:solidFill>
                  <a:schemeClr val="tx1"/>
                </a:solidFill>
                <a:latin typeface="Time new roman"/>
              </a:rPr>
              <a:t>P</a:t>
            </a:r>
            <a:r>
              <a:rPr lang="en-US" sz="3600" b="1" dirty="0" err="1" smtClean="0">
                <a:solidFill>
                  <a:schemeClr val="tx1"/>
                </a:solidFill>
                <a:latin typeface="Time new roman"/>
              </a:rPr>
              <a:t>aklausykime</a:t>
            </a:r>
            <a:r>
              <a:rPr lang="lt-LT" sz="3600" b="1" dirty="0" smtClean="0">
                <a:solidFill>
                  <a:schemeClr val="tx1"/>
                </a:solidFill>
                <a:latin typeface="Time new roman"/>
              </a:rPr>
              <a:t>...</a:t>
            </a:r>
            <a:r>
              <a:rPr lang="lt-LT" dirty="0" smtClean="0"/>
              <a:t/>
            </a:r>
            <a:br>
              <a:rPr lang="lt-LT" dirty="0" smtClean="0"/>
            </a:br>
            <a:r>
              <a:rPr lang="lt-LT" dirty="0"/>
              <a:t/>
            </a:r>
            <a:br>
              <a:rPr lang="lt-LT" dirty="0"/>
            </a:br>
            <a:r>
              <a:rPr lang="lt-LT" dirty="0">
                <a:hlinkClick r:id="rId2"/>
              </a:rPr>
              <a:t>https://www.youtube.com/watch?v=ZQ7kkJxfCt0</a:t>
            </a:r>
            <a:r>
              <a:rPr lang="en-US" dirty="0" smtClean="0"/>
              <a:t> </a:t>
            </a:r>
            <a:br>
              <a:rPr lang="en-US" dirty="0" smtClean="0"/>
            </a:br>
            <a:r>
              <a:rPr lang="en-US" dirty="0"/>
              <a:t/>
            </a:r>
            <a:br>
              <a:rPr lang="en-US" dirty="0"/>
            </a:br>
            <a:endParaRPr lang="lt-LT" dirty="0"/>
          </a:p>
        </p:txBody>
      </p:sp>
    </p:spTree>
    <p:extLst>
      <p:ext uri="{BB962C8B-B14F-4D97-AF65-F5344CB8AC3E}">
        <p14:creationId xmlns:p14="http://schemas.microsoft.com/office/powerpoint/2010/main" val="434271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Ir dar truputį patylėkim...</a:t>
            </a:r>
            <a:endParaRPr lang="lt-LT"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916832"/>
            <a:ext cx="5538192" cy="41536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9585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4594522"/>
          </a:xfrm>
        </p:spPr>
        <p:txBody>
          <a:bodyPr/>
          <a:lstStyle/>
          <a:p>
            <a:r>
              <a:rPr lang="en-US" dirty="0" smtClean="0"/>
              <a:t>A</a:t>
            </a:r>
            <a:r>
              <a:rPr lang="lt-LT" dirty="0" err="1" smtClean="0"/>
              <a:t>čiū</a:t>
            </a:r>
            <a:r>
              <a:rPr lang="en-US" dirty="0" smtClean="0"/>
              <a:t>!</a:t>
            </a:r>
            <a:endParaRPr lang="lt-LT"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2924944"/>
            <a:ext cx="4403443" cy="270567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49875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etimumas">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etimumas">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711</TotalTime>
  <Words>497</Words>
  <Application>Microsoft Office PowerPoint</Application>
  <PresentationFormat>Demonstracija ekrane (4:3)</PresentationFormat>
  <Paragraphs>45</Paragraphs>
  <Slides>30</Slides>
  <Notes>0</Notes>
  <HiddenSlides>0</HiddenSlides>
  <MMClips>0</MMClips>
  <ScaleCrop>false</ScaleCrop>
  <HeadingPairs>
    <vt:vector size="4" baseType="variant">
      <vt:variant>
        <vt:lpstr>Tema</vt:lpstr>
      </vt:variant>
      <vt:variant>
        <vt:i4>1</vt:i4>
      </vt:variant>
      <vt:variant>
        <vt:lpstr>Skaidrių pavadinimai</vt:lpstr>
      </vt:variant>
      <vt:variant>
        <vt:i4>30</vt:i4>
      </vt:variant>
    </vt:vector>
  </HeadingPairs>
  <TitlesOfParts>
    <vt:vector size="31" baseType="lpstr">
      <vt:lpstr>Gretimumas</vt:lpstr>
      <vt:lpstr>Ar mes esame TYLOS KARALIAI? (remiantis V. Juknaitės kūryba)  literatūros pamoka</vt:lpstr>
      <vt:lpstr>„Tuomet pripuolę jie ėmė žadinti Jį, šaukdami: „Mokytojau, Mokytojau, mes žūvame!“ Atsikėlęs Jis sudraudė vėją ir bangas. Jos nurimo, ir stojo TYLA.“                                                Lk 8,24 </vt:lpstr>
      <vt:lpstr>PowerPoint pristatymas</vt:lpstr>
      <vt:lpstr>Pamokos taisyklės: 1. Visiška tyla! 2. Jeigu turi klausimą, parašyk jį baltame lapelyje, kelk ranką – aš prieisiu, paimsiu, perskaitysiu ir atrašysiu! 3. Būk susikaupęs, atidus ir aktyvus! 4. Nori bendrauti? Bendrauk akimis, judesiais, šypsena, bet ne triukšmu!</vt:lpstr>
      <vt:lpstr>Pradedam?</vt:lpstr>
      <vt:lpstr>  Ar namų darbus atlikot?        1. Baltuose lapeliuose parašykite „TAIP“ arba „NE“. 2. Iškelkite atsakymus į viršų, kad matyčiau.  </vt:lpstr>
      <vt:lpstr>Neatlikot?</vt:lpstr>
      <vt:lpstr>    Tai kokia dar tyla?..  Paklausykim muzikos! https://www.youtube.com/watch?v=ZQ7kkJxfCt0 </vt:lpstr>
      <vt:lpstr>Gerai... Gerai... Užtenka...    </vt:lpstr>
      <vt:lpstr>Tai ką girdėjote?</vt:lpstr>
      <vt:lpstr>Jei girdėjote, palinksėkite galva...</vt:lpstr>
      <vt:lpstr>PowerPoint pristatymas</vt:lpstr>
      <vt:lpstr>UŽDUOTIS: Paimkite žalius lapelius, rašiklius ir užrašykite atsakymą į klausimą – kas yra TYLA?   P. S. Turite 2 minutes! Kai baigsite, padėkite tušinukus ir lapelius ant suolo krašto. (Taip aš žinosiu, kad jūs atlikote užduotį )</vt:lpstr>
      <vt:lpstr>O dabar pažiūrėkime, kaip TYLA suprantama kituose šaltiniuose...</vt:lpstr>
      <vt:lpstr>   TYL‖À (4)  NEBUVIMAS GARSŲ, TRIUKŠMO, TYLUMA, RAMUMAS.  (Dabartinės lietuvių kalbos žodynas)</vt:lpstr>
      <vt:lpstr>„Tyla – vertybė, ir labai gaila, kad ja mažai kas naudojasi.  Kuo mažiau tylos, tuo labiau mes esame ištaškyti, kitais žodžiais galiu pasakyti, siela eina kitu keliu, visai negu tuo, kuriuo turėtų eiti. Štai ir atsakymas – man tyla reikalinga dėl vidinės draugystės, vidinės bičiulystės.“  (Kunigas, pranciškonas Benediktas Jurčys)</vt:lpstr>
      <vt:lpstr>   „Tyla yra geriausia, ką tik esu girdėjęs.“  (Rusų rašytojas Borisas Pasternakas)  „Tyla yra neatsiejamas komunikavimo elementas ir be jos neegzistuoja turiningi žodžiai.“  (Popiežius Benediktas XVI)   „Tikrasis gyvenimas susideda iš tylėjimų. Jeigu ką nors sugadini kalbėdamas, gali pataisyti tylėdamas.“  (Rašytojas Gendrutis Morkūnas)  Tyla yra draugė, kuri niekada neišduoda...  Tyla iškalbingesnė už tūkstančius žodžių... </vt:lpstr>
      <vt:lpstr>   </vt:lpstr>
      <vt:lpstr>UŽDUOTIS: Interviu autorė mini du savo vaikystės pasaulius. Įvardykite juos ir aprašykite mėlynuose lapeliuose.   P. S. Turite 3 minutes! Kai baigsite, padėkite tušinukus ir lapelius ant suolo krašto. (Taip aš žinosiu, kad jūs atlikote užduotį )</vt:lpstr>
      <vt:lpstr>Ištrauka iš V. Juknaitės esė „Išsiduosi. Balsu“</vt:lpstr>
      <vt:lpstr>UŽDUOTIS: Paimkite raudonus lapelius, rašiklius ir juose atsakykite į klausimus: 1. Kodėl autobuse vyravo tyla? 2. Kada ir kodėl tyla sprogo? 3. Įvardykite „tylos“ ir „ramybės“ sąvokų panašumus ir skirtumus. 4. Aprašykite ištraukos tylą.  P. S. Turite 5minutes! Kai baigsite, padėkite tušinukus ir lapelius ant suolo krašto. (Taip aš žinosiu, kad jūs atlikote užduotį )</vt:lpstr>
      <vt:lpstr>PowerPoint pristatymas</vt:lpstr>
      <vt:lpstr>Linas: „Kodėl? Kodėl kurtieji šalia savo vaikus guldo? Todėl, kad girdintys... Jie šaukia tėtį mamą, jie pravirksta, ir tėtis ir mama ateina. Tėvai jaučiasi saugesni, nei to kurčiojo. Kurčiam vaikui atsikėlus...“ (118 psl.)    Kristina: „Kai aš matydavau savo tėvus kalbančius, galvodavau, kad aš... Kad tiesiog aš vieną dieną užaugsiu ir išmoksiu kaip jie kalbėti. Ir stengiausi kopijuoti lūpų judesius, garsus, bet... man atrodė... Kad man nelabai pavyksta.“ (130 psl.)</vt:lpstr>
      <vt:lpstr>UŽDUOTIS: Paimkite šviesius lapelius, rašiklius ir juose atsakykite į klausimus: 1. Kaip pirštų abėcėlės iliustracija susijusi su ištrauka? 2. Apie kokią tylą kalbama Lino ir Kristinos atsakymuose? 3. Kuo ši tyla skiriasi nuo mūsų tylos? 4. Kokias emocijas sukelia šios vaikų citatos? 5. Ką tyla reiškia girdintiems ir negirdintiems žmonėms?  P. S. Turite 4 minutes! Kai baigsite, padėkite tušinukus ir lapelius ant suolo krašto. (Taip aš žinosiu, kad jūs atlikote užduotį )</vt:lpstr>
      <vt:lpstr>PowerPoint pristatymas</vt:lpstr>
      <vt:lpstr>PowerPoint pristatymas</vt:lpstr>
      <vt:lpstr>„Tyla. Spengianti tyla. Tyla - žavinti. Tyla - bauginanti. Tyla. Tyla, kurioje galima svajoti. Tyla, kuri nuneša į nematytas šalis. Tyla. Jautri tyla. Mylinti tyla. Kalbanti tyla. Drąsi tyla. Tyloje žvelgiama į akis. Tyloje matomas dangus. Tyloje. Tylintis žmogus. Tylintis vėjas. Tylomis verkiantis vaikas. Tylomis. Tyliai barbenantis lietus. Tylios nakties snaigės. Tyla. Kurtinanti tyla. Begalinė tyla. Tyla, kuri gąsdina. Tyla, kuri ramina. Kvepianti tyla. Tylomis geriama arbata. Tylus džiaugsmas. Tylus juokas. Tyli laimė. Tyli kalba. Tylomis sėlinanti diena. Tyliai bėgantis upelis. Bangos, tyliai skalaujančios krantus. Tyli pradžia. Tyli pabaiga. Tyli širdis...“ – taip TYLĄ įsivaizduoju aš! Tai MANO TYLA!   UŽDUOTIS: O kokia JŪSŲ TYLA? Pasiimkite sąsiuvinius ir aprašykite ją!</vt:lpstr>
      <vt:lpstr>Ir dar… Vis tik… Paklausykime...  https://www.youtube.com/watch?v=ZQ7kkJxfCt0   </vt:lpstr>
      <vt:lpstr>Ir dar truputį patylėkim...</vt:lpstr>
      <vt:lpstr>Ačiū!</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TYLOS KARALIUS literatūros pamoka</dc:title>
  <dc:creator>D R</dc:creator>
  <cp:lastModifiedBy>D R</cp:lastModifiedBy>
  <cp:revision>23</cp:revision>
  <dcterms:created xsi:type="dcterms:W3CDTF">2016-03-30T09:15:12Z</dcterms:created>
  <dcterms:modified xsi:type="dcterms:W3CDTF">2016-03-31T07:40:07Z</dcterms:modified>
</cp:coreProperties>
</file>