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5" r:id="rId5"/>
    <p:sldId id="276" r:id="rId6"/>
    <p:sldId id="277" r:id="rId7"/>
    <p:sldId id="278" r:id="rId8"/>
    <p:sldId id="283" r:id="rId9"/>
    <p:sldId id="258" r:id="rId10"/>
    <p:sldId id="282" r:id="rId11"/>
    <p:sldId id="279" r:id="rId12"/>
    <p:sldId id="280" r:id="rId13"/>
    <p:sldId id="281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>
        <p:scale>
          <a:sx n="81" d="100"/>
          <a:sy n="81" d="100"/>
        </p:scale>
        <p:origin x="-10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-162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4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5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7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8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8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86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9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00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10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5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7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2235E-6122-485D-AEA3-40BA8D6FA008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90CDC-60FF-4569-8DE6-21BD735F3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6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Lietuvos tautinis </a:t>
            </a:r>
            <a:r>
              <a:rPr lang="lt-LT" smtClean="0"/>
              <a:t>atgimimas </a:t>
            </a:r>
            <a:r>
              <a:rPr lang="lt-LT" smtClean="0"/>
              <a:t/>
            </a:r>
            <a:br>
              <a:rPr lang="lt-LT" smtClean="0"/>
            </a:br>
            <a:r>
              <a:rPr lang="lt-LT" smtClean="0"/>
              <a:t>XIX </a:t>
            </a:r>
            <a:r>
              <a:rPr lang="lt-LT" dirty="0" smtClean="0"/>
              <a:t>a. II pusėje – XX a. pradžioje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lt-LT" dirty="0" smtClean="0"/>
              <a:t>Indrė </a:t>
            </a:r>
            <a:r>
              <a:rPr lang="lt-LT" dirty="0" err="1"/>
              <a:t>Vizgaitytė</a:t>
            </a:r>
            <a:r>
              <a:rPr lang="lt-LT" dirty="0"/>
              <a:t>,</a:t>
            </a:r>
          </a:p>
          <a:p>
            <a:r>
              <a:rPr lang="lt-LT" dirty="0"/>
              <a:t> Greta </a:t>
            </a:r>
            <a:r>
              <a:rPr lang="lt-LT" dirty="0" err="1"/>
              <a:t>Grigutytė</a:t>
            </a:r>
            <a:r>
              <a:rPr lang="lt-LT" dirty="0"/>
              <a:t>, </a:t>
            </a:r>
          </a:p>
          <a:p>
            <a:r>
              <a:rPr lang="lt-LT" dirty="0"/>
              <a:t>Sandra </a:t>
            </a:r>
            <a:r>
              <a:rPr lang="lt-LT" dirty="0" err="1"/>
              <a:t>Lesnevskytė</a:t>
            </a:r>
            <a:r>
              <a:rPr lang="lt-LT" dirty="0"/>
              <a:t>, </a:t>
            </a:r>
          </a:p>
          <a:p>
            <a:r>
              <a:rPr lang="lt-LT" dirty="0"/>
              <a:t>Akvilė </a:t>
            </a:r>
            <a:r>
              <a:rPr lang="lt-LT" dirty="0" err="1" smtClean="0"/>
              <a:t>Čepurnaitė</a:t>
            </a:r>
            <a:r>
              <a:rPr lang="lt-LT" dirty="0" smtClean="0"/>
              <a:t>,</a:t>
            </a:r>
          </a:p>
          <a:p>
            <a:r>
              <a:rPr lang="lt-LT" dirty="0" smtClean="0"/>
              <a:t>II b klasė.</a:t>
            </a:r>
          </a:p>
          <a:p>
            <a:r>
              <a:rPr lang="lt-LT" dirty="0" smtClean="0"/>
              <a:t>Mokytoja </a:t>
            </a:r>
            <a:r>
              <a:rPr lang="lt-LT" dirty="0" err="1" smtClean="0"/>
              <a:t>Zigrita</a:t>
            </a:r>
            <a:r>
              <a:rPr lang="lt-LT" dirty="0" smtClean="0"/>
              <a:t> Petraitienė</a:t>
            </a:r>
          </a:p>
          <a:p>
            <a:r>
              <a:rPr lang="lt-LT" smtClean="0"/>
              <a:t>2016</a:t>
            </a: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0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59904" y="362019"/>
            <a:ext cx="10515600" cy="1325563"/>
          </a:xfrm>
        </p:spPr>
        <p:txBody>
          <a:bodyPr>
            <a:normAutofit/>
          </a:bodyPr>
          <a:lstStyle/>
          <a:p>
            <a:r>
              <a:rPr lang="lt-LT" dirty="0"/>
              <a:t>Tautinis atgimimas-tai...</a:t>
            </a:r>
            <a:endParaRPr lang="en-US" dirty="0"/>
          </a:p>
        </p:txBody>
      </p:sp>
      <p:pic>
        <p:nvPicPr>
          <p:cNvPr id="1026" name="Picture 2" descr="http://g4.dcdn.lt/images/pix/file46540927_6d6bf0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709" y="1594816"/>
            <a:ext cx="7335518" cy="4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35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Lietuvių</a:t>
            </a:r>
            <a:r>
              <a:rPr lang="en-US" b="1" dirty="0"/>
              <a:t> </a:t>
            </a:r>
            <a:r>
              <a:rPr lang="en-US" b="1" dirty="0" err="1"/>
              <a:t>tautinis</a:t>
            </a:r>
            <a:r>
              <a:rPr lang="en-US" b="1" dirty="0"/>
              <a:t> </a:t>
            </a:r>
            <a:r>
              <a:rPr lang="en-US" b="1" dirty="0" err="1"/>
              <a:t>sąjūdis</a:t>
            </a:r>
            <a:r>
              <a:rPr lang="en-US" b="1" dirty="0"/>
              <a:t> 1883–1896 m</a:t>
            </a:r>
            <a:r>
              <a:rPr lang="en-US" dirty="0"/>
              <a:t>. </a:t>
            </a:r>
          </a:p>
        </p:txBody>
      </p:sp>
      <p:pic>
        <p:nvPicPr>
          <p:cNvPr id="7170" name="Picture 2" descr="http://i.gyazo.com/22eaee71ebcc2d6b44f41926df0d6b2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87" y="1478653"/>
            <a:ext cx="7464425" cy="486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020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69797"/>
            <a:ext cx="5284304" cy="500571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“</a:t>
            </a:r>
            <a:r>
              <a:rPr lang="en-US" b="1" dirty="0" err="1"/>
              <a:t>Aušra</a:t>
            </a:r>
            <a:r>
              <a:rPr lang="en-US" b="1" dirty="0"/>
              <a:t>”</a:t>
            </a:r>
            <a:r>
              <a:rPr lang="lt-LT" b="1" dirty="0"/>
              <a:t/>
            </a:r>
            <a:br>
              <a:rPr lang="lt-LT" b="1" dirty="0"/>
            </a:br>
            <a:r>
              <a:rPr lang="en-IE" dirty="0"/>
              <a:t>*</a:t>
            </a:r>
            <a:r>
              <a:rPr lang="en-US" dirty="0"/>
              <a:t>1883-1886 m. </a:t>
            </a:r>
            <a:r>
              <a:rPr lang="lt-LT" dirty="0"/>
              <a:t/>
            </a:r>
            <a:br>
              <a:rPr lang="lt-LT" dirty="0"/>
            </a:br>
            <a:r>
              <a:rPr lang="en-IE" dirty="0"/>
              <a:t>*</a:t>
            </a:r>
            <a:r>
              <a:rPr lang="en-US" dirty="0" err="1"/>
              <a:t>Ragainėj</a:t>
            </a:r>
            <a:r>
              <a:rPr lang="lt-LT" dirty="0" smtClean="0"/>
              <a:t>e.</a:t>
            </a:r>
            <a:r>
              <a:rPr lang="lt-LT" dirty="0"/>
              <a:t/>
            </a:r>
            <a:br>
              <a:rPr lang="lt-LT" dirty="0"/>
            </a:br>
            <a:r>
              <a:rPr lang="en-IE" dirty="0"/>
              <a:t>*</a:t>
            </a:r>
            <a:r>
              <a:rPr lang="en-US" dirty="0" err="1"/>
              <a:t>Sumanytojas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pirmasis</a:t>
            </a:r>
            <a:r>
              <a:rPr lang="en-US" dirty="0"/>
              <a:t> </a:t>
            </a:r>
            <a:r>
              <a:rPr lang="en-US" dirty="0" err="1"/>
              <a:t>redaktorius</a:t>
            </a:r>
            <a:r>
              <a:rPr lang="en-US" dirty="0"/>
              <a:t> </a:t>
            </a:r>
            <a:r>
              <a:rPr lang="en-US" dirty="0" smtClean="0"/>
              <a:t>–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dirty="0" smtClean="0"/>
              <a:t> J</a:t>
            </a:r>
            <a:r>
              <a:rPr lang="lt-LT" dirty="0" err="1" smtClean="0"/>
              <a:t>onas</a:t>
            </a:r>
            <a:r>
              <a:rPr lang="lt-LT" dirty="0" smtClean="0"/>
              <a:t> </a:t>
            </a:r>
            <a:r>
              <a:rPr lang="en-US" dirty="0" err="1" smtClean="0"/>
              <a:t>Basanavičius</a:t>
            </a:r>
            <a:r>
              <a:rPr lang="lt-LT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*Tai </a:t>
            </a:r>
            <a:r>
              <a:rPr lang="en-US" dirty="0" err="1"/>
              <a:t>tautinis</a:t>
            </a:r>
            <a:r>
              <a:rPr lang="en-US" dirty="0"/>
              <a:t> </a:t>
            </a:r>
            <a:r>
              <a:rPr lang="en-US" dirty="0" err="1"/>
              <a:t>patriotinis</a:t>
            </a:r>
            <a:r>
              <a:rPr lang="en-US" dirty="0"/>
              <a:t> </a:t>
            </a:r>
            <a:r>
              <a:rPr lang="en-US" dirty="0" err="1" smtClean="0"/>
              <a:t>leidinys</a:t>
            </a:r>
            <a:r>
              <a:rPr lang="lt-LT" dirty="0" smtClean="0"/>
              <a:t>.</a:t>
            </a:r>
            <a:r>
              <a:rPr lang="lt-LT" dirty="0"/>
              <a:t/>
            </a:r>
            <a:br>
              <a:rPr lang="lt-LT" dirty="0"/>
            </a:br>
            <a:endParaRPr lang="en-US" dirty="0"/>
          </a:p>
        </p:txBody>
      </p:sp>
      <p:pic>
        <p:nvPicPr>
          <p:cNvPr id="1026" name="Picture 2" descr="https://upload.wikimedia.org/wikipedia/commons/thumb/d/dc/Ausra_newspaper.jpg/220px-Ausra_news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83" y="176056"/>
            <a:ext cx="4291911" cy="639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933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082748" y="470450"/>
            <a:ext cx="5539408" cy="60562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“</a:t>
            </a:r>
            <a:r>
              <a:rPr lang="en-US" b="1" dirty="0" err="1"/>
              <a:t>Varpas</a:t>
            </a:r>
            <a:r>
              <a:rPr lang="en-US" b="1" dirty="0"/>
              <a:t>”</a:t>
            </a:r>
            <a:r>
              <a:rPr lang="lt-LT" b="1" dirty="0"/>
              <a:t/>
            </a:r>
            <a:br>
              <a:rPr lang="lt-LT" b="1" dirty="0"/>
            </a:br>
            <a:r>
              <a:rPr lang="en-IE" dirty="0"/>
              <a:t>*</a:t>
            </a:r>
            <a:r>
              <a:rPr lang="en-US" dirty="0"/>
              <a:t>1898 m.</a:t>
            </a:r>
            <a:r>
              <a:rPr lang="lt-LT" dirty="0"/>
              <a:t/>
            </a:r>
            <a:br>
              <a:rPr lang="lt-LT" dirty="0"/>
            </a:br>
            <a:r>
              <a:rPr lang="en-IE" dirty="0"/>
              <a:t>*</a:t>
            </a:r>
            <a:r>
              <a:rPr lang="en-US" dirty="0" err="1"/>
              <a:t>Tilžėje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Ragainėje</a:t>
            </a:r>
            <a:r>
              <a:rPr lang="lt-LT" dirty="0"/>
              <a:t>.</a:t>
            </a:r>
            <a:r>
              <a:rPr lang="en-US" dirty="0"/>
              <a:t> *„</a:t>
            </a:r>
            <a:r>
              <a:rPr lang="en-US" dirty="0" err="1"/>
              <a:t>Varpo</a:t>
            </a:r>
            <a:r>
              <a:rPr lang="en-US" dirty="0"/>
              <a:t>“ </a:t>
            </a:r>
            <a:r>
              <a:rPr lang="en-US" dirty="0" err="1"/>
              <a:t>Nr</a:t>
            </a:r>
            <a:r>
              <a:rPr lang="en-US" dirty="0"/>
              <a:t>. 6 </a:t>
            </a:r>
            <a:r>
              <a:rPr lang="en-US" dirty="0" err="1"/>
              <a:t>išspausdinta</a:t>
            </a:r>
            <a:r>
              <a:rPr lang="en-US" dirty="0"/>
              <a:t> „</a:t>
            </a:r>
            <a:r>
              <a:rPr lang="en-US" dirty="0" err="1"/>
              <a:t>Tautiška</a:t>
            </a:r>
            <a:r>
              <a:rPr lang="en-US" dirty="0"/>
              <a:t> </a:t>
            </a:r>
            <a:r>
              <a:rPr lang="en-US" dirty="0" err="1"/>
              <a:t>Giesmė</a:t>
            </a:r>
            <a:r>
              <a:rPr lang="en-US" dirty="0"/>
              <a:t>“ </a:t>
            </a:r>
            <a:r>
              <a:rPr lang="en-US" dirty="0" err="1"/>
              <a:t>tapo</a:t>
            </a:r>
            <a:r>
              <a:rPr lang="en-US" dirty="0"/>
              <a:t> </a:t>
            </a:r>
            <a:r>
              <a:rPr lang="en-US" dirty="0" err="1"/>
              <a:t>lietuvių</a:t>
            </a:r>
            <a:r>
              <a:rPr lang="en-US" dirty="0"/>
              <a:t> </a:t>
            </a:r>
            <a:r>
              <a:rPr lang="en-US" dirty="0" err="1"/>
              <a:t>tautos</a:t>
            </a:r>
            <a:r>
              <a:rPr lang="en-US" dirty="0"/>
              <a:t> </a:t>
            </a:r>
            <a:r>
              <a:rPr lang="en-US" dirty="0" err="1"/>
              <a:t>himnu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*</a:t>
            </a:r>
            <a:r>
              <a:rPr lang="en-US" dirty="0" err="1"/>
              <a:t>Atstovavo</a:t>
            </a:r>
            <a:r>
              <a:rPr lang="en-US" dirty="0"/>
              <a:t> </a:t>
            </a:r>
            <a:r>
              <a:rPr lang="en-US" dirty="0" err="1"/>
              <a:t>lietuvių</a:t>
            </a:r>
            <a:r>
              <a:rPr lang="en-US" dirty="0"/>
              <a:t> </a:t>
            </a:r>
            <a:r>
              <a:rPr lang="en-US" dirty="0" err="1"/>
              <a:t>tautinio</a:t>
            </a:r>
            <a:r>
              <a:rPr lang="en-US" dirty="0"/>
              <a:t> </a:t>
            </a:r>
            <a:r>
              <a:rPr lang="en-US" dirty="0" err="1"/>
              <a:t>sąjūdžio</a:t>
            </a:r>
            <a:r>
              <a:rPr lang="en-US" dirty="0"/>
              <a:t> </a:t>
            </a:r>
            <a:r>
              <a:rPr lang="en-US" dirty="0" err="1"/>
              <a:t>liberaliąją</a:t>
            </a:r>
            <a:r>
              <a:rPr lang="en-US" dirty="0"/>
              <a:t>  </a:t>
            </a:r>
            <a:r>
              <a:rPr lang="en-US" dirty="0" err="1" smtClean="0"/>
              <a:t>srovę</a:t>
            </a:r>
            <a:r>
              <a:rPr lang="lt-LT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 descr="http://www.epaveldas.lt/vbspi/showImage.do?id=PG_S_28953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36" y="228994"/>
            <a:ext cx="4509190" cy="653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15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65922" y="431385"/>
            <a:ext cx="4846982" cy="5863398"/>
          </a:xfrm>
        </p:spPr>
        <p:txBody>
          <a:bodyPr/>
          <a:lstStyle/>
          <a:p>
            <a:r>
              <a:rPr lang="en-US" b="1" dirty="0"/>
              <a:t>„</a:t>
            </a:r>
            <a:r>
              <a:rPr lang="en-US" b="1" dirty="0" err="1"/>
              <a:t>Ūkininkas</a:t>
            </a:r>
            <a:r>
              <a:rPr lang="en-US" b="1" dirty="0"/>
              <a:t>”</a:t>
            </a:r>
            <a:br>
              <a:rPr lang="en-US" b="1" dirty="0"/>
            </a:br>
            <a:r>
              <a:rPr lang="en-US" dirty="0"/>
              <a:t>*,,</a:t>
            </a:r>
            <a:r>
              <a:rPr lang="en-US" dirty="0" err="1"/>
              <a:t>Varpo</a:t>
            </a:r>
            <a:r>
              <a:rPr lang="en-US" dirty="0"/>
              <a:t>” </a:t>
            </a:r>
            <a:r>
              <a:rPr lang="en-US" dirty="0" err="1" smtClean="0"/>
              <a:t>priedas</a:t>
            </a:r>
            <a:r>
              <a:rPr lang="lt-LT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*</a:t>
            </a:r>
            <a:r>
              <a:rPr lang="en-US" dirty="0" err="1"/>
              <a:t>Leistas</a:t>
            </a:r>
            <a:r>
              <a:rPr lang="en-US" dirty="0"/>
              <a:t> </a:t>
            </a:r>
            <a:r>
              <a:rPr lang="en-US" dirty="0" err="1"/>
              <a:t>kaimo</a:t>
            </a:r>
            <a:r>
              <a:rPr lang="en-US" dirty="0"/>
              <a:t> </a:t>
            </a:r>
            <a:r>
              <a:rPr lang="en-US" dirty="0" err="1"/>
              <a:t>žmonių</a:t>
            </a:r>
            <a:r>
              <a:rPr lang="en-US" dirty="0"/>
              <a:t> </a:t>
            </a:r>
            <a:r>
              <a:rPr lang="en-US" dirty="0" err="1" smtClean="0"/>
              <a:t>reikalams</a:t>
            </a:r>
            <a:r>
              <a:rPr lang="lt-LT" dirty="0" smtClean="0"/>
              <a:t>.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*</a:t>
            </a:r>
            <a:r>
              <a:rPr lang="en-US" dirty="0" err="1"/>
              <a:t>Atstovavo</a:t>
            </a:r>
            <a:r>
              <a:rPr lang="en-US" dirty="0"/>
              <a:t> </a:t>
            </a:r>
            <a:r>
              <a:rPr lang="en-US" dirty="0" err="1"/>
              <a:t>lietuvių</a:t>
            </a:r>
            <a:r>
              <a:rPr lang="en-US" dirty="0"/>
              <a:t> </a:t>
            </a:r>
            <a:r>
              <a:rPr lang="en-US" dirty="0" err="1"/>
              <a:t>tautinio</a:t>
            </a:r>
            <a:r>
              <a:rPr lang="en-US" dirty="0"/>
              <a:t> </a:t>
            </a:r>
            <a:r>
              <a:rPr lang="en-US" dirty="0" err="1"/>
              <a:t>sąjūdžio</a:t>
            </a:r>
            <a:r>
              <a:rPr lang="en-US" dirty="0"/>
              <a:t> </a:t>
            </a:r>
            <a:r>
              <a:rPr lang="en-US" dirty="0" err="1"/>
              <a:t>liberaliąją</a:t>
            </a:r>
            <a:r>
              <a:rPr lang="en-US" dirty="0"/>
              <a:t>  </a:t>
            </a:r>
            <a:r>
              <a:rPr lang="en-US" dirty="0" err="1" smtClean="0"/>
              <a:t>srovę</a:t>
            </a:r>
            <a:r>
              <a:rPr lang="lt-LT" dirty="0" smtClean="0"/>
              <a:t>.</a:t>
            </a:r>
            <a:endParaRPr lang="en-US" dirty="0"/>
          </a:p>
        </p:txBody>
      </p:sp>
      <p:pic>
        <p:nvPicPr>
          <p:cNvPr id="3074" name="Picture 2" descr="http://upload.wikimedia.org/wikipedia/lt/1/13/Lietuvos_%C5%ABkininkas_savaitra%C5%A1tis_19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27" y="206271"/>
            <a:ext cx="4482685" cy="650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158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01624" y="119271"/>
            <a:ext cx="11059072" cy="6546572"/>
          </a:xfrm>
        </p:spPr>
        <p:txBody>
          <a:bodyPr>
            <a:normAutofit fontScale="90000"/>
          </a:bodyPr>
          <a:lstStyle/>
          <a:p>
            <a:r>
              <a:rPr lang="en-US" dirty="0"/>
              <a:t>  „</a:t>
            </a:r>
            <a:r>
              <a:rPr lang="en-US" dirty="0" err="1"/>
              <a:t>Žemaičių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Lietuvos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Apžvalga</a:t>
            </a:r>
            <a:r>
              <a:rPr lang="en-US" dirty="0"/>
              <a:t>“</a:t>
            </a:r>
            <a:r>
              <a:rPr lang="lt-LT" dirty="0"/>
              <a:t/>
            </a:r>
            <a:br>
              <a:rPr lang="lt-LT" dirty="0"/>
            </a:br>
            <a:r>
              <a:rPr lang="en-US" dirty="0"/>
              <a:t>   (1890–1896)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r>
              <a:rPr lang="en-US" dirty="0"/>
              <a:t>                                                  </a:t>
            </a:r>
            <a:br>
              <a:rPr lang="en-US" dirty="0"/>
            </a:br>
            <a:r>
              <a:rPr lang="en-US" dirty="0"/>
              <a:t>                                                         „</a:t>
            </a:r>
            <a:r>
              <a:rPr lang="en-US" dirty="0" err="1"/>
              <a:t>Tėvynės</a:t>
            </a:r>
            <a:r>
              <a:rPr lang="en-US" dirty="0"/>
              <a:t> </a:t>
            </a:r>
            <a:r>
              <a:rPr lang="en-US" dirty="0" err="1"/>
              <a:t>Sargas</a:t>
            </a:r>
            <a:r>
              <a:rPr lang="en-US" dirty="0"/>
              <a:t>“</a:t>
            </a:r>
            <a:r>
              <a:rPr lang="lt-LT" dirty="0"/>
              <a:t/>
            </a:r>
            <a:br>
              <a:rPr lang="lt-LT" dirty="0"/>
            </a:br>
            <a:r>
              <a:rPr lang="en-US" dirty="0"/>
              <a:t>                                                          (1896–1904)</a:t>
            </a:r>
            <a:r>
              <a:rPr lang="lt-LT" dirty="0"/>
              <a:t/>
            </a:r>
            <a:br>
              <a:rPr lang="lt-LT" dirty="0"/>
            </a:br>
            <a:endParaRPr lang="en-US" dirty="0"/>
          </a:p>
        </p:txBody>
      </p:sp>
      <p:pic>
        <p:nvPicPr>
          <p:cNvPr id="4098" name="Picture 2" descr="http://apzvalga.eu/images/sveikinimas-is-xix-amziaus-apzvalgos1-e1303991316227-285x1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49" y="2747314"/>
            <a:ext cx="4628459" cy="292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irkis.lt/images/upload/2011/03/poki4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20" y="494276"/>
            <a:ext cx="2826163" cy="371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744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44687" cy="5259987"/>
          </a:xfrm>
        </p:spPr>
        <p:txBody>
          <a:bodyPr/>
          <a:lstStyle/>
          <a:p>
            <a:r>
              <a:rPr lang="en-US" b="1" dirty="0"/>
              <a:t>,,</a:t>
            </a:r>
            <a:r>
              <a:rPr lang="en-US" b="1" dirty="0" err="1"/>
              <a:t>Sietynas</a:t>
            </a:r>
            <a:r>
              <a:rPr lang="en-US" b="1" dirty="0"/>
              <a:t>”-</a:t>
            </a:r>
            <a:r>
              <a:rPr lang="en-US" dirty="0" err="1"/>
              <a:t>didžiausia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plačiausia</a:t>
            </a:r>
            <a:r>
              <a:rPr lang="en-US" dirty="0"/>
              <a:t> </a:t>
            </a:r>
            <a:r>
              <a:rPr lang="en-US" dirty="0" err="1"/>
              <a:t>nelegalios</a:t>
            </a:r>
            <a:r>
              <a:rPr lang="en-US" dirty="0"/>
              <a:t> </a:t>
            </a:r>
            <a:r>
              <a:rPr lang="en-US" dirty="0" err="1"/>
              <a:t>spaudos</a:t>
            </a:r>
            <a:r>
              <a:rPr lang="en-US" dirty="0"/>
              <a:t> </a:t>
            </a:r>
            <a:r>
              <a:rPr lang="en-US" dirty="0" err="1"/>
              <a:t>platinimo</a:t>
            </a:r>
            <a:r>
              <a:rPr lang="en-US" dirty="0"/>
              <a:t> </a:t>
            </a:r>
            <a:r>
              <a:rPr lang="en-US" dirty="0" err="1"/>
              <a:t>draugija</a:t>
            </a:r>
            <a:r>
              <a:rPr lang="en-US" dirty="0"/>
              <a:t> </a:t>
            </a:r>
          </a:p>
        </p:txBody>
      </p:sp>
      <p:pic>
        <p:nvPicPr>
          <p:cNvPr id="5122" name="Picture 2" descr="http://www.spaudos.lt/Knygnesiu_paminklai/images/siety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923" y="624509"/>
            <a:ext cx="7172877" cy="500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958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37322" y="365125"/>
            <a:ext cx="10916478" cy="1325563"/>
          </a:xfrm>
        </p:spPr>
        <p:txBody>
          <a:bodyPr/>
          <a:lstStyle/>
          <a:p>
            <a:r>
              <a:rPr lang="lt-LT" dirty="0"/>
              <a:t>Spaudos draudimo panaikinimas </a:t>
            </a:r>
            <a:r>
              <a:rPr lang="en-IE" b="1" dirty="0" smtClean="0"/>
              <a:t>1904</a:t>
            </a:r>
            <a:r>
              <a:rPr lang="lt-LT" b="1" dirty="0" smtClean="0"/>
              <a:t> </a:t>
            </a:r>
            <a:r>
              <a:rPr lang="en-IE" b="1" dirty="0" smtClean="0"/>
              <a:t>m</a:t>
            </a:r>
            <a:r>
              <a:rPr lang="en-IE" b="1" dirty="0"/>
              <a:t>.</a:t>
            </a:r>
            <a:endParaRPr lang="en-US" b="1" dirty="0"/>
          </a:p>
        </p:txBody>
      </p:sp>
      <p:pic>
        <p:nvPicPr>
          <p:cNvPr id="6146" name="Picture 2" descr="http://alkas.lt/wp-content/uploads/2012/03/knygnes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965" y="1690688"/>
            <a:ext cx="4509191" cy="46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04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12598" y="243034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>
                <a:solidFill>
                  <a:srgbClr val="373E4D"/>
                </a:solidFill>
                <a:latin typeface="Calibri Light" panose="020F0302020204030204" pitchFamily="34" charset="0"/>
              </a:rPr>
              <a:t>Tautinio</a:t>
            </a:r>
            <a:r>
              <a:rPr lang="en-US" sz="9600" b="1" dirty="0">
                <a:solidFill>
                  <a:srgbClr val="373E4D"/>
                </a:solidFill>
                <a:latin typeface="Calibri Light" panose="020F0302020204030204" pitchFamily="34" charset="0"/>
              </a:rPr>
              <a:t> </a:t>
            </a:r>
            <a:r>
              <a:rPr lang="en-US" sz="9600" b="1" dirty="0" err="1">
                <a:solidFill>
                  <a:srgbClr val="373E4D"/>
                </a:solidFill>
                <a:latin typeface="Calibri Light" panose="020F0302020204030204" pitchFamily="34" charset="0"/>
              </a:rPr>
              <a:t>atgimimo</a:t>
            </a:r>
            <a:r>
              <a:rPr lang="en-US" sz="9600" b="1" dirty="0">
                <a:solidFill>
                  <a:srgbClr val="373E4D"/>
                </a:solidFill>
                <a:latin typeface="Calibri Light" panose="020F0302020204030204" pitchFamily="34" charset="0"/>
              </a:rPr>
              <a:t> </a:t>
            </a:r>
            <a:r>
              <a:rPr lang="en-US" sz="9600" b="1" dirty="0" err="1">
                <a:solidFill>
                  <a:srgbClr val="373E4D"/>
                </a:solidFill>
                <a:latin typeface="Calibri Light" panose="020F0302020204030204" pitchFamily="34" charset="0"/>
              </a:rPr>
              <a:t>židiniai</a:t>
            </a:r>
            <a:endParaRPr lang="en-US" sz="9600" b="1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49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01624" y="1060705"/>
            <a:ext cx="5196840" cy="5010912"/>
          </a:xfrm>
        </p:spPr>
        <p:txBody>
          <a:bodyPr>
            <a:normAutofit fontScale="90000"/>
          </a:bodyPr>
          <a:lstStyle/>
          <a:p>
            <a:r>
              <a:rPr lang="lt-LT" sz="4900" b="1" dirty="0">
                <a:solidFill>
                  <a:srgbClr val="000000"/>
                </a:solidFill>
              </a:rPr>
              <a:t>Vilniaus universitetas (XIX a. p</a:t>
            </a:r>
            <a:r>
              <a:rPr lang="en-US" sz="4900" b="1" dirty="0">
                <a:solidFill>
                  <a:srgbClr val="000000"/>
                </a:solidFill>
              </a:rPr>
              <a:t>r.)</a:t>
            </a:r>
            <a:r>
              <a:rPr lang="lt-LT" sz="4900" dirty="0">
                <a:solidFill>
                  <a:srgbClr val="000000"/>
                </a:solidFill>
              </a:rPr>
              <a:t/>
            </a:r>
            <a:br>
              <a:rPr lang="lt-LT" sz="4900" dirty="0">
                <a:solidFill>
                  <a:srgbClr val="000000"/>
                </a:solidFill>
              </a:rPr>
            </a:br>
            <a:r>
              <a:rPr lang="lt-LT" sz="4900" dirty="0">
                <a:solidFill>
                  <a:srgbClr val="000000"/>
                </a:solidFill>
              </a:rPr>
              <a:t/>
            </a:r>
            <a:br>
              <a:rPr lang="lt-LT" sz="4900" dirty="0">
                <a:solidFill>
                  <a:srgbClr val="000000"/>
                </a:solidFill>
              </a:rPr>
            </a:br>
            <a:r>
              <a:rPr lang="en-US" sz="4900" dirty="0" err="1"/>
              <a:t>Buvo</a:t>
            </a:r>
            <a:r>
              <a:rPr lang="en-US" sz="4900" dirty="0"/>
              <a:t> </a:t>
            </a:r>
            <a:r>
              <a:rPr lang="en-US" sz="4900" dirty="0" err="1"/>
              <a:t>skatinamas</a:t>
            </a:r>
            <a:r>
              <a:rPr lang="en-US" sz="4900" dirty="0"/>
              <a:t> </a:t>
            </a:r>
            <a:r>
              <a:rPr lang="en-US" sz="4900" dirty="0" err="1"/>
              <a:t>lietuvių</a:t>
            </a:r>
            <a:r>
              <a:rPr lang="en-US" sz="4900" dirty="0"/>
              <a:t> </a:t>
            </a:r>
            <a:r>
              <a:rPr lang="en-US" sz="4900" dirty="0" err="1"/>
              <a:t>nacionalinės</a:t>
            </a:r>
            <a:r>
              <a:rPr lang="en-US" sz="4900" dirty="0"/>
              <a:t> </a:t>
            </a:r>
            <a:r>
              <a:rPr lang="en-US" sz="4900" dirty="0" err="1"/>
              <a:t>kultūros</a:t>
            </a:r>
            <a:r>
              <a:rPr lang="en-US" sz="4900" dirty="0"/>
              <a:t> </a:t>
            </a:r>
            <a:r>
              <a:rPr lang="en-US" sz="4900" dirty="0" err="1"/>
              <a:t>ir</a:t>
            </a:r>
            <a:r>
              <a:rPr lang="en-US" sz="4900" dirty="0"/>
              <a:t> </a:t>
            </a:r>
            <a:r>
              <a:rPr lang="en-US" sz="4900" dirty="0" err="1"/>
              <a:t>lietuvių</a:t>
            </a:r>
            <a:r>
              <a:rPr lang="en-US" sz="4900" dirty="0"/>
              <a:t> </a:t>
            </a:r>
            <a:r>
              <a:rPr lang="en-US" sz="4900" dirty="0" err="1"/>
              <a:t>inteligentijos</a:t>
            </a:r>
            <a:r>
              <a:rPr lang="en-US" sz="4900" dirty="0"/>
              <a:t> </a:t>
            </a:r>
            <a:r>
              <a:rPr lang="en-US" sz="4900" dirty="0" err="1"/>
              <a:t>formavimasis</a:t>
            </a:r>
            <a:r>
              <a:rPr lang="en-US" sz="4900" dirty="0"/>
              <a:t>.</a:t>
            </a:r>
            <a:r>
              <a:rPr lang="lt-LT" dirty="0">
                <a:latin typeface="Calibri" charset="0"/>
              </a:rPr>
              <a:t/>
            </a:r>
            <a:br>
              <a:rPr lang="lt-LT" dirty="0">
                <a:latin typeface="Calibri" charset="0"/>
              </a:rPr>
            </a:br>
            <a:endParaRPr lang="en-US" dirty="0"/>
          </a:p>
        </p:txBody>
      </p:sp>
      <p:pic>
        <p:nvPicPr>
          <p:cNvPr id="3" name="Paveikslėlio vietos rezervavimo ženklas 4" descr="10011.jpg"/>
          <p:cNvPicPr>
            <a:picLocks noChangeAspect="1"/>
          </p:cNvPicPr>
          <p:nvPr/>
        </p:nvPicPr>
        <p:blipFill>
          <a:blip r:embed="rId2"/>
          <a:srcRect l="4284" r="4284"/>
          <a:stretch>
            <a:fillRect/>
          </a:stretch>
        </p:blipFill>
        <p:spPr>
          <a:xfrm>
            <a:off x="6766561" y="641901"/>
            <a:ext cx="4222152" cy="584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3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2" y="0"/>
            <a:ext cx="610758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6745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bg2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aveikslėlio vietos rezervavimo ženklas 4" descr="Daukantas.jpg"/>
          <p:cNvPicPr>
            <a:picLocks noChangeAspect="1"/>
          </p:cNvPicPr>
          <p:nvPr/>
        </p:nvPicPr>
        <p:blipFill rotWithShape="1">
          <a:blip r:embed="rId2"/>
          <a:srcRect r="-1" b="21694"/>
          <a:stretch/>
        </p:blipFill>
        <p:spPr>
          <a:xfrm>
            <a:off x="730958" y="640080"/>
            <a:ext cx="4640748" cy="5569312"/>
          </a:xfrm>
          <a:prstGeom prst="rect">
            <a:avLst/>
          </a:prstGeom>
          <a:effectLst/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413111" y="640081"/>
            <a:ext cx="5434332" cy="5577817"/>
          </a:xfrm>
          <a:noFill/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4000" b="1" dirty="0"/>
              <a:t>Sankt </a:t>
            </a:r>
            <a:r>
              <a:rPr lang="en-US" sz="4000" b="1" dirty="0" err="1"/>
              <a:t>Peterburgas</a:t>
            </a:r>
            <a:r>
              <a:rPr lang="en-US" sz="4000" b="1" dirty="0"/>
              <a:t> (</a:t>
            </a:r>
            <a:r>
              <a:rPr lang="en-US" sz="4000" b="1" dirty="0" err="1"/>
              <a:t>po</a:t>
            </a:r>
            <a:r>
              <a:rPr lang="en-US" sz="4000" b="1" dirty="0"/>
              <a:t> 1931-1832 m.</a:t>
            </a:r>
            <a:br>
              <a:rPr lang="en-US" sz="4000" b="1" dirty="0"/>
            </a:br>
            <a:r>
              <a:rPr lang="en-US" sz="4000" b="1" dirty="0" err="1"/>
              <a:t>sukilimo</a:t>
            </a:r>
            <a:r>
              <a:rPr lang="en-US" sz="4000" b="1" dirty="0"/>
              <a:t>). </a:t>
            </a:r>
            <a:br>
              <a:rPr lang="en-US" sz="4000" b="1" dirty="0"/>
            </a:br>
            <a:r>
              <a:rPr lang="lt-LT" sz="4000" dirty="0"/>
              <a:t/>
            </a:r>
            <a:br>
              <a:rPr lang="lt-LT" sz="4000" dirty="0"/>
            </a:br>
            <a:r>
              <a:rPr lang="en-US" sz="4000" dirty="0" err="1"/>
              <a:t>Čia</a:t>
            </a:r>
            <a:r>
              <a:rPr lang="en-US" sz="4000" dirty="0"/>
              <a:t> </a:t>
            </a:r>
            <a:r>
              <a:rPr lang="en-US" sz="4000" dirty="0" err="1"/>
              <a:t>gyveno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dirbo</a:t>
            </a:r>
            <a:r>
              <a:rPr lang="en-US" sz="4000" dirty="0"/>
              <a:t> </a:t>
            </a:r>
            <a:r>
              <a:rPr lang="en-US" sz="4000" dirty="0" err="1"/>
              <a:t>istorikas</a:t>
            </a:r>
            <a:r>
              <a:rPr lang="en-US" sz="4000" dirty="0"/>
              <a:t> </a:t>
            </a:r>
            <a:r>
              <a:rPr lang="en-US" sz="4000" dirty="0" err="1"/>
              <a:t>S.Daukantas</a:t>
            </a:r>
            <a:r>
              <a:rPr lang="en-US" sz="4000" dirty="0"/>
              <a:t>, </a:t>
            </a:r>
            <a:r>
              <a:rPr lang="en-US" sz="4000" dirty="0" err="1"/>
              <a:t>parašęs</a:t>
            </a:r>
            <a:r>
              <a:rPr lang="en-US" sz="4000" dirty="0"/>
              <a:t> </a:t>
            </a:r>
            <a:r>
              <a:rPr lang="en-US" sz="4000" dirty="0" err="1"/>
              <a:t>pirmąją</a:t>
            </a:r>
            <a:r>
              <a:rPr lang="en-US" sz="4000" dirty="0"/>
              <a:t> </a:t>
            </a:r>
            <a:r>
              <a:rPr lang="en-US" sz="4000" dirty="0" err="1"/>
              <a:t>Lietuvos</a:t>
            </a:r>
            <a:r>
              <a:rPr lang="en-US" sz="4000" dirty="0"/>
              <a:t> </a:t>
            </a:r>
            <a:r>
              <a:rPr lang="en-US" sz="4000" dirty="0" err="1"/>
              <a:t>istoriją</a:t>
            </a:r>
            <a:r>
              <a:rPr lang="en-US" sz="4000" dirty="0"/>
              <a:t> </a:t>
            </a:r>
            <a:r>
              <a:rPr lang="en-US" sz="4000" dirty="0" err="1"/>
              <a:t>lietuvių</a:t>
            </a:r>
            <a:r>
              <a:rPr lang="en-US" sz="4000" dirty="0"/>
              <a:t> </a:t>
            </a:r>
            <a:r>
              <a:rPr lang="en-US" sz="4000" dirty="0" err="1" smtClean="0"/>
              <a:t>kalba</a:t>
            </a:r>
            <a:r>
              <a:rPr lang="lt-LT" sz="4000" dirty="0" smtClean="0"/>
              <a:t>. Knygoje </a:t>
            </a:r>
            <a:r>
              <a:rPr lang="en-US" sz="4000" dirty="0" err="1" smtClean="0"/>
              <a:t>išaukštin</a:t>
            </a:r>
            <a:r>
              <a:rPr lang="lt-LT" sz="4000" dirty="0" err="1" smtClean="0"/>
              <a:t>ama</a:t>
            </a:r>
            <a:r>
              <a:rPr lang="en-US" sz="4000" dirty="0" smtClean="0"/>
              <a:t> </a:t>
            </a:r>
            <a:r>
              <a:rPr lang="en-US" sz="4000" dirty="0" err="1" smtClean="0"/>
              <a:t>pagonišk</a:t>
            </a:r>
            <a:r>
              <a:rPr lang="lt-LT" sz="4000" dirty="0" smtClean="0"/>
              <a:t>a</a:t>
            </a:r>
            <a:r>
              <a:rPr lang="en-US" sz="4000" dirty="0" smtClean="0"/>
              <a:t> </a:t>
            </a:r>
            <a:r>
              <a:rPr lang="en-US" sz="4000" dirty="0" err="1"/>
              <a:t>Lietuvos</a:t>
            </a:r>
            <a:r>
              <a:rPr lang="en-US" sz="4000" dirty="0"/>
              <a:t> </a:t>
            </a:r>
            <a:r>
              <a:rPr lang="en-US" sz="4000" dirty="0" err="1" smtClean="0"/>
              <a:t>praeit</a:t>
            </a:r>
            <a:r>
              <a:rPr lang="lt-LT" sz="4000" dirty="0" err="1" smtClean="0"/>
              <a:t>is</a:t>
            </a:r>
            <a:r>
              <a:rPr lang="lt-LT" sz="4000" dirty="0" smtClean="0"/>
              <a:t>.</a:t>
            </a:r>
            <a:r>
              <a:rPr lang="lt-LT" sz="3100" dirty="0">
                <a:latin typeface="Calibri" charset="0"/>
              </a:rPr>
              <a:t/>
            </a:r>
            <a:br>
              <a:rPr lang="lt-LT" sz="3100" dirty="0">
                <a:latin typeface="Calibri" charset="0"/>
              </a:rPr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338757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5962523"/>
          </a:xfrm>
        </p:spPr>
        <p:txBody>
          <a:bodyPr>
            <a:normAutofit fontScale="90000"/>
          </a:bodyPr>
          <a:lstStyle/>
          <a:p>
            <a:r>
              <a:rPr lang="en-US" sz="4000" b="1" dirty="0" err="1"/>
              <a:t>Varniai</a:t>
            </a:r>
            <a:r>
              <a:rPr lang="en-US" sz="4000" b="1" dirty="0"/>
              <a:t> </a:t>
            </a:r>
            <a:r>
              <a:rPr lang="en-US" sz="4000" b="1" dirty="0" err="1"/>
              <a:t>ir</a:t>
            </a:r>
            <a:r>
              <a:rPr lang="en-US" sz="4000" b="1" dirty="0"/>
              <a:t> </a:t>
            </a:r>
            <a:r>
              <a:rPr lang="en-US" sz="4000" b="1" dirty="0" err="1"/>
              <a:t>Žemaičių</a:t>
            </a:r>
            <a:r>
              <a:rPr lang="en-US" sz="4000" b="1" dirty="0"/>
              <a:t> </a:t>
            </a:r>
            <a:r>
              <a:rPr lang="en-US" sz="4000" b="1" dirty="0" err="1"/>
              <a:t>vyskupystė</a:t>
            </a:r>
            <a:r>
              <a:rPr lang="en-US" sz="4000" b="1" dirty="0"/>
              <a:t> (XIX a. </a:t>
            </a:r>
            <a:r>
              <a:rPr lang="en-US" sz="4000" b="1" dirty="0" err="1"/>
              <a:t>antroji</a:t>
            </a:r>
            <a:r>
              <a:rPr lang="en-US" sz="4000" b="1" dirty="0"/>
              <a:t> </a:t>
            </a:r>
            <a:r>
              <a:rPr lang="en-US" sz="4000" b="1" dirty="0" err="1"/>
              <a:t>pusė</a:t>
            </a:r>
            <a:r>
              <a:rPr lang="en-US" sz="4000" b="1" dirty="0"/>
              <a:t>).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lt-LT" sz="4000" dirty="0"/>
              <a:t/>
            </a:r>
            <a:br>
              <a:rPr lang="lt-LT" sz="4000" dirty="0"/>
            </a:br>
            <a:r>
              <a:rPr lang="en-US" sz="4000" dirty="0" err="1"/>
              <a:t>Čia</a:t>
            </a:r>
            <a:r>
              <a:rPr lang="en-US" sz="4000" dirty="0"/>
              <a:t> </a:t>
            </a:r>
            <a:r>
              <a:rPr lang="en-US" sz="4000" dirty="0" err="1"/>
              <a:t>gyveno</a:t>
            </a:r>
            <a:r>
              <a:rPr lang="en-US" sz="4000" dirty="0"/>
              <a:t> </a:t>
            </a:r>
            <a:r>
              <a:rPr lang="en-US" sz="4000" dirty="0" err="1" smtClean="0"/>
              <a:t>M.Valančius</a:t>
            </a:r>
            <a:r>
              <a:rPr lang="lt-LT" sz="4000" dirty="0" smtClean="0"/>
              <a:t>.</a:t>
            </a:r>
            <a:br>
              <a:rPr lang="lt-LT" sz="4000" dirty="0" smtClean="0"/>
            </a:br>
            <a:r>
              <a:rPr lang="lt-LT" sz="4000" dirty="0" smtClean="0"/>
              <a:t>Šios asmenybės</a:t>
            </a:r>
            <a:r>
              <a:rPr lang="en-US" sz="4000" dirty="0" smtClean="0"/>
              <a:t> </a:t>
            </a:r>
            <a:r>
              <a:rPr lang="en-US" sz="4000" dirty="0" err="1"/>
              <a:t>rektoriavimo</a:t>
            </a:r>
            <a:r>
              <a:rPr lang="en-US" sz="4000" dirty="0"/>
              <a:t> </a:t>
            </a:r>
            <a:r>
              <a:rPr lang="en-US" sz="4000" dirty="0" err="1"/>
              <a:t>ir</a:t>
            </a:r>
            <a:r>
              <a:rPr lang="en-US" sz="4000" dirty="0"/>
              <a:t> </a:t>
            </a:r>
            <a:r>
              <a:rPr lang="en-US" sz="4000" dirty="0" err="1"/>
              <a:t>vyskupystės</a:t>
            </a:r>
            <a:r>
              <a:rPr lang="en-US" sz="4000" dirty="0"/>
              <a:t> </a:t>
            </a:r>
            <a:r>
              <a:rPr lang="en-US" sz="4000" dirty="0" err="1"/>
              <a:t>metai</a:t>
            </a:r>
            <a:r>
              <a:rPr lang="en-US" sz="4000" dirty="0"/>
              <a:t> </a:t>
            </a:r>
            <a:r>
              <a:rPr lang="en-US" sz="4000" dirty="0" err="1"/>
              <a:t>vadinami</a:t>
            </a:r>
            <a:r>
              <a:rPr lang="en-US" sz="4000" dirty="0"/>
              <a:t> </a:t>
            </a:r>
            <a:r>
              <a:rPr lang="en-US" sz="4000" dirty="0" err="1"/>
              <a:t>Valančiaus</a:t>
            </a:r>
            <a:r>
              <a:rPr lang="en-US" sz="4000" dirty="0"/>
              <a:t> </a:t>
            </a:r>
            <a:r>
              <a:rPr lang="en-US" sz="4000" dirty="0" err="1"/>
              <a:t>epocha</a:t>
            </a:r>
            <a:r>
              <a:rPr lang="en-US" sz="4000" dirty="0"/>
              <a:t>.</a:t>
            </a:r>
          </a:p>
        </p:txBody>
      </p:sp>
      <p:pic>
        <p:nvPicPr>
          <p:cNvPr id="3" name="Paveikslėlio vietos rezervavimo ženklas 4" descr="i-valancius.jpg"/>
          <p:cNvPicPr>
            <a:picLocks noChangeAspect="1"/>
          </p:cNvPicPr>
          <p:nvPr/>
        </p:nvPicPr>
        <p:blipFill>
          <a:blip r:embed="rId2"/>
          <a:srcRect l="1676" r="1676"/>
          <a:stretch>
            <a:fillRect/>
          </a:stretch>
        </p:blipFill>
        <p:spPr>
          <a:xfrm>
            <a:off x="6473953" y="479128"/>
            <a:ext cx="4222152" cy="584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61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374" y="967409"/>
            <a:ext cx="10681252" cy="3008243"/>
          </a:xfrm>
        </p:spPr>
        <p:txBody>
          <a:bodyPr>
            <a:normAutofit/>
          </a:bodyPr>
          <a:lstStyle/>
          <a:p>
            <a:r>
              <a:rPr lang="lt-LT" sz="7200" b="1" dirty="0"/>
              <a:t>Tautinio atgimimo veikėjai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748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Jonas Jablonskis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84784"/>
            <a:ext cx="4899991" cy="4692179"/>
          </a:xfrm>
        </p:spPr>
        <p:txBody>
          <a:bodyPr>
            <a:normAutofit lnSpcReduction="10000"/>
          </a:bodyPr>
          <a:lstStyle/>
          <a:p>
            <a:r>
              <a:rPr lang="lt-LT" sz="4400" dirty="0">
                <a:latin typeface="+mj-lt"/>
              </a:rPr>
              <a:t>Lietuvos kalbininkas, norminęs literatūrinę lietuvių kalbą. Jis galutinai nustatė lietuvių raidyną, įdiegė daugybę naujadarų.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lt-LT" dirty="0"/>
          </a:p>
        </p:txBody>
      </p:sp>
      <p:pic>
        <p:nvPicPr>
          <p:cNvPr id="19458" name="Picture 2" descr="http://alkas.lt/wp-content/uploads/2012/06/jablonskis-lnm.lt-nuotr-e1340032412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3" y="508526"/>
            <a:ext cx="5094581" cy="47926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60096" y="5445225"/>
            <a:ext cx="4158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1860 – </a:t>
            </a:r>
            <a:r>
              <a:rPr lang="lt-LT" sz="4400" dirty="0" smtClean="0"/>
              <a:t>1930 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1582951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470"/>
            <a:ext cx="10515600" cy="1325563"/>
          </a:xfrm>
        </p:spPr>
        <p:txBody>
          <a:bodyPr/>
          <a:lstStyle/>
          <a:p>
            <a:r>
              <a:rPr lang="lt-LT" b="1" dirty="0"/>
              <a:t>Kazimieras Būga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94032"/>
            <a:ext cx="4780722" cy="3985211"/>
          </a:xfrm>
        </p:spPr>
        <p:txBody>
          <a:bodyPr>
            <a:noAutofit/>
          </a:bodyPr>
          <a:lstStyle/>
          <a:p>
            <a:r>
              <a:rPr lang="lt-LT" sz="3600" dirty="0">
                <a:latin typeface="+mj-lt"/>
              </a:rPr>
              <a:t>Lietuvos kalbininkas, profesorius, vienas žymiausių lietuvių kalbos tyrinėtojų. Tyrinėjo lietuvių kalbos kirčiavimą, išaiškino daugelio lietuviškų žodžių kilmę, pradėjo rengti akademinį lietuvių kalbos žodyną.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482" name="Picture 2" descr="http://www.xn--altiniai-4wb.info/files/literatura/lh00/Kazimieras_B%C5%ABga_Perm%C4%97je.LH5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8215" y="320434"/>
            <a:ext cx="3795037" cy="53301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78215" y="5650543"/>
            <a:ext cx="40807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1879 – 1924m. </a:t>
            </a:r>
          </a:p>
        </p:txBody>
      </p:sp>
    </p:spTree>
    <p:extLst>
      <p:ext uri="{BB962C8B-B14F-4D97-AF65-F5344CB8AC3E}">
        <p14:creationId xmlns:p14="http://schemas.microsoft.com/office/powerpoint/2010/main" val="3946532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Antanas Baranauskas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630" y="1575841"/>
            <a:ext cx="5181600" cy="4351338"/>
          </a:xfrm>
        </p:spPr>
        <p:txBody>
          <a:bodyPr>
            <a:noAutofit/>
          </a:bodyPr>
          <a:lstStyle/>
          <a:p>
            <a:r>
              <a:rPr lang="lt-LT" sz="3600" dirty="0">
                <a:latin typeface="+mj-lt"/>
              </a:rPr>
              <a:t>Lietuvių poetas, kalbininkas, Seinų vyskupas. Pateikė pirmą išsamią tarmių klasifikaciją, kėlė tarmių derinimo principą, buvo lietuvių kalbos dėstytojas, sukūrė nemažai lietuviškų gramatikos terminų.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8434" name="Picture 2" descr="https://upload.wikimedia.org/wikipedia/commons/thumb/6/6b/Antanas_Baranauskas.jpg/180px-Antanas_Baranausk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5" y="416537"/>
            <a:ext cx="3855910" cy="538469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794207" y="5927179"/>
            <a:ext cx="3520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1835 – 1902m</a:t>
            </a:r>
            <a:r>
              <a:rPr lang="lt-L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086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Kazimieras Jaunius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lt-LT" sz="4000" dirty="0">
                <a:latin typeface="+mj-lt"/>
              </a:rPr>
              <a:t>Teologas, lietuvių kalbos tyrinėtojas. Parašė lietuvių kalbos gramatiką, iškalbos knygą, parengė šešių lietuvių tarmių aprašus ir straipsnį apie lietuvių kalbos priegaides.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7410" name="Picture 2" descr="http://lietuviukalbairliteratura.lt/wp-content/uploads/2012/01/Kazimieras-Jauni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5" y="748206"/>
            <a:ext cx="3405335" cy="49130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32104" y="5805265"/>
            <a:ext cx="3940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1848 – </a:t>
            </a:r>
            <a:r>
              <a:rPr lang="lt-LT" sz="4400" dirty="0" smtClean="0"/>
              <a:t>1908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2408112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Jonas Basanavičius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lt-LT" sz="4000" dirty="0">
                <a:latin typeface="+mj-lt"/>
              </a:rPr>
              <a:t>Lietuvių visuomenės veikėjas, pirmasis laikraščio ,,Aušra’’ redaktorius, vienas svarbiausių nepriklausomybės siekėjų, mokslininkas, gydytojas.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038600" cy="4349080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2050" name="Picture 2" descr="http://www.lnm.lt/fotos/ekspozicijos/snam/signatarai/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090" y="365124"/>
            <a:ext cx="4052933" cy="533366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32104" y="5949281"/>
            <a:ext cx="4112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1851 – </a:t>
            </a:r>
            <a:r>
              <a:rPr lang="lt-LT" sz="4400" dirty="0" smtClean="0"/>
              <a:t>1927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67054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Vincas Kudirka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lt-LT" sz="4000" dirty="0">
                <a:latin typeface="+mj-lt"/>
              </a:rPr>
              <a:t>Gydytojas, prozininkas, poetas, publicistas, laikraščio ,,Varpas’’ redaktorius, vienas iš lietuvių tautinio sąjūdžio ideologų. Lietuvos himno autorius.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http://www.xn--altiniai-4wb.info/files/literatura/lg00/Vincas_Kudirka._Portretas.LG3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7719" y="365125"/>
            <a:ext cx="3678121" cy="547158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672063" y="5971647"/>
            <a:ext cx="3969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1858 – </a:t>
            </a:r>
            <a:r>
              <a:rPr lang="lt-LT" sz="4400" dirty="0" smtClean="0"/>
              <a:t>1899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3317069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Motiejus Valančius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lt-LT" sz="3600" dirty="0">
                <a:latin typeface="+mj-lt"/>
              </a:rPr>
              <a:t>Žemaičių vyskupas, švietėjas, lietuvių </a:t>
            </a:r>
            <a:r>
              <a:rPr lang="lt-LT" sz="3600" dirty="0" smtClean="0">
                <a:latin typeface="+mj-lt"/>
              </a:rPr>
              <a:t>prozos </a:t>
            </a:r>
            <a:r>
              <a:rPr lang="lt-LT" sz="3600" dirty="0">
                <a:latin typeface="+mj-lt"/>
              </a:rPr>
              <a:t>pradininkas, blaivybės sąjūdžio organizatorius. Parašė apie septyniasdešimt didaktinio pobūdžio apsakymų ir pasakojimų.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6386" name="Picture 2" descr="https://upload.wikimedia.org/wikipedia/commons/4/46/Valanci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7344" y="454464"/>
            <a:ext cx="3999925" cy="535672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625815" y="5946130"/>
            <a:ext cx="4413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/>
              <a:t>1801 – </a:t>
            </a:r>
            <a:r>
              <a:rPr lang="lt-LT" sz="4400" dirty="0" smtClean="0"/>
              <a:t>1875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648538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10478" y="2578238"/>
            <a:ext cx="10515600" cy="1325563"/>
          </a:xfrm>
        </p:spPr>
        <p:txBody>
          <a:bodyPr>
            <a:noAutofit/>
          </a:bodyPr>
          <a:lstStyle/>
          <a:p>
            <a:r>
              <a:rPr lang="lt-LT" sz="9600" b="1" dirty="0"/>
              <a:t>Dėkojame už dėmesį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70712226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306</Words>
  <Application>Microsoft Office PowerPoint</Application>
  <PresentationFormat>Pasirinktinai</PresentationFormat>
  <Paragraphs>43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3" baseType="lpstr">
      <vt:lpstr>„Office“ tema</vt:lpstr>
      <vt:lpstr>Lietuvos tautinis atgimimas  XIX a. II pusėje – XX a. pradžioje</vt:lpstr>
      <vt:lpstr>Tautinis atgimimas-tai...</vt:lpstr>
      <vt:lpstr>Lietuvių tautinis sąjūdis 1883–1896 m. </vt:lpstr>
      <vt:lpstr>“Aušra” *1883-1886 m.  *Ragainėje. *Sumanytojas ir pirmasis redaktorius –  Jonas Basanavičius. *Tai tautinis patriotinis leidinys. </vt:lpstr>
      <vt:lpstr>“Varpas” *1898 m. *Tilžėje ir Ragainėje. *„Varpo“ Nr. 6 išspausdinta „Tautiška Giesmė“ tapo lietuvių tautos himnu. *Atstovavo lietuvių tautinio sąjūdžio liberaliąją  srovę. </vt:lpstr>
      <vt:lpstr>„Ūkininkas” *,,Varpo” priedas. *Leistas kaimo žmonių reikalams.  *Atstovavo lietuvių tautinio sąjūdžio liberaliąją  srovę.</vt:lpstr>
      <vt:lpstr>  „Žemaičių ir Lietuvos     Apžvalga“    (1890–1896)                                                                                                                „Tėvynės Sargas“                                                           (1896–1904) </vt:lpstr>
      <vt:lpstr>,,Sietynas”-didžiausia ir plačiausia nelegalios spaudos platinimo draugija </vt:lpstr>
      <vt:lpstr>Spaudos draudimo panaikinimas 1904 m.</vt:lpstr>
      <vt:lpstr>Tautinio atgimimo židiniai</vt:lpstr>
      <vt:lpstr>Vilniaus universitetas (XIX a. pr.)  Buvo skatinamas lietuvių nacionalinės kultūros ir lietuvių inteligentijos formavimasis. </vt:lpstr>
      <vt:lpstr>Sankt Peterburgas (po 1931-1832 m. sukilimo).   Čia gyveno ir dirbo istorikas S.Daukantas, parašęs pirmąją Lietuvos istoriją lietuvių kalba. Knygoje išaukštinama pagoniška Lietuvos praeitis. </vt:lpstr>
      <vt:lpstr>Varniai ir Žemaičių vyskupystė (XIX a. antroji pusė).   Čia gyveno M.Valančius. Šios asmenybės rektoriavimo ir vyskupystės metai vadinami Valančiaus epocha.</vt:lpstr>
      <vt:lpstr>Tautinio atgimimo veikėjai</vt:lpstr>
      <vt:lpstr>Jonas Jablonskis</vt:lpstr>
      <vt:lpstr>Kazimieras Būga</vt:lpstr>
      <vt:lpstr>Antanas Baranauskas</vt:lpstr>
      <vt:lpstr>Kazimieras Jaunius</vt:lpstr>
      <vt:lpstr>Jonas Basanavičius</vt:lpstr>
      <vt:lpstr>Vincas Kudirka</vt:lpstr>
      <vt:lpstr>Motiejus Valančius</vt:lpstr>
      <vt:lpstr>Dėkojame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Lietuvos tautinis atgimimas</dc:title>
  <dc:creator>hp</dc:creator>
  <cp:lastModifiedBy>Mokytoja</cp:lastModifiedBy>
  <cp:revision>13</cp:revision>
  <dcterms:created xsi:type="dcterms:W3CDTF">2016-03-07T17:16:34Z</dcterms:created>
  <dcterms:modified xsi:type="dcterms:W3CDTF">2016-06-08T12:47:17Z</dcterms:modified>
</cp:coreProperties>
</file>