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1CE0418-3882-41A0-B87C-F1F3E0FB19B6}" type="datetimeFigureOut">
              <a:rPr lang="lt-LT" smtClean="0"/>
              <a:t>2016.06.08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C10A58E-EA63-4E92-8196-92131FB3AC1A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en-US" dirty="0" err="1" smtClean="0"/>
              <a:t>Pirmosios</a:t>
            </a:r>
            <a:r>
              <a:rPr lang="en-US" dirty="0" smtClean="0"/>
              <a:t> </a:t>
            </a:r>
            <a:r>
              <a:rPr lang="en-US" dirty="0" err="1" smtClean="0"/>
              <a:t>lietuvi</a:t>
            </a:r>
            <a:r>
              <a:rPr lang="lt-LT" dirty="0" smtClean="0"/>
              <a:t>ų kalbos gramatikos ir </a:t>
            </a:r>
            <a:r>
              <a:rPr lang="lt-LT" dirty="0"/>
              <a:t>žodynai</a:t>
            </a:r>
            <a:br>
              <a:rPr lang="lt-LT" dirty="0"/>
            </a:br>
            <a:r>
              <a:rPr lang="lt-LT" sz="1800" dirty="0"/>
              <a:t>Laurynas </a:t>
            </a:r>
            <a:r>
              <a:rPr lang="lt-LT" sz="1800" dirty="0" smtClean="0"/>
              <a:t>Šablinskas, Dainius </a:t>
            </a:r>
            <a:r>
              <a:rPr lang="lt-LT" sz="1800" dirty="0" err="1" smtClean="0"/>
              <a:t>Tverjanavičius</a:t>
            </a:r>
            <a:r>
              <a:rPr lang="lt-LT" sz="1800" dirty="0" smtClean="0"/>
              <a:t>, Algirdas Vaičaitis, II klasė</a:t>
            </a:r>
            <a:br>
              <a:rPr lang="lt-LT" sz="1800" dirty="0" smtClean="0"/>
            </a:br>
            <a:r>
              <a:rPr lang="lt-LT" sz="1800" dirty="0" smtClean="0"/>
              <a:t>Mokytoja </a:t>
            </a:r>
            <a:r>
              <a:rPr lang="lt-LT" sz="1800" dirty="0" err="1" smtClean="0"/>
              <a:t>Zigrita</a:t>
            </a:r>
            <a:r>
              <a:rPr lang="lt-LT" sz="1800" smtClean="0"/>
              <a:t> Petraitienė  2016 m.</a:t>
            </a:r>
            <a:br>
              <a:rPr lang="lt-LT" sz="1800" smtClean="0"/>
            </a:br>
            <a:r>
              <a:rPr lang="lt-LT" sz="1800" dirty="0"/>
              <a:t/>
            </a:r>
            <a:br>
              <a:rPr lang="lt-LT" sz="1800" dirty="0"/>
            </a:br>
            <a:endParaRPr lang="lt-L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„Gramatica Litvanica”(</a:t>
            </a:r>
            <a:r>
              <a:rPr lang="en-US" dirty="0" smtClean="0"/>
              <a:t>1653)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b="1" dirty="0" smtClean="0"/>
              <a:t>Danielius Kleinas</a:t>
            </a:r>
          </a:p>
          <a:p>
            <a:r>
              <a:rPr lang="en-US" dirty="0" smtClean="0"/>
              <a:t>I</a:t>
            </a:r>
            <a:r>
              <a:rPr lang="lt-LT" dirty="0" smtClean="0"/>
              <a:t>šleista lotynų kalba</a:t>
            </a:r>
          </a:p>
          <a:p>
            <a:r>
              <a:rPr lang="lt-LT" dirty="0" smtClean="0"/>
              <a:t>Bandymas sunorminti lietuvių kalbą</a:t>
            </a:r>
          </a:p>
          <a:p>
            <a:r>
              <a:rPr lang="lt-LT" dirty="0" smtClean="0"/>
              <a:t>Remtasi vakarų aukštaičių tarme</a:t>
            </a:r>
          </a:p>
          <a:p>
            <a:endParaRPr lang="lt-LT" dirty="0"/>
          </a:p>
        </p:txBody>
      </p:sp>
      <p:pic>
        <p:nvPicPr>
          <p:cNvPr id="3074" name="Picture 2" descr="http://www.eparodos.mb.vu.lt/vub_istoriniai_rinkiniai/knygos/fondas/kleinas/vaizdas/aklein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357298"/>
            <a:ext cx="3214710" cy="5198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„Compendium Litvanico-Germanicum”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b="1" dirty="0" smtClean="0"/>
              <a:t>Danieluis Kleinas</a:t>
            </a:r>
          </a:p>
          <a:p>
            <a:r>
              <a:rPr lang="lt-LT" dirty="0" smtClean="0"/>
              <a:t>„Gramatica Litvanica” santrauka vokiečių kalba</a:t>
            </a:r>
          </a:p>
          <a:p>
            <a:r>
              <a:rPr lang="lt-LT" dirty="0" smtClean="0"/>
              <a:t>Sudarytas bendrinės kalbos modelis, nustatyti rašybos pagrindai</a:t>
            </a:r>
            <a:endParaRPr lang="lt-LT" dirty="0"/>
          </a:p>
        </p:txBody>
      </p:sp>
      <p:pic>
        <p:nvPicPr>
          <p:cNvPr id="2050" name="Picture 2" descr="http://mokslasplius.lt/mokslo-lietuva/2006-2011/files/images/gramatik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428736"/>
            <a:ext cx="2985407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/>
              <a:t>„Vo­cabvlarivm litthvanico-germanicvm, et germanico-litthvanicvm“ (1730)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b="1" dirty="0"/>
              <a:t> </a:t>
            </a:r>
            <a:r>
              <a:rPr lang="lt-LT" b="1" dirty="0" smtClean="0"/>
              <a:t>Frydrichas Vilhelmas Hakas</a:t>
            </a:r>
          </a:p>
          <a:p>
            <a:r>
              <a:rPr lang="en-US" dirty="0" smtClean="0"/>
              <a:t>1-asis Ma</a:t>
            </a:r>
            <a:r>
              <a:rPr lang="lt-LT" dirty="0" smtClean="0"/>
              <a:t>ž</a:t>
            </a:r>
            <a:r>
              <a:rPr lang="en-US" dirty="0" err="1" smtClean="0"/>
              <a:t>ojoje</a:t>
            </a:r>
            <a:r>
              <a:rPr lang="lt-LT" dirty="0" smtClean="0"/>
              <a:t> Lietuvoje</a:t>
            </a:r>
            <a:r>
              <a:rPr lang="en-US" dirty="0" smtClean="0"/>
              <a:t> </a:t>
            </a:r>
            <a:r>
              <a:rPr lang="en-US" dirty="0" err="1" smtClean="0"/>
              <a:t>spausdintas</a:t>
            </a:r>
            <a:r>
              <a:rPr lang="en-US" dirty="0" smtClean="0"/>
              <a:t> </a:t>
            </a:r>
            <a:r>
              <a:rPr lang="lt-LT" dirty="0" smtClean="0"/>
              <a:t>žodynas</a:t>
            </a:r>
          </a:p>
          <a:p>
            <a:r>
              <a:rPr lang="lt-LT" dirty="0" smtClean="0"/>
              <a:t>Apima apie </a:t>
            </a:r>
            <a:r>
              <a:rPr lang="en-US" dirty="0" smtClean="0"/>
              <a:t>400</a:t>
            </a:r>
            <a:r>
              <a:rPr lang="lt-LT" dirty="0" smtClean="0"/>
              <a:t> lietuviškų žodžių</a:t>
            </a:r>
            <a:endParaRPr lang="lt-LT" dirty="0"/>
          </a:p>
        </p:txBody>
      </p:sp>
      <p:pic>
        <p:nvPicPr>
          <p:cNvPr id="1026" name="Picture 2" descr="http://www.epaveldas.lt/vbspi/showImage.do?id=PG_S_244256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37934"/>
            <a:ext cx="3143272" cy="532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„Lexicon germanico</a:t>
            </a:r>
            <a:r>
              <a:rPr lang="en-US" dirty="0"/>
              <a:t>-</a:t>
            </a:r>
            <a:r>
              <a:rPr lang="lt-LT" dirty="0" smtClean="0"/>
              <a:t>lithvanicm”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b="1" dirty="0" smtClean="0"/>
              <a:t>Jokūbas Brodovskis</a:t>
            </a:r>
          </a:p>
          <a:p>
            <a:r>
              <a:rPr lang="lt-LT" dirty="0" smtClean="0"/>
              <a:t>Išlikusi tik vokiečių -lietuvių dalis</a:t>
            </a:r>
          </a:p>
          <a:p>
            <a:r>
              <a:rPr lang="lt-LT" dirty="0" smtClean="0"/>
              <a:t>Rankraštis</a:t>
            </a:r>
          </a:p>
          <a:p>
            <a:r>
              <a:rPr lang="lt-LT" dirty="0" smtClean="0"/>
              <a:t>Vietovardžiai, asmenvardžiai, tautosaka, mįslės, priežodžiai</a:t>
            </a:r>
            <a:endParaRPr lang="lt-LT" dirty="0"/>
          </a:p>
        </p:txBody>
      </p:sp>
      <p:pic>
        <p:nvPicPr>
          <p:cNvPr id="49154" name="Picture 2" descr="http://www.europeana.eu/api/v2/thumbnail-by-url.json?size=w200&amp;type=TEXT&amp;uri=http%3A%2F%2Fwww.epaveldas.lt%2FrecordObject%2FLMAVB%2FMAB04-0000548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357298"/>
            <a:ext cx="3214710" cy="528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„Littauisch-deutshches und deutsch-littauisches Lexicon</a:t>
            </a:r>
            <a:r>
              <a:rPr lang="lt-LT" dirty="0" smtClean="0"/>
              <a:t>“(</a:t>
            </a:r>
            <a:r>
              <a:rPr lang="en-US" dirty="0" smtClean="0"/>
              <a:t>1747)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Pilypas</a:t>
            </a:r>
            <a:r>
              <a:rPr lang="en-US" b="1" dirty="0" smtClean="0"/>
              <a:t> </a:t>
            </a:r>
            <a:r>
              <a:rPr lang="en-US" b="1" dirty="0" err="1" smtClean="0"/>
              <a:t>Ruigys</a:t>
            </a:r>
            <a:endParaRPr lang="en-US" b="1" dirty="0" smtClean="0"/>
          </a:p>
          <a:p>
            <a:r>
              <a:rPr lang="lt-LT" dirty="0" smtClean="0"/>
              <a:t>Žodžiai pateikiami lizdais</a:t>
            </a:r>
          </a:p>
          <a:p>
            <a:r>
              <a:rPr lang="lt-LT" dirty="0" smtClean="0"/>
              <a:t>Dvi dalys</a:t>
            </a:r>
          </a:p>
          <a:p>
            <a:r>
              <a:rPr lang="lt-LT" dirty="0" smtClean="0"/>
              <a:t>Vokiečių – lietuvių platesnis (</a:t>
            </a:r>
            <a:r>
              <a:rPr lang="en-US" dirty="0" smtClean="0"/>
              <a:t>20000 </a:t>
            </a:r>
            <a:r>
              <a:rPr lang="lt-LT" dirty="0" smtClean="0"/>
              <a:t>žodžių)</a:t>
            </a:r>
          </a:p>
          <a:p>
            <a:r>
              <a:rPr lang="lt-LT" dirty="0" smtClean="0"/>
              <a:t>Lietuvių - vokiečių siauresnis (</a:t>
            </a:r>
            <a:r>
              <a:rPr lang="en-US" dirty="0" smtClean="0"/>
              <a:t>5700 </a:t>
            </a:r>
            <a:r>
              <a:rPr lang="lt-LT" dirty="0" smtClean="0"/>
              <a:t>žodžių)</a:t>
            </a:r>
          </a:p>
          <a:p>
            <a:r>
              <a:rPr lang="lt-LT" dirty="0" smtClean="0"/>
              <a:t>Planetų, žvaigždynų, dangaus reiškinių pavadinimai</a:t>
            </a:r>
            <a:endParaRPr lang="lt-LT" dirty="0"/>
          </a:p>
        </p:txBody>
      </p:sp>
      <p:pic>
        <p:nvPicPr>
          <p:cNvPr id="48130" name="Picture 2" descr="http://www.epaveldas.lt/vbspi/showImage.do?id=PG_S_162594_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285860"/>
            <a:ext cx="324458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„ Littauisch-deutshches und deutsch-littauisches  Worter-Buch”(</a:t>
            </a:r>
            <a:r>
              <a:rPr lang="en-US" dirty="0" smtClean="0"/>
              <a:t>1800)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b="1" dirty="0" smtClean="0"/>
              <a:t>Kristijonas Gotlybas Milkus</a:t>
            </a:r>
          </a:p>
          <a:p>
            <a:r>
              <a:rPr lang="lt-LT" dirty="0" smtClean="0"/>
              <a:t>Viena iš patarmių parašyta Imanuelio Kanto</a:t>
            </a:r>
            <a:endParaRPr lang="en-US" dirty="0" smtClean="0"/>
          </a:p>
          <a:p>
            <a:r>
              <a:rPr lang="en-US" dirty="0" err="1" smtClean="0"/>
              <a:t>Prie</a:t>
            </a:r>
            <a:r>
              <a:rPr lang="lt-LT" dirty="0" smtClean="0"/>
              <a:t>žodžiai, patarlės</a:t>
            </a:r>
          </a:p>
          <a:p>
            <a:r>
              <a:rPr lang="lt-LT" dirty="0" err="1" smtClean="0"/>
              <a:t>K.Donelaičio</a:t>
            </a:r>
            <a:r>
              <a:rPr lang="lt-LT" dirty="0" smtClean="0"/>
              <a:t> tekstų ištraukos</a:t>
            </a:r>
            <a:endParaRPr lang="lt-LT" dirty="0"/>
          </a:p>
        </p:txBody>
      </p:sp>
      <p:pic>
        <p:nvPicPr>
          <p:cNvPr id="47106" name="Picture 2" descr="http://www.eparodos.mb.vu.lt/vub_istoriniai_rinkiniai/knygos/fondas/milke/vaizdas/amil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571612"/>
            <a:ext cx="2786082" cy="5017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„Woterbuch der littauischen Sprache”(</a:t>
            </a:r>
            <a:r>
              <a:rPr lang="en-US" dirty="0" smtClean="0"/>
              <a:t>1851)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b="1" dirty="0" smtClean="0"/>
              <a:t>Georgas Heinrichas Ferdinandas Neselmanas</a:t>
            </a:r>
          </a:p>
          <a:p>
            <a:r>
              <a:rPr lang="lt-LT" dirty="0" smtClean="0"/>
              <a:t>Apie </a:t>
            </a:r>
            <a:r>
              <a:rPr lang="en-US" dirty="0" smtClean="0"/>
              <a:t>35 000 </a:t>
            </a:r>
            <a:r>
              <a:rPr lang="lt-LT" dirty="0" smtClean="0"/>
              <a:t>žodžių</a:t>
            </a:r>
          </a:p>
          <a:p>
            <a:r>
              <a:rPr lang="lt-LT" dirty="0" smtClean="0"/>
              <a:t>Didžiausias leksikografijos veikalas</a:t>
            </a:r>
            <a:endParaRPr lang="lt-LT" dirty="0"/>
          </a:p>
        </p:txBody>
      </p:sp>
      <p:pic>
        <p:nvPicPr>
          <p:cNvPr id="46082" name="Picture 2" descr="http://pictures.abebooks.com/HATIER/8095044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071546"/>
            <a:ext cx="3857652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„Universitas lingvarum Litvaniae”</a:t>
            </a:r>
            <a:r>
              <a:rPr lang="en-US" dirty="0" smtClean="0"/>
              <a:t>(1737)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Autorius</a:t>
            </a:r>
            <a:r>
              <a:rPr lang="en-US" dirty="0" smtClean="0"/>
              <a:t> ne</a:t>
            </a:r>
            <a:r>
              <a:rPr lang="lt-LT" dirty="0" smtClean="0"/>
              <a:t>žinomas</a:t>
            </a:r>
          </a:p>
          <a:p>
            <a:r>
              <a:rPr lang="lt-LT" dirty="0" smtClean="0"/>
              <a:t>Įtvirtintos vidurinės rašomosios kalbos normos</a:t>
            </a:r>
          </a:p>
          <a:p>
            <a:r>
              <a:rPr lang="lt-LT" dirty="0" smtClean="0"/>
              <a:t>Pirmą kartą aprašytos priegaidės</a:t>
            </a:r>
            <a:endParaRPr lang="lt-LT" dirty="0"/>
          </a:p>
        </p:txBody>
      </p:sp>
      <p:pic>
        <p:nvPicPr>
          <p:cNvPr id="45058" name="Picture 2" descr="http://www.europeana.eu/api/v2/thumbnail-by-url.json?size=w400&amp;uri=http%3A%2F%2Fwww.epaveldas.lt%2FrecordObject%2FLNB%2FC1R0000070317&amp;type=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000108"/>
            <a:ext cx="3429024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Konstantinas Sirvydas(1631m.)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Pirmasis lietuvių žodyno autorius</a:t>
            </a:r>
          </a:p>
          <a:p>
            <a:r>
              <a:rPr lang="lt-LT" dirty="0" smtClean="0"/>
              <a:t>Išleido du žodynus</a:t>
            </a:r>
          </a:p>
          <a:p>
            <a:r>
              <a:rPr lang="lt-LT" dirty="0" smtClean="0"/>
              <a:t>Pirmasis neturi pavadinimo (neišlikęs)</a:t>
            </a:r>
          </a:p>
          <a:p>
            <a:r>
              <a:rPr lang="lt-LT" dirty="0" smtClean="0"/>
              <a:t>Antrasis „Dictionarium  trium lingvarium”(taip pat neišliko)</a:t>
            </a:r>
          </a:p>
          <a:p>
            <a:r>
              <a:rPr lang="lt-LT" dirty="0" smtClean="0"/>
              <a:t>Parašyti trimis kalbomis</a:t>
            </a:r>
            <a:endParaRPr lang="lt-LT" dirty="0"/>
          </a:p>
        </p:txBody>
      </p:sp>
      <p:pic>
        <p:nvPicPr>
          <p:cNvPr id="44034" name="Picture 2" descr="http://www.xn--altiniai-4wb.info/files/literatura/le00/TRIJ%C5%B2_KALB%C5%B2_%C5%BDODYNAS,_1642_m._leidimas.LE24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285860"/>
            <a:ext cx="2888545" cy="5106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sz="4000" dirty="0" smtClean="0"/>
              <a:t>Daugiau žodynų XVIIa. Lenkijos ir Lietuvos valstybėje neišleista </a:t>
            </a:r>
            <a:r>
              <a:rPr lang="lt-LT" sz="4000" dirty="0" smtClean="0">
                <a:sym typeface="Wingdings" pitchFamily="2" charset="2"/>
              </a:rPr>
              <a:t></a:t>
            </a:r>
          </a:p>
          <a:p>
            <a:endParaRPr lang="lt-LT" dirty="0">
              <a:sym typeface="Wingdings" pitchFamily="2" charset="2"/>
            </a:endParaRPr>
          </a:p>
          <a:p>
            <a:endParaRPr lang="lt-LT" dirty="0" smtClean="0">
              <a:sym typeface="Wingdings" pitchFamily="2" charset="2"/>
            </a:endParaRPr>
          </a:p>
          <a:p>
            <a:endParaRPr lang="lt-LT" dirty="0">
              <a:sym typeface="Wingdings" pitchFamily="2" charset="2"/>
            </a:endParaRP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5200" dirty="0" smtClean="0"/>
              <a:t>Ačiū už dėmesį </a:t>
            </a:r>
            <a:r>
              <a:rPr lang="lt-LT" sz="5200" dirty="0" smtClean="0">
                <a:sym typeface="Wingdings" pitchFamily="2" charset="2"/>
              </a:rPr>
              <a:t></a:t>
            </a:r>
            <a:endParaRPr lang="lt-LT" sz="5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105</TotalTime>
  <Words>219</Words>
  <Application>Microsoft Office PowerPoint</Application>
  <PresentationFormat>Demonstracija ekrane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Equity</vt:lpstr>
      <vt:lpstr> Pirmosios lietuvių kalbos gramatikos ir žodynai Laurynas Šablinskas, Dainius Tverjanavičius, Algirdas Vaičaitis, II klasė Mokytoja Zigrita Petraitienė  2016 m.  </vt:lpstr>
      <vt:lpstr>„Gramatica Litvanica”(1653)</vt:lpstr>
      <vt:lpstr>„Compendium Litvanico-Germanicum”</vt:lpstr>
      <vt:lpstr>„Vo­cabvlarivm litthvanico-germanicvm, et germanico-litthvanicvm“ (1730)</vt:lpstr>
      <vt:lpstr>„Lexicon germanico-lithvanicm”</vt:lpstr>
      <vt:lpstr>„Littauisch-deutshches und deutsch-littauisches Lexicon“(1747)</vt:lpstr>
      <vt:lpstr>„ Littauisch-deutshches und deutsch-littauisches  Worter-Buch”(1800)</vt:lpstr>
      <vt:lpstr>„Woterbuch der littauischen Sprache”(1851)</vt:lpstr>
      <vt:lpstr>„Universitas lingvarum Litvaniae”(1737)</vt:lpstr>
      <vt:lpstr>Konstantinas Sirvydas(1631m.)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Pirmosios lietuvių kalbos gramatikos ir žodynai</dc:title>
  <dc:creator>HP</dc:creator>
  <cp:lastModifiedBy>Mokytoja</cp:lastModifiedBy>
  <cp:revision>22</cp:revision>
  <dcterms:created xsi:type="dcterms:W3CDTF">2016-02-29T18:24:11Z</dcterms:created>
  <dcterms:modified xsi:type="dcterms:W3CDTF">2016-06-08T12:46:50Z</dcterms:modified>
</cp:coreProperties>
</file>