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1" r:id="rId11"/>
    <p:sldId id="262" r:id="rId12"/>
    <p:sldId id="267" r:id="rId13"/>
    <p:sldId id="269" r:id="rId14"/>
    <p:sldId id="268" r:id="rId15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DD69-929C-4F87-853D-C5006D306D25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2997D-DA8C-4D21-AFDA-584F229686CC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DD69-929C-4F87-853D-C5006D306D25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2997D-DA8C-4D21-AFDA-584F229686CC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DD69-929C-4F87-853D-C5006D306D25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2997D-DA8C-4D21-AFDA-584F229686CC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DD69-929C-4F87-853D-C5006D306D25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2997D-DA8C-4D21-AFDA-584F229686CC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DD69-929C-4F87-853D-C5006D306D25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2997D-DA8C-4D21-AFDA-584F229686CC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DD69-929C-4F87-853D-C5006D306D25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2997D-DA8C-4D21-AFDA-584F229686CC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DD69-929C-4F87-853D-C5006D306D25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2997D-DA8C-4D21-AFDA-584F229686CC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DD69-929C-4F87-853D-C5006D306D25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2997D-DA8C-4D21-AFDA-584F229686CC}" type="slidenum">
              <a:rPr lang="lt-LT" smtClean="0"/>
              <a:t>‹#›</a:t>
            </a:fld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DD69-929C-4F87-853D-C5006D306D25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A2997D-DA8C-4D21-AFDA-584F229686CC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DD69-929C-4F87-853D-C5006D306D25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2997D-DA8C-4D21-AFDA-584F229686CC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DD69-929C-4F87-853D-C5006D306D25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2997D-DA8C-4D21-AFDA-584F229686CC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0A2997D-DA8C-4D21-AFDA-584F229686CC}" type="slidenum">
              <a:rPr lang="lt-LT" smtClean="0"/>
              <a:t>‹#›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96EDD69-929C-4F87-853D-C5006D306D25}" type="datetimeFigureOut">
              <a:rPr lang="lt-LT" smtClean="0"/>
              <a:t>2016.06.08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lt-LT" dirty="0" smtClean="0"/>
              <a:t>Lietuvių kalba sovietinių okupacijų metais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lt-LT" dirty="0" smtClean="0"/>
              <a:t>Ugnė </a:t>
            </a:r>
            <a:r>
              <a:rPr lang="lt-LT" dirty="0" err="1" smtClean="0"/>
              <a:t>Kriščiūnaitė</a:t>
            </a:r>
            <a:r>
              <a:rPr lang="lt-LT" dirty="0" smtClean="0"/>
              <a:t>, Austėja </a:t>
            </a:r>
            <a:r>
              <a:rPr lang="lt-LT" dirty="0" err="1" smtClean="0"/>
              <a:t>Bizunevičiūtė</a:t>
            </a:r>
            <a:r>
              <a:rPr lang="lt-LT" dirty="0" smtClean="0"/>
              <a:t>, II b klasė.</a:t>
            </a:r>
          </a:p>
          <a:p>
            <a:pPr algn="ctr"/>
            <a:r>
              <a:rPr lang="lt-LT" dirty="0" smtClean="0"/>
              <a:t>Mokytoja </a:t>
            </a:r>
            <a:r>
              <a:rPr lang="lt-LT" dirty="0" err="1" smtClean="0"/>
              <a:t>Zigrita</a:t>
            </a:r>
            <a:r>
              <a:rPr lang="lt-LT" dirty="0" smtClean="0"/>
              <a:t> Petraitienė</a:t>
            </a:r>
          </a:p>
          <a:p>
            <a:pPr algn="ctr"/>
            <a:r>
              <a:rPr lang="lt-LT" dirty="0" smtClean="0"/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312219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Pirmoji sovietinė okupacija </a:t>
            </a:r>
            <a:r>
              <a:rPr lang="lt-LT" sz="2800" dirty="0" smtClean="0"/>
              <a:t>(1940.06.15-1941.06.22)</a:t>
            </a:r>
            <a:endParaRPr lang="lt-LT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04864"/>
            <a:ext cx="6485058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300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7620000" cy="1143000"/>
          </a:xfrm>
        </p:spPr>
        <p:txBody>
          <a:bodyPr/>
          <a:lstStyle/>
          <a:p>
            <a:r>
              <a:rPr lang="lt-LT" dirty="0"/>
              <a:t>Užgrobtą Lietuvą SSRS vadovybė pradėjo prievarta </a:t>
            </a:r>
            <a:r>
              <a:rPr lang="lt-LT" dirty="0" err="1" smtClean="0"/>
              <a:t>sovietizuoti</a:t>
            </a:r>
            <a:r>
              <a:rPr lang="lt-LT" dirty="0" smtClean="0"/>
              <a:t>: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2204864"/>
            <a:ext cx="7620000" cy="4800600"/>
          </a:xfrm>
        </p:spPr>
        <p:txBody>
          <a:bodyPr/>
          <a:lstStyle/>
          <a:p>
            <a:r>
              <a:rPr lang="lt-LT" dirty="0" smtClean="0"/>
              <a:t>Įvesta </a:t>
            </a:r>
            <a:r>
              <a:rPr lang="lt-LT" dirty="0"/>
              <a:t>spaudos </a:t>
            </a:r>
            <a:r>
              <a:rPr lang="lt-LT" dirty="0" smtClean="0"/>
              <a:t>cenzūra</a:t>
            </a:r>
            <a:endParaRPr lang="lt-LT" dirty="0"/>
          </a:p>
          <a:p>
            <a:r>
              <a:rPr lang="lt-LT" dirty="0"/>
              <a:t>Švietimas ir kultūra pajungta komunizmui </a:t>
            </a:r>
            <a:r>
              <a:rPr lang="lt-LT" dirty="0" smtClean="0"/>
              <a:t>šlovinti</a:t>
            </a:r>
            <a:endParaRPr lang="lt-LT" dirty="0"/>
          </a:p>
          <a:p>
            <a:r>
              <a:rPr lang="lt-LT" dirty="0"/>
              <a:t> Uždraustas Lietuvos herbas ir vėliava</a:t>
            </a:r>
          </a:p>
          <a:p>
            <a:r>
              <a:rPr lang="lt-LT" dirty="0"/>
              <a:t>Bibliotekų naikinimas</a:t>
            </a:r>
          </a:p>
          <a:p>
            <a:r>
              <a:rPr lang="lt-LT" dirty="0"/>
              <a:t>Inteligentų žudymas</a:t>
            </a:r>
          </a:p>
          <a:p>
            <a:r>
              <a:rPr lang="lt-LT" dirty="0"/>
              <a:t>Gyventojų trėmimai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4868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539552" y="476672"/>
            <a:ext cx="7620000" cy="1143000"/>
          </a:xfrm>
        </p:spPr>
        <p:txBody>
          <a:bodyPr/>
          <a:lstStyle/>
          <a:p>
            <a:r>
              <a:rPr lang="lt-LT" sz="4400" dirty="0" smtClean="0"/>
              <a:t>Artėjant frontui, į Vakarus pasitraukė daug lietuvių inteligentų tarp jų ir kalbininkų.</a:t>
            </a:r>
            <a:endParaRPr lang="lt-LT" sz="4400" dirty="0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idx="1"/>
          </p:nvPr>
        </p:nvSpPr>
        <p:spPr>
          <a:xfrm>
            <a:off x="683568" y="6221649"/>
            <a:ext cx="5377717" cy="639762"/>
          </a:xfrm>
        </p:spPr>
        <p:txBody>
          <a:bodyPr/>
          <a:lstStyle/>
          <a:p>
            <a:pPr algn="l"/>
            <a:r>
              <a:rPr lang="lt-LT" sz="2400" b="0" dirty="0"/>
              <a:t>Pranas </a:t>
            </a:r>
            <a:r>
              <a:rPr lang="lt-LT" sz="2400" b="0" dirty="0" smtClean="0"/>
              <a:t>Skardžius</a:t>
            </a:r>
          </a:p>
          <a:p>
            <a:endParaRPr lang="lt-LT" sz="2400" b="0" dirty="0"/>
          </a:p>
          <a:p>
            <a:r>
              <a:rPr lang="lt-LT" sz="2400" b="0" dirty="0" smtClean="0"/>
              <a:t> </a:t>
            </a:r>
          </a:p>
          <a:p>
            <a:endParaRPr lang="lt-LT" sz="2400" b="0" dirty="0"/>
          </a:p>
          <a:p>
            <a:endParaRPr lang="lt-LT" sz="2400" b="0" dirty="0" smtClean="0"/>
          </a:p>
          <a:p>
            <a:endParaRPr lang="lt-LT" sz="2400" b="0" dirty="0" smtClean="0"/>
          </a:p>
          <a:p>
            <a:endParaRPr lang="lt-LT" sz="2400" b="0" dirty="0" smtClean="0"/>
          </a:p>
          <a:p>
            <a:endParaRPr lang="lt-LT" sz="2400" b="0" dirty="0"/>
          </a:p>
          <a:p>
            <a:r>
              <a:rPr lang="lt-LT" sz="2400" b="0" dirty="0" smtClean="0"/>
              <a:t>                                          Petras </a:t>
            </a:r>
            <a:r>
              <a:rPr lang="lt-LT" sz="2400" b="0" dirty="0"/>
              <a:t>Jonikas</a:t>
            </a:r>
          </a:p>
          <a:p>
            <a:endParaRPr lang="lt-LT" sz="2400" b="0" dirty="0"/>
          </a:p>
          <a:p>
            <a:endParaRPr lang="lt-LT" dirty="0"/>
          </a:p>
        </p:txBody>
      </p:sp>
      <p:sp>
        <p:nvSpPr>
          <p:cNvPr id="7" name="Teksto vietos rezervavimo ženklas 6"/>
          <p:cNvSpPr>
            <a:spLocks noGrp="1"/>
          </p:cNvSpPr>
          <p:nvPr>
            <p:ph type="body" sz="quarter" idx="3"/>
          </p:nvPr>
        </p:nvSpPr>
        <p:spPr>
          <a:xfrm>
            <a:off x="5220072" y="1860532"/>
            <a:ext cx="3657600" cy="639762"/>
          </a:xfrm>
        </p:spPr>
        <p:txBody>
          <a:bodyPr/>
          <a:lstStyle/>
          <a:p>
            <a:r>
              <a:rPr lang="lt-LT" sz="2400" b="0" dirty="0"/>
              <a:t>Antanas Salys</a:t>
            </a: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564904"/>
            <a:ext cx="2490614" cy="2117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564904"/>
            <a:ext cx="2232248" cy="1908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492896"/>
            <a:ext cx="2168866" cy="2985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342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9552" y="1124744"/>
            <a:ext cx="7772400" cy="594626"/>
          </a:xfrm>
        </p:spPr>
        <p:txBody>
          <a:bodyPr/>
          <a:lstStyle/>
          <a:p>
            <a:pPr algn="l"/>
            <a:r>
              <a:rPr lang="lt-LT" sz="5400" b="0" dirty="0" smtClean="0"/>
              <a:t>Antroji sovietinė okupacija </a:t>
            </a:r>
            <a:r>
              <a:rPr lang="lt-LT" sz="3200" b="0" dirty="0" smtClean="0"/>
              <a:t>(1944-1988)</a:t>
            </a:r>
            <a:endParaRPr lang="lt-LT" sz="3200" b="0" dirty="0"/>
          </a:p>
        </p:txBody>
      </p:sp>
      <p:sp>
        <p:nvSpPr>
          <p:cNvPr id="8" name="Teksto vietos rezervavimo ženklas 7"/>
          <p:cNvSpPr>
            <a:spLocks noGrp="1"/>
          </p:cNvSpPr>
          <p:nvPr>
            <p:ph type="body" sz="half" idx="2"/>
          </p:nvPr>
        </p:nvSpPr>
        <p:spPr>
          <a:xfrm>
            <a:off x="467544" y="2348880"/>
            <a:ext cx="7772400" cy="612648"/>
          </a:xfrm>
        </p:spPr>
        <p:txBody>
          <a:bodyPr>
            <a:normAutofit/>
          </a:bodyPr>
          <a:lstStyle/>
          <a:p>
            <a:pPr algn="l"/>
            <a:r>
              <a:rPr lang="lt-LT" sz="2000" dirty="0" smtClean="0"/>
              <a:t>„Lietuva bus, bet be lietuvių“, – M. </a:t>
            </a:r>
            <a:r>
              <a:rPr lang="lt-LT" sz="2000" dirty="0" err="1" smtClean="0"/>
              <a:t>Suslovas</a:t>
            </a:r>
            <a:endParaRPr lang="lt-LT" sz="20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97" b="11097"/>
          <a:stretch>
            <a:fillRect/>
          </a:stretch>
        </p:blipFill>
        <p:spPr bwMode="auto">
          <a:xfrm>
            <a:off x="539750" y="2781300"/>
            <a:ext cx="7451725" cy="356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392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>
          <a:xfrm>
            <a:off x="467544" y="476672"/>
            <a:ext cx="7620000" cy="1143000"/>
          </a:xfrm>
        </p:spPr>
        <p:txBody>
          <a:bodyPr/>
          <a:lstStyle/>
          <a:p>
            <a:r>
              <a:rPr lang="lt-LT" dirty="0"/>
              <a:t>Valdančioji Komunistų partija stengėsi veikti kalbą, ypač jos leksiką, tam tikrais </a:t>
            </a:r>
            <a:r>
              <a:rPr lang="lt-LT" dirty="0" smtClean="0"/>
              <a:t>draudimais</a:t>
            </a:r>
            <a:endParaRPr lang="lt-LT" dirty="0"/>
          </a:p>
        </p:txBody>
      </p:sp>
      <p:sp>
        <p:nvSpPr>
          <p:cNvPr id="6" name="Turinio vietos rezervavimo ženklas 5"/>
          <p:cNvSpPr>
            <a:spLocks noGrp="1"/>
          </p:cNvSpPr>
          <p:nvPr>
            <p:ph idx="1"/>
          </p:nvPr>
        </p:nvSpPr>
        <p:spPr>
          <a:xfrm>
            <a:off x="457200" y="2276872"/>
            <a:ext cx="7620000" cy="4123928"/>
          </a:xfrm>
        </p:spPr>
        <p:txBody>
          <a:bodyPr>
            <a:normAutofit/>
          </a:bodyPr>
          <a:lstStyle/>
          <a:p>
            <a:r>
              <a:rPr lang="lt-LT" b="1" dirty="0"/>
              <a:t>Pagal </a:t>
            </a:r>
            <a:r>
              <a:rPr lang="lt-LT" b="1" dirty="0" smtClean="0"/>
              <a:t>diegiamą </a:t>
            </a:r>
            <a:r>
              <a:rPr lang="lt-LT" b="1" dirty="0"/>
              <a:t>ideologiją </a:t>
            </a:r>
            <a:r>
              <a:rPr lang="lt-LT" b="1" dirty="0" smtClean="0"/>
              <a:t>buvo šiurkščiai </a:t>
            </a:r>
            <a:r>
              <a:rPr lang="lt-LT" b="1" dirty="0" err="1" smtClean="0"/>
              <a:t>keičimos</a:t>
            </a:r>
            <a:r>
              <a:rPr lang="lt-LT" b="1" dirty="0" smtClean="0"/>
              <a:t> kai kurios sąvokos, pvz.:</a:t>
            </a:r>
          </a:p>
          <a:p>
            <a:r>
              <a:rPr lang="lt-LT" dirty="0" smtClean="0"/>
              <a:t> </a:t>
            </a:r>
            <a:r>
              <a:rPr lang="lt-LT" i="1" dirty="0" smtClean="0"/>
              <a:t>nepriklausoma</a:t>
            </a:r>
            <a:r>
              <a:rPr lang="en-US" i="1" dirty="0" smtClean="0"/>
              <a:t> = </a:t>
            </a:r>
            <a:r>
              <a:rPr lang="lt-LT" i="1" dirty="0" smtClean="0"/>
              <a:t>buržuazinė </a:t>
            </a:r>
            <a:r>
              <a:rPr lang="lt-LT" dirty="0"/>
              <a:t>ar </a:t>
            </a:r>
            <a:r>
              <a:rPr lang="lt-LT" i="1" dirty="0" smtClean="0"/>
              <a:t>fašistinė</a:t>
            </a:r>
            <a:r>
              <a:rPr lang="lt-LT" b="1" i="1" dirty="0" smtClean="0"/>
              <a:t> </a:t>
            </a:r>
            <a:endParaRPr lang="en-US" b="1" i="1" dirty="0" smtClean="0"/>
          </a:p>
          <a:p>
            <a:r>
              <a:rPr lang="lt-LT" i="1" dirty="0" smtClean="0"/>
              <a:t>Lietuvos patriotas</a:t>
            </a:r>
            <a:r>
              <a:rPr lang="en-US" i="1" dirty="0" smtClean="0"/>
              <a:t> = </a:t>
            </a:r>
            <a:r>
              <a:rPr lang="lt-LT" i="1" dirty="0" smtClean="0"/>
              <a:t>nacionalistas </a:t>
            </a:r>
            <a:r>
              <a:rPr lang="en-US" i="1" dirty="0" smtClean="0"/>
              <a:t>(</a:t>
            </a:r>
            <a:r>
              <a:rPr lang="lt-LT" dirty="0" smtClean="0"/>
              <a:t>nes </a:t>
            </a:r>
            <a:r>
              <a:rPr lang="lt-LT" dirty="0"/>
              <a:t>priimtinas buvo tik vienas terminas – </a:t>
            </a:r>
            <a:r>
              <a:rPr lang="lt-LT" i="1" dirty="0"/>
              <a:t>tarybinis </a:t>
            </a:r>
            <a:r>
              <a:rPr lang="lt-LT" i="1" dirty="0" smtClean="0"/>
              <a:t>patriotizmas</a:t>
            </a:r>
            <a:r>
              <a:rPr lang="en-US" i="1" dirty="0" smtClean="0"/>
              <a:t>)</a:t>
            </a:r>
          </a:p>
          <a:p>
            <a:r>
              <a:rPr lang="lt-LT" i="1" dirty="0" smtClean="0"/>
              <a:t>Ūkininkas</a:t>
            </a:r>
            <a:r>
              <a:rPr lang="en-US" i="1" dirty="0" smtClean="0"/>
              <a:t> = </a:t>
            </a:r>
            <a:r>
              <a:rPr lang="lt-LT" i="1" dirty="0" smtClean="0"/>
              <a:t>valstietis</a:t>
            </a:r>
            <a:endParaRPr lang="en-US" i="1" dirty="0" smtClean="0"/>
          </a:p>
          <a:p>
            <a:r>
              <a:rPr lang="lt-LT" i="1" dirty="0" smtClean="0"/>
              <a:t>tauta </a:t>
            </a:r>
            <a:r>
              <a:rPr lang="en-US" dirty="0" smtClean="0"/>
              <a:t>=</a:t>
            </a:r>
            <a:r>
              <a:rPr lang="lt-LT" dirty="0" smtClean="0"/>
              <a:t> </a:t>
            </a:r>
            <a:r>
              <a:rPr lang="lt-LT" i="1" dirty="0" err="1" smtClean="0"/>
              <a:t>liaudi</a:t>
            </a:r>
            <a:r>
              <a:rPr lang="en-US" i="1" dirty="0" smtClean="0"/>
              <a:t>s</a:t>
            </a:r>
            <a:endParaRPr lang="lt-LT" dirty="0"/>
          </a:p>
          <a:p>
            <a:pPr marL="114300" indent="0">
              <a:buNone/>
            </a:pP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54271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620000" cy="1143000"/>
          </a:xfrm>
        </p:spPr>
        <p:txBody>
          <a:bodyPr/>
          <a:lstStyle/>
          <a:p>
            <a:r>
              <a:rPr lang="lt-LT" dirty="0"/>
              <a:t>Reaguodami į gyvenimo realijas, naujas sąvokas kūrė ir patys </a:t>
            </a:r>
            <a:r>
              <a:rPr lang="lt-LT" dirty="0" smtClean="0"/>
              <a:t>žmonės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2348880"/>
            <a:ext cx="7620000" cy="4051920"/>
          </a:xfrm>
        </p:spPr>
        <p:txBody>
          <a:bodyPr/>
          <a:lstStyle/>
          <a:p>
            <a:r>
              <a:rPr lang="lt-LT" i="1" dirty="0" smtClean="0"/>
              <a:t>Deficitas</a:t>
            </a:r>
          </a:p>
          <a:p>
            <a:r>
              <a:rPr lang="lt-LT" i="1" dirty="0" smtClean="0"/>
              <a:t>Blatas (</a:t>
            </a:r>
            <a:r>
              <a:rPr lang="lt-LT" dirty="0" smtClean="0"/>
              <a:t>ko </a:t>
            </a:r>
            <a:r>
              <a:rPr lang="lt-LT" dirty="0"/>
              <a:t>nors gavimas per pažintis ar </a:t>
            </a:r>
            <a:r>
              <a:rPr lang="lt-LT" dirty="0" smtClean="0"/>
              <a:t>kyšiu)</a:t>
            </a:r>
          </a:p>
          <a:p>
            <a:r>
              <a:rPr lang="lt-LT" dirty="0"/>
              <a:t>Atsirado žargono reikšmę turintys </a:t>
            </a:r>
            <a:r>
              <a:rPr lang="lt-LT" dirty="0" smtClean="0"/>
              <a:t>veiksmažodžiai, pvz.: </a:t>
            </a:r>
            <a:r>
              <a:rPr lang="lt-LT" i="1" dirty="0"/>
              <a:t>suveikti </a:t>
            </a:r>
            <a:r>
              <a:rPr lang="lt-LT" dirty="0"/>
              <a:t>ar </a:t>
            </a:r>
            <a:r>
              <a:rPr lang="lt-LT" i="1" dirty="0"/>
              <a:t>sukurti </a:t>
            </a:r>
            <a:r>
              <a:rPr lang="lt-LT" dirty="0"/>
              <a:t>(</a:t>
            </a:r>
            <a:r>
              <a:rPr lang="lt-LT" dirty="0" smtClean="0"/>
              <a:t>gauti </a:t>
            </a:r>
            <a:r>
              <a:rPr lang="lt-LT" dirty="0"/>
              <a:t>ką nors per </a:t>
            </a:r>
            <a:r>
              <a:rPr lang="lt-LT" dirty="0" smtClean="0"/>
              <a:t>blatą)</a:t>
            </a:r>
            <a:endParaRPr lang="lt-LT" i="1" dirty="0"/>
          </a:p>
        </p:txBody>
      </p:sp>
    </p:spTree>
    <p:extLst>
      <p:ext uri="{BB962C8B-B14F-4D97-AF65-F5344CB8AC3E}">
        <p14:creationId xmlns:p14="http://schemas.microsoft.com/office/powerpoint/2010/main" val="352956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Populiarėjo </a:t>
            </a:r>
            <a:r>
              <a:rPr lang="lt-LT" dirty="0"/>
              <a:t>verstiniai posakiai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i="1" dirty="0" smtClean="0"/>
              <a:t>kas </a:t>
            </a:r>
            <a:r>
              <a:rPr lang="lt-LT" i="1" dirty="0"/>
              <a:t>liečia </a:t>
            </a:r>
            <a:r>
              <a:rPr lang="lt-LT" i="1" dirty="0" smtClean="0"/>
              <a:t>partiją</a:t>
            </a:r>
          </a:p>
          <a:p>
            <a:r>
              <a:rPr lang="lt-LT" i="1" dirty="0" smtClean="0"/>
              <a:t> </a:t>
            </a:r>
            <a:r>
              <a:rPr lang="lt-LT" i="1" dirty="0"/>
              <a:t>visa eilė </a:t>
            </a:r>
            <a:r>
              <a:rPr lang="lt-LT" i="1" dirty="0" smtClean="0"/>
              <a:t>įmonių</a:t>
            </a:r>
          </a:p>
          <a:p>
            <a:r>
              <a:rPr lang="lt-LT" i="1" dirty="0" smtClean="0"/>
              <a:t> </a:t>
            </a:r>
            <a:r>
              <a:rPr lang="lt-LT" i="1" dirty="0"/>
              <a:t>imti už </a:t>
            </a:r>
            <a:r>
              <a:rPr lang="lt-LT" i="1" dirty="0" smtClean="0"/>
              <a:t>pagrindą</a:t>
            </a:r>
          </a:p>
          <a:p>
            <a:r>
              <a:rPr lang="lt-LT" i="1" dirty="0" smtClean="0"/>
              <a:t> </a:t>
            </a:r>
            <a:r>
              <a:rPr lang="lt-LT" i="1" dirty="0"/>
              <a:t>nešti </a:t>
            </a:r>
            <a:r>
              <a:rPr lang="lt-LT" i="1" dirty="0" smtClean="0"/>
              <a:t>atsakomybę</a:t>
            </a:r>
          </a:p>
          <a:p>
            <a:r>
              <a:rPr lang="lt-LT" i="1" dirty="0" smtClean="0"/>
              <a:t> </a:t>
            </a:r>
            <a:r>
              <a:rPr lang="lt-LT" i="1" dirty="0"/>
              <a:t>pagrinde </a:t>
            </a:r>
            <a:r>
              <a:rPr lang="lt-LT" i="1" dirty="0" smtClean="0"/>
              <a:t>įvykdyta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80452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</a:t>
            </a:r>
            <a:r>
              <a:rPr lang="lt-LT" dirty="0" smtClean="0"/>
              <a:t>rekyboje </a:t>
            </a:r>
            <a:r>
              <a:rPr lang="lt-LT" dirty="0"/>
              <a:t>vartoti žodžiai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i="1" dirty="0" err="1" smtClean="0"/>
              <a:t>Maikė</a:t>
            </a:r>
            <a:r>
              <a:rPr lang="lt-LT" i="1" dirty="0" smtClean="0"/>
              <a:t>  (marškinėliai) </a:t>
            </a:r>
            <a:endParaRPr lang="lt-LT" i="1" dirty="0"/>
          </a:p>
          <a:p>
            <a:r>
              <a:rPr lang="lt-LT" i="1" dirty="0" smtClean="0"/>
              <a:t> </a:t>
            </a:r>
            <a:r>
              <a:rPr lang="lt-LT" i="1" dirty="0" err="1" smtClean="0"/>
              <a:t>trusikai</a:t>
            </a:r>
            <a:r>
              <a:rPr lang="lt-LT" i="1" dirty="0" smtClean="0"/>
              <a:t> (trumpikės)</a:t>
            </a:r>
            <a:endParaRPr lang="lt-LT" i="1" dirty="0"/>
          </a:p>
          <a:p>
            <a:r>
              <a:rPr lang="lt-LT" i="1" dirty="0" err="1" smtClean="0"/>
              <a:t>chekas</a:t>
            </a:r>
            <a:r>
              <a:rPr lang="lt-LT" i="1" dirty="0" smtClean="0"/>
              <a:t> (jūros lydeka)</a:t>
            </a:r>
          </a:p>
          <a:p>
            <a:r>
              <a:rPr lang="lt-LT" i="1" dirty="0" err="1" smtClean="0"/>
              <a:t>sosiska</a:t>
            </a:r>
            <a:r>
              <a:rPr lang="lt-LT" i="1" dirty="0" smtClean="0"/>
              <a:t> </a:t>
            </a:r>
            <a:r>
              <a:rPr lang="lt-LT" dirty="0"/>
              <a:t>(</a:t>
            </a:r>
            <a:r>
              <a:rPr lang="lt-LT" i="1" dirty="0" smtClean="0"/>
              <a:t>dešrelė)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19290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600" dirty="0" smtClean="0"/>
              <a:t>Kalbininkų norminamoji ir mokslinė veikla sustiprėjo tik septintame XX a. </a:t>
            </a:r>
            <a:r>
              <a:rPr lang="en-US" sz="3600" dirty="0" smtClean="0"/>
              <a:t>d</a:t>
            </a:r>
            <a:r>
              <a:rPr lang="lt-LT" sz="3600" dirty="0" err="1" smtClean="0"/>
              <a:t>ešimtmetyje</a:t>
            </a:r>
            <a:r>
              <a:rPr lang="lt-LT" sz="3600" dirty="0" smtClean="0"/>
              <a:t> </a:t>
            </a:r>
            <a:endParaRPr lang="lt-LT" sz="3600" dirty="0"/>
          </a:p>
        </p:txBody>
      </p:sp>
      <p:sp>
        <p:nvSpPr>
          <p:cNvPr id="6" name="Teksto vietos rezervavimo ženklas 5"/>
          <p:cNvSpPr>
            <a:spLocks noGrp="1"/>
          </p:cNvSpPr>
          <p:nvPr>
            <p:ph type="body" idx="1"/>
          </p:nvPr>
        </p:nvSpPr>
        <p:spPr>
          <a:xfrm>
            <a:off x="467544" y="2060848"/>
            <a:ext cx="3657600" cy="639762"/>
          </a:xfrm>
        </p:spPr>
        <p:txBody>
          <a:bodyPr/>
          <a:lstStyle/>
          <a:p>
            <a:r>
              <a:rPr lang="lt-LT" b="0" dirty="0"/>
              <a:t>Vilniaus universiteto </a:t>
            </a:r>
            <a:r>
              <a:rPr lang="lt-LT" b="0" dirty="0" smtClean="0"/>
              <a:t>Lituanistikos katedra</a:t>
            </a:r>
            <a:endParaRPr lang="lt-LT" dirty="0"/>
          </a:p>
        </p:txBody>
      </p:sp>
      <p:sp>
        <p:nvSpPr>
          <p:cNvPr id="8" name="Teksto vietos rezervavimo ženklas 7"/>
          <p:cNvSpPr>
            <a:spLocks noGrp="1"/>
          </p:cNvSpPr>
          <p:nvPr>
            <p:ph type="body" sz="quarter" idx="3"/>
          </p:nvPr>
        </p:nvSpPr>
        <p:spPr>
          <a:xfrm>
            <a:off x="4427984" y="1772816"/>
            <a:ext cx="3657600" cy="639762"/>
          </a:xfrm>
        </p:spPr>
        <p:txBody>
          <a:bodyPr/>
          <a:lstStyle/>
          <a:p>
            <a:r>
              <a:rPr lang="lt-LT" b="0" dirty="0" smtClean="0"/>
              <a:t>Lietuvių kalbos ir literatūros institutas</a:t>
            </a:r>
            <a:endParaRPr lang="lt-LT" b="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80928"/>
            <a:ext cx="3657600" cy="3466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564904"/>
            <a:ext cx="3657600" cy="365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271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611560" y="548680"/>
            <a:ext cx="3657600" cy="639762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512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45224"/>
            <a:ext cx="5774531" cy="1154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429000"/>
            <a:ext cx="2166798" cy="3034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6883"/>
            <a:ext cx="1656184" cy="2493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654652"/>
            <a:ext cx="1728191" cy="263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24944"/>
            <a:ext cx="1584176" cy="2347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636912"/>
            <a:ext cx="1787486" cy="249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797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7620000" cy="1143000"/>
          </a:xfrm>
        </p:spPr>
        <p:txBody>
          <a:bodyPr/>
          <a:lstStyle/>
          <a:p>
            <a:r>
              <a:rPr lang="lt-LT" sz="3200" dirty="0" smtClean="0"/>
              <a:t>Didelę įtaką kalbos kultūrai padarė Kazio </a:t>
            </a:r>
            <a:r>
              <a:rPr lang="lt-LT" sz="3200" dirty="0"/>
              <a:t>Ulvydo radijo valandėlės, Aldono </a:t>
            </a:r>
            <a:r>
              <a:rPr lang="lt-LT" sz="3200" dirty="0" err="1"/>
              <a:t>Pupkio</a:t>
            </a:r>
            <a:r>
              <a:rPr lang="lt-LT" sz="3200" dirty="0"/>
              <a:t>, vėliau </a:t>
            </a:r>
            <a:r>
              <a:rPr lang="lt-LT" sz="3200" dirty="0" smtClean="0"/>
              <a:t>Alekso Girdenio vedamos </a:t>
            </a:r>
            <a:r>
              <a:rPr lang="lt-LT" sz="3200" dirty="0"/>
              <a:t>televizijos laidos.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132856"/>
            <a:ext cx="2937124" cy="395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708920"/>
            <a:ext cx="36576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444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ntraštė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Išvada</a:t>
            </a:r>
            <a:endParaRPr lang="lt-LT" dirty="0"/>
          </a:p>
        </p:txBody>
      </p:sp>
      <p:sp>
        <p:nvSpPr>
          <p:cNvPr id="8" name="Turinio vietos rezervavimo ženklas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Sovietinė </a:t>
            </a:r>
            <a:r>
              <a:rPr lang="lt-LT" dirty="0"/>
              <a:t>okupacija ir aneksija lietuvių kalbos tobulinimo ir plėtojimo darbus nutraukė.</a:t>
            </a:r>
          </a:p>
          <a:p>
            <a:r>
              <a:rPr lang="lt-LT" dirty="0"/>
              <a:t>Lietuvių kalba </a:t>
            </a:r>
            <a:r>
              <a:rPr lang="lt-LT" dirty="0" smtClean="0"/>
              <a:t>buvo nebelaikoma </a:t>
            </a:r>
            <a:r>
              <a:rPr lang="lt-LT" dirty="0"/>
              <a:t>valstybine.</a:t>
            </a:r>
          </a:p>
          <a:p>
            <a:r>
              <a:rPr lang="lt-LT" dirty="0"/>
              <a:t>Atsirado daug iki tol Lietuvoje negirdėtų rusiškų barbarizmų.</a:t>
            </a:r>
          </a:p>
          <a:p>
            <a:r>
              <a:rPr lang="lt-LT" dirty="0"/>
              <a:t>Vis dėlto tai nesutrukdė tyrinėti lietuvių kalbos, </a:t>
            </a:r>
            <a:r>
              <a:rPr lang="lt-LT" dirty="0" smtClean="0"/>
              <a:t>tarmių ir išsaugoti gimtąją kalbą.</a:t>
            </a:r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3411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ntraštė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AČIŪ UŽ DĖMESĮ</a:t>
            </a:r>
            <a:endParaRPr lang="lt-LT" dirty="0"/>
          </a:p>
        </p:txBody>
      </p:sp>
      <p:sp>
        <p:nvSpPr>
          <p:cNvPr id="8" name="Turinio vietos rezervavimo ženklas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8085704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etimumas">
  <a:themeElements>
    <a:clrScheme name="Gretimumas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retimumas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148</TotalTime>
  <Words>316</Words>
  <Application>Microsoft Office PowerPoint</Application>
  <PresentationFormat>Demonstracija ekrane (4:3)</PresentationFormat>
  <Paragraphs>57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14</vt:i4>
      </vt:variant>
    </vt:vector>
  </HeadingPairs>
  <TitlesOfParts>
    <vt:vector size="15" baseType="lpstr">
      <vt:lpstr>Gretimumas</vt:lpstr>
      <vt:lpstr>Lietuvių kalba sovietinių okupacijų metais</vt:lpstr>
      <vt:lpstr>Pirmoji sovietinė okupacija (1940.06.15-1941.06.22)</vt:lpstr>
      <vt:lpstr>Užgrobtą Lietuvą SSRS vadovybė pradėjo prievarta sovietizuoti: </vt:lpstr>
      <vt:lpstr>Artėjant frontui, į Vakarus pasitraukė daug lietuvių inteligentų tarp jų ir kalbininkų.</vt:lpstr>
      <vt:lpstr>Antroji sovietinė okupacija (1944-1988)</vt:lpstr>
      <vt:lpstr>Valdančioji Komunistų partija stengėsi veikti kalbą, ypač jos leksiką, tam tikrais draudimais</vt:lpstr>
      <vt:lpstr>Reaguodami į gyvenimo realijas, naujas sąvokas kūrė ir patys žmonės</vt:lpstr>
      <vt:lpstr>Populiarėjo verstiniai posakiai</vt:lpstr>
      <vt:lpstr>Prekyboje vartoti žodžiai</vt:lpstr>
      <vt:lpstr>Kalbininkų norminamoji ir mokslinė veikla sustiprėjo tik septintame XX a. dešimtmetyje </vt:lpstr>
      <vt:lpstr>PowerPoint pristatymas</vt:lpstr>
      <vt:lpstr>Didelę įtaką kalbos kultūrai padarė Kazio Ulvydo radijo valandėlės, Aldono Pupkio, vėliau Alekso Girdenio vedamos televizijos laidos. </vt:lpstr>
      <vt:lpstr>Išvada</vt:lpstr>
      <vt:lpstr>AČIŪ UŽ DĖMESĮ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Lietuvių kalba sovietinių okupacijų metais</dc:title>
  <dc:creator>Egis</dc:creator>
  <cp:lastModifiedBy>Mokytoja</cp:lastModifiedBy>
  <cp:revision>17</cp:revision>
  <dcterms:created xsi:type="dcterms:W3CDTF">2016-04-05T18:47:19Z</dcterms:created>
  <dcterms:modified xsi:type="dcterms:W3CDTF">2016-06-08T12:47:33Z</dcterms:modified>
</cp:coreProperties>
</file>