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2" r:id="rId9"/>
    <p:sldId id="267" r:id="rId10"/>
    <p:sldId id="268" r:id="rId11"/>
    <p:sldId id="269" r:id="rId12"/>
    <p:sldId id="270" r:id="rId13"/>
  </p:sldIdLst>
  <p:sldSz cx="9144000" cy="5143500" type="screen16x9"/>
  <p:notesSz cx="6858000" cy="9144000"/>
  <p:embeddedFontLst>
    <p:embeddedFont>
      <p:font typeface="Roboto" panose="020B060402020202020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5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5770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911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494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9395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614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085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4760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8626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775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4045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293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3738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7453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2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>
                <a:solidFill>
                  <a:schemeClr val="dk2"/>
                </a:solidFill>
              </a:rPr>
              <a:t>‹#›</a:t>
            </a:fld>
            <a:endParaRPr lang="lt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>
                <a:solidFill>
                  <a:schemeClr val="dk2"/>
                </a:solidFill>
              </a:rPr>
              <a:t>‹#›</a:t>
            </a:fld>
            <a:endParaRPr lang="lt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>
                <a:solidFill>
                  <a:schemeClr val="dk2"/>
                </a:solidFill>
              </a:rPr>
              <a:t>‹#›</a:t>
            </a:fld>
            <a:endParaRPr lang="lt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>
                <a:solidFill>
                  <a:schemeClr val="dk2"/>
                </a:solidFill>
              </a:rPr>
              <a:t>‹#›</a:t>
            </a:fld>
            <a:endParaRPr lang="lt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10800000" flipH="1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>
                <a:solidFill>
                  <a:schemeClr val="dk2"/>
                </a:solidFill>
              </a:rPr>
              <a:t>‹#›</a:t>
            </a:fld>
            <a:endParaRPr lang="lt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Roboto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lt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lt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Kudirkos_Naumiesti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hyperlink" Target="https://lt.wikipedia.org/wiki/Kubil%C4%97lia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1901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t.wikipedia.org/wiki/1928" TargetMode="External"/><Relationship Id="rId5" Type="http://schemas.openxmlformats.org/officeDocument/2006/relationships/hyperlink" Target="https://lt.wikipedia.org/wiki/1925" TargetMode="External"/><Relationship Id="rId4" Type="http://schemas.openxmlformats.org/officeDocument/2006/relationships/hyperlink" Target="https://lt.wikipedia.org/wiki/1911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/index.php?title=Kauno_karo_ligonin%C4%97&amp;action=edit&amp;redlink=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hyperlink" Target="https://lt.wikipedia.org/wiki/Petra%C5%A1i%C5%ABn%C5%B3_kapin%C4%97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8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Jonas Jablonskis – bendrinės lietuvių kalbos normintojas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subTitle" idx="1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lt" dirty="0"/>
              <a:t>Karolina Baltrušaitytė, Viktorija </a:t>
            </a:r>
            <a:r>
              <a:rPr lang="lt" dirty="0" smtClean="0"/>
              <a:t>Bražukaitytė, I</a:t>
            </a:r>
            <a:r>
              <a:rPr lang="lt-LT" dirty="0" smtClean="0"/>
              <a:t>i</a:t>
            </a:r>
            <a:r>
              <a:rPr lang="lt" dirty="0" smtClean="0"/>
              <a:t>a</a:t>
            </a:r>
          </a:p>
          <a:p>
            <a:pPr lvl="0" algn="ctr">
              <a:spcBef>
                <a:spcPts val="0"/>
              </a:spcBef>
              <a:buNone/>
            </a:pPr>
            <a:r>
              <a:rPr lang="lt" dirty="0" smtClean="0"/>
              <a:t>Mokytoja Zigrita Petraitienė</a:t>
            </a:r>
          </a:p>
          <a:p>
            <a:pPr lvl="0" algn="ctr">
              <a:spcBef>
                <a:spcPts val="0"/>
              </a:spcBef>
              <a:buNone/>
            </a:pPr>
            <a:endParaRPr lang="lt" dirty="0"/>
          </a:p>
          <a:p>
            <a:pPr lvl="0" algn="ctr">
              <a:spcBef>
                <a:spcPts val="0"/>
              </a:spcBef>
              <a:buNone/>
            </a:pPr>
            <a:r>
              <a:rPr lang="lt" smtClean="0"/>
              <a:t>2016</a:t>
            </a:r>
            <a:endParaRPr lang="lt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-183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Jonas Jablonskis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23528" y="627534"/>
            <a:ext cx="3519900" cy="4040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 sz="2500" dirty="0"/>
              <a:t>D</a:t>
            </a:r>
            <a:r>
              <a:rPr lang="lt" sz="25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idžiausias bendrinės lietuvių kalbos ugdytojas, tobulintojas, jos pagrindų kūrėjas, sugebėjęs </a:t>
            </a:r>
            <a:r>
              <a:rPr lang="lt" sz="25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iškelti </a:t>
            </a:r>
            <a:r>
              <a:rPr lang="lt" sz="25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tai, kas lietuvių nacionalinės bendrinės kalbos raidos procese buvo progresyvu ir gaju.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5000" y="589500"/>
            <a:ext cx="4827299" cy="30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Jonas Jablonskis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1100" y="963675"/>
            <a:ext cx="4088700" cy="358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434343"/>
                </a:solidFill>
              </a:rPr>
              <a:t> </a:t>
            </a:r>
            <a:r>
              <a:rPr lang="lt" sz="23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*Pirmasis bendrinės kalbos sintaksės, terminologijos ir apskritai rašomosios kalbos </a:t>
            </a:r>
            <a:r>
              <a:rPr lang="lt" sz="23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teoretikas</a:t>
            </a:r>
            <a:r>
              <a:rPr lang="lt" sz="23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lt" sz="23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šio </a:t>
            </a:r>
            <a:r>
              <a:rPr lang="lt" sz="23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mokslo kūrėjas.</a:t>
            </a:r>
          </a:p>
          <a:p>
            <a:pPr lvl="0" rtl="0">
              <a:spcBef>
                <a:spcPts val="0"/>
              </a:spcBef>
              <a:buNone/>
            </a:pPr>
            <a:r>
              <a:rPr lang="lt" sz="2300" dirty="0">
                <a:latin typeface="Times New Roman"/>
                <a:ea typeface="Times New Roman"/>
                <a:cs typeface="Times New Roman"/>
                <a:sym typeface="Times New Roman"/>
              </a:rPr>
              <a:t>*J.Jablonskio veikla ir darbai ypač reikšmingi lietuvių </a:t>
            </a:r>
            <a:r>
              <a:rPr lang="lt" sz="2300" dirty="0" smtClean="0">
                <a:latin typeface="Times New Roman"/>
                <a:ea typeface="Times New Roman"/>
                <a:cs typeface="Times New Roman"/>
                <a:sym typeface="Times New Roman"/>
              </a:rPr>
              <a:t>kalbai </a:t>
            </a:r>
            <a:r>
              <a:rPr lang="lt" sz="2300" dirty="0">
                <a:latin typeface="Times New Roman"/>
                <a:ea typeface="Times New Roman"/>
                <a:cs typeface="Times New Roman"/>
                <a:sym typeface="Times New Roman"/>
              </a:rPr>
              <a:t>pereinant nuo t</a:t>
            </a:r>
            <a:r>
              <a:rPr lang="lt" sz="23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armių prie bendrinės kalbos vartosenos.</a:t>
            </a:r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700" y="127725"/>
            <a:ext cx="5124127" cy="384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311700" y="154575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000"/>
              <a:t>Biografija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107504" y="1419622"/>
            <a:ext cx="4227900" cy="3924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800"/>
              </a:spcBef>
              <a:spcAft>
                <a:spcPts val="0"/>
              </a:spcAft>
              <a:buNone/>
            </a:pP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*Jonas Jablonskis gimė </a:t>
            </a:r>
            <a:r>
              <a:rPr lang="lt" sz="20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1860 m</a:t>
            </a: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lt" sz="20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gruodžio 30 d</a:t>
            </a: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netoli</a:t>
            </a: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 </a:t>
            </a:r>
            <a:r>
              <a:rPr lang="lt" dirty="0">
                <a:solidFill>
                  <a:schemeClr val="bg2"/>
                </a:solidFill>
                <a:sym typeface="Times New Roman"/>
                <a:hlinkClick r:id="rId3"/>
              </a:rPr>
              <a:t>Naumiesčio</a:t>
            </a:r>
            <a:r>
              <a:rPr lang="lt" dirty="0">
                <a:solidFill>
                  <a:schemeClr val="bg2"/>
                </a:solidFill>
                <a:sym typeface="Times New Roman"/>
              </a:rPr>
              <a:t>,</a:t>
            </a:r>
            <a:r>
              <a:rPr lang="lt" sz="2000" dirty="0">
                <a:solidFill>
                  <a:schemeClr val="bg2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Kubilėlių</a:t>
            </a:r>
            <a:r>
              <a:rPr lang="lt" sz="2000" dirty="0">
                <a:solidFill>
                  <a:schemeClr val="bg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kaime, </a:t>
            </a:r>
            <a:r>
              <a:rPr lang="lt" sz="2000" dirty="0" smtClean="0">
                <a:solidFill>
                  <a:schemeClr val="bg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Marijampolės </a:t>
            </a:r>
            <a:r>
              <a:rPr lang="lt" sz="20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rajone, </a:t>
            </a:r>
            <a:r>
              <a:rPr lang="lt" sz="2000" b="1" i="1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Juozapo </a:t>
            </a:r>
            <a:r>
              <a:rPr lang="lt" sz="2000" b="1" i="1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Jablonskio</a:t>
            </a: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ir </a:t>
            </a:r>
            <a:r>
              <a:rPr lang="lt" sz="2000" b="1" i="1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Agnės Šipailaitės</a:t>
            </a:r>
            <a:r>
              <a:rPr lang="lt" sz="2000" b="1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šeimoje. </a:t>
            </a:r>
          </a:p>
          <a:p>
            <a:pPr lvl="0" rtl="0">
              <a:spcBef>
                <a:spcPts val="800"/>
              </a:spcBef>
              <a:spcAft>
                <a:spcPts val="0"/>
              </a:spcAft>
              <a:buNone/>
            </a:pPr>
            <a:r>
              <a:rPr lang="lt" sz="20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*Augo </a:t>
            </a:r>
            <a:r>
              <a:rPr lang="lt" sz="2000" dirty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didelėje šeimoje. Tėvas buvo vedęs antrą </a:t>
            </a:r>
            <a:r>
              <a:rPr lang="lt" sz="2000" dirty="0" smtClean="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kartą.</a:t>
            </a:r>
            <a:endParaRPr lang="lt" sz="2000" dirty="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 sz="2000" dirty="0"/>
          </a:p>
        </p:txBody>
      </p:sp>
      <p:pic>
        <p:nvPicPr>
          <p:cNvPr id="107" name="Shape 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3075" y="715928"/>
            <a:ext cx="4050838" cy="30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810950" y="5805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Mokslai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81275" y="665850"/>
            <a:ext cx="3936000" cy="431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*1872-1881 m. mokėsi Marijampolės gimnazijoje.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lang="lt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1881- 1885 </a:t>
            </a: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ir 1888 </a:t>
            </a:r>
            <a:r>
              <a:rPr lang="lt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m. Maskvos </a:t>
            </a: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universitete studijavo klasikinę filologiją. 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*Nuo 1922 m. Jablonskis buvo išrinktas Kauno universiteto profesoriumi. </a:t>
            </a:r>
            <a:r>
              <a:rPr lang="lt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Buvo </a:t>
            </a: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labai </a:t>
            </a:r>
            <a:r>
              <a:rPr lang="lt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griežtas, reiklus </a:t>
            </a:r>
            <a:r>
              <a:rPr lang="lt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mokytojas ir </a:t>
            </a:r>
            <a:r>
              <a:rPr lang="lt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dėstytojas.</a:t>
            </a:r>
            <a:endParaRPr lang="lt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0250" y="184900"/>
            <a:ext cx="5013743" cy="378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229651" y="627534"/>
            <a:ext cx="5224700" cy="472604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lt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Kalbos kultūrai </a:t>
            </a:r>
            <a:r>
              <a:rPr lang="lt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paskyrė </a:t>
            </a:r>
            <a:r>
              <a:rPr lang="lt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apie pusantro šimto straipsnių, kuriuose taisė raštų kalbos klaidas, aiškino rašybos, gramatikos, leksikos, frazeologijos ir stiliaus </a:t>
            </a:r>
            <a:r>
              <a:rPr lang="lt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dalykus.</a:t>
            </a:r>
            <a:endParaRPr lang="lt" sz="2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lt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r>
              <a:rPr lang="lt" sz="20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Jablonskis paleido į pasaulį originalius lietuviškus savaitės </a:t>
            </a:r>
            <a:r>
              <a:rPr lang="l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pavadinimus: </a:t>
            </a:r>
            <a:r>
              <a:rPr lang="lt" sz="20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pirmadienis, antradienis, trečiadienis ir </a:t>
            </a:r>
            <a:r>
              <a:rPr lang="l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t.t.</a:t>
            </a:r>
            <a:endParaRPr lang="lt" sz="2000" dirty="0">
              <a:solidFill>
                <a:srgbClr val="0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lvl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lt" sz="20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J. Jablonskis padėjo Zigmui Žemaičiui kurti lietuviškus matematikos terminus</a:t>
            </a:r>
            <a:r>
              <a:rPr lang="lt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 dirty="0"/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6096" y="1273154"/>
            <a:ext cx="3607600" cy="24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74250" y="293875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Darbai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311700" y="1017800"/>
            <a:ext cx="8520600" cy="328214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lt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lt-LT" sz="2000" dirty="0"/>
              <a:t>„Lietuviška </a:t>
            </a:r>
            <a:r>
              <a:rPr lang="lt-LT" sz="2000" dirty="0" err="1"/>
              <a:t>gramatikėlė</a:t>
            </a:r>
            <a:r>
              <a:rPr lang="lt-LT" sz="2000" dirty="0" smtClean="0"/>
              <a:t>“ (</a:t>
            </a:r>
            <a:r>
              <a:rPr lang="lt-LT" sz="2000" u="sng" dirty="0" smtClean="0">
                <a:solidFill>
                  <a:schemeClr val="accent5"/>
                </a:solidFill>
              </a:rPr>
              <a:t>1899</a:t>
            </a:r>
            <a:r>
              <a:rPr lang="lt-LT" sz="2000" dirty="0" smtClean="0"/>
              <a:t>m.),</a:t>
            </a:r>
            <a:endParaRPr lang="lt" sz="2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lt" dirty="0"/>
              <a:t>*</a:t>
            </a: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„Lietuviškos kalbos gramatika“ (</a:t>
            </a:r>
            <a:r>
              <a:rPr lang="lt" dirty="0">
                <a:solidFill>
                  <a:srgbClr val="0B008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1901</a:t>
            </a: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m.),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*„Lietuvių kalbos sintaksė“ (</a:t>
            </a:r>
            <a:r>
              <a:rPr lang="lt" dirty="0">
                <a:solidFill>
                  <a:srgbClr val="0B008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1911</a:t>
            </a: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m.),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 „Lietuvių kalbos gramatika“ (</a:t>
            </a:r>
            <a:r>
              <a:rPr lang="lt" u="sng" dirty="0" smtClea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1919</a:t>
            </a:r>
            <a:r>
              <a:rPr lang="lt" dirty="0" smtClean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m.),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 „Lietuvių kalbos vadovėlis“ (</a:t>
            </a:r>
            <a:r>
              <a:rPr lang="lt" dirty="0">
                <a:solidFill>
                  <a:srgbClr val="0B008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1925</a:t>
            </a: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m.), 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*„Linksniai ir prielinksniai“ (</a:t>
            </a:r>
            <a:r>
              <a:rPr lang="lt" dirty="0">
                <a:solidFill>
                  <a:srgbClr val="0B008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/>
              </a:rPr>
              <a:t>1928</a:t>
            </a:r>
            <a:r>
              <a:rPr lang="lt" dirty="0">
                <a:solidFill>
                  <a:srgbClr val="25252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m.)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51670"/>
            <a:ext cx="3689256" cy="288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232225" y="108125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000"/>
              <a:t>Veikla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928850"/>
            <a:ext cx="8520600" cy="363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Jono Jablonskio bendrinės </a:t>
            </a:r>
            <a:r>
              <a:rPr lang="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kalbos </a:t>
            </a:r>
            <a:r>
              <a:rPr lang="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kūrimo samprata: </a:t>
            </a:r>
            <a:r>
              <a:rPr lang="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„Rašomosios kalbos tiesas visuomet įgyja kokia norint viena tarmė; kitos tarmės priduoda jai tik savo geriausius mažmožius, tuos grūdelius, kurie rašomoje tarmėje dėl kokios norint priežasties yra išnykę, </a:t>
            </a:r>
            <a:r>
              <a:rPr lang="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nebevartojami</a:t>
            </a:r>
            <a:r>
              <a:rPr lang="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vadinasi, Jonas Jablonskis įsivaizdavo, kad rašomoji kalba yra savarankiška, išaugusi iš vienos tarmės ir vis nuo jos tolstanti su savo dėsniais kalbinė sistema.</a:t>
            </a:r>
          </a:p>
          <a:p>
            <a:pPr lvl="0">
              <a:spcBef>
                <a:spcPts val="0"/>
              </a:spcBef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11700" y="24745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000"/>
              <a:t>Atminimas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311700" y="1017800"/>
            <a:ext cx="5782800" cy="33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lt" sz="27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Apie Jablonskį parašyta </a:t>
            </a:r>
            <a:r>
              <a:rPr lang="lt" sz="27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nemažai </a:t>
            </a:r>
            <a:r>
              <a:rPr lang="lt" sz="27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straipsnių, atsiminimų ir </a:t>
            </a:r>
            <a:r>
              <a:rPr lang="lt" sz="27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knygų</a:t>
            </a:r>
            <a:r>
              <a:rPr lang="lt" sz="27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Dar </a:t>
            </a:r>
            <a:r>
              <a:rPr lang="lt" sz="27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J</a:t>
            </a:r>
            <a:r>
              <a:rPr lang="lt" sz="27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Balčikonio rūpesčiu buvo išleisti </a:t>
            </a:r>
            <a:r>
              <a:rPr lang="lt" sz="27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„Jablonskio raštai“, </a:t>
            </a:r>
            <a:r>
              <a:rPr lang="lt" sz="2700" dirty="0">
                <a:solidFill>
                  <a:srgbClr val="0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kur sudėti beveik visi periodikoje spausdinti kalbininko straipsniai.</a:t>
            </a:r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4501" y="633012"/>
            <a:ext cx="2811174" cy="38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253650" y="224225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000"/>
              <a:t>Atminimas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4239600" cy="33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 sz="2500" dirty="0">
                <a:solidFill>
                  <a:schemeClr val="bg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Jonas Jablonskis </a:t>
            </a:r>
            <a:r>
              <a:rPr lang="lt" sz="25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mirė </a:t>
            </a:r>
          </a:p>
          <a:p>
            <a:pPr lvl="0" rtl="0">
              <a:spcBef>
                <a:spcPts val="0"/>
              </a:spcBef>
              <a:buNone/>
            </a:pPr>
            <a:r>
              <a:rPr lang="lt" dirty="0" smtClean="0">
                <a:sym typeface="Arial"/>
                <a:hlinkClick r:id="rId3"/>
              </a:rPr>
              <a:t>1930 </a:t>
            </a:r>
            <a:r>
              <a:rPr lang="lt" dirty="0">
                <a:sym typeface="Arial"/>
                <a:hlinkClick r:id="rId3"/>
              </a:rPr>
              <a:t>metais Kauno karo </a:t>
            </a:r>
            <a:r>
              <a:rPr lang="lt" dirty="0" smtClean="0">
                <a:sym typeface="Arial"/>
                <a:hlinkClick r:id="rId3"/>
              </a:rPr>
              <a:t>ligoninėje</a:t>
            </a:r>
            <a:r>
              <a:rPr lang="lt" dirty="0" smtClean="0">
                <a:sym typeface="Arial"/>
              </a:rPr>
              <a:t>. P</a:t>
            </a:r>
            <a:r>
              <a:rPr lang="lt" sz="25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alaidotas</a:t>
            </a:r>
            <a:r>
              <a:rPr lang="lt" sz="25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4"/>
              </a:rPr>
              <a:t> Kaune, Petrašiūnų </a:t>
            </a:r>
            <a:r>
              <a:rPr lang="lt" sz="2500" dirty="0">
                <a:solidFill>
                  <a:schemeClr val="bg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4"/>
              </a:rPr>
              <a:t>kapinėse</a:t>
            </a:r>
            <a:r>
              <a:rPr lang="lt" sz="2500" dirty="0">
                <a:solidFill>
                  <a:schemeClr val="bg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</a:t>
            </a:r>
          </a:p>
          <a:p>
            <a:pPr lvl="0">
              <a:spcBef>
                <a:spcPts val="0"/>
              </a:spcBef>
              <a:buNone/>
            </a:pPr>
            <a:endParaRPr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7" name="Shape 1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51300" y="553374"/>
            <a:ext cx="4169574" cy="312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t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Jablonskio darbai neužmirštami  - jie tebėra gyva mūsų kultūros dalis.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1986025" y="1803025"/>
            <a:ext cx="54747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800" dirty="0"/>
              <a:t>AČIŪ UŽ </a:t>
            </a:r>
            <a:r>
              <a:rPr lang="lt" sz="4800" dirty="0" smtClean="0"/>
              <a:t>DĖMESĮ</a:t>
            </a:r>
            <a:endParaRPr lang="lt" sz="4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413</Words>
  <Application>Microsoft Office PowerPoint</Application>
  <PresentationFormat>Demonstracija ekrane (16:9)</PresentationFormat>
  <Paragraphs>36</Paragraphs>
  <Slides>12</Slides>
  <Notes>12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Roboto</vt:lpstr>
      <vt:lpstr>Calibri</vt:lpstr>
      <vt:lpstr>geometric</vt:lpstr>
      <vt:lpstr>Jonas Jablonskis – bendrinės lietuvių kalbos normintojas</vt:lpstr>
      <vt:lpstr>Jonas Jablonskis</vt:lpstr>
      <vt:lpstr>Jonas Jablonskis</vt:lpstr>
      <vt:lpstr>Biografija</vt:lpstr>
      <vt:lpstr>Mokslai</vt:lpstr>
      <vt:lpstr>PowerPoint pristatymas</vt:lpstr>
      <vt:lpstr>Darbai</vt:lpstr>
      <vt:lpstr>Veikla</vt:lpstr>
      <vt:lpstr>Atminimas</vt:lpstr>
      <vt:lpstr>Atminimas</vt:lpstr>
      <vt:lpstr>PowerPoint pristatymas</vt:lpstr>
      <vt:lpstr>AČIŪ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Jonas Jablonskis – bendrinės lietuvių kalbos normintojas</dc:title>
  <dc:creator>Vartotojas</dc:creator>
  <cp:lastModifiedBy>Mokytoja</cp:lastModifiedBy>
  <cp:revision>15</cp:revision>
  <dcterms:modified xsi:type="dcterms:W3CDTF">2016-06-08T12:46:21Z</dcterms:modified>
</cp:coreProperties>
</file>