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72" r:id="rId8"/>
    <p:sldId id="273" r:id="rId9"/>
    <p:sldId id="274" r:id="rId10"/>
    <p:sldId id="275" r:id="rId11"/>
    <p:sldId id="277" r:id="rId12"/>
    <p:sldId id="278" r:id="rId13"/>
    <p:sldId id="276" r:id="rId14"/>
    <p:sldId id="279" r:id="rId15"/>
    <p:sldId id="280" r:id="rId16"/>
    <p:sldId id="281" r:id="rId17"/>
    <p:sldId id="282" r:id="rId18"/>
    <p:sldId id="262" r:id="rId19"/>
    <p:sldId id="263" r:id="rId20"/>
    <p:sldId id="264" r:id="rId21"/>
    <p:sldId id="265" r:id="rId22"/>
    <p:sldId id="266" r:id="rId23"/>
    <p:sldId id="267" r:id="rId24"/>
    <p:sldId id="268" r:id="rId25"/>
    <p:sldId id="269" r:id="rId26"/>
    <p:sldId id="270" r:id="rId27"/>
    <p:sldId id="271"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1" autoAdjust="0"/>
    <p:restoredTop sz="94660"/>
  </p:normalViewPr>
  <p:slideViewPr>
    <p:cSldViewPr snapToGrid="0">
      <p:cViewPr varScale="1">
        <p:scale>
          <a:sx n="103" d="100"/>
          <a:sy n="103" d="100"/>
        </p:scale>
        <p:origin x="150"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lt-LT"/>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239D581E-F534-447B-AC1F-0FA5EA21B89A}" type="datetimeFigureOut">
              <a:rPr lang="lt-LT" smtClean="0"/>
              <a:t>2016.01.11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5DAB1A64-E254-489E-89FC-6467AF8122FA}" type="slidenum">
              <a:rPr lang="lt-LT" smtClean="0"/>
              <a:t>‹#›</a:t>
            </a:fld>
            <a:endParaRPr lang="lt-LT"/>
          </a:p>
        </p:txBody>
      </p:sp>
    </p:spTree>
    <p:extLst>
      <p:ext uri="{BB962C8B-B14F-4D97-AF65-F5344CB8AC3E}">
        <p14:creationId xmlns:p14="http://schemas.microsoft.com/office/powerpoint/2010/main" val="1868254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239D581E-F534-447B-AC1F-0FA5EA21B89A}" type="datetimeFigureOut">
              <a:rPr lang="lt-LT" smtClean="0"/>
              <a:t>2016.01.11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5DAB1A64-E254-489E-89FC-6467AF8122FA}" type="slidenum">
              <a:rPr lang="lt-LT" smtClean="0"/>
              <a:t>‹#›</a:t>
            </a:fld>
            <a:endParaRPr lang="lt-LT"/>
          </a:p>
        </p:txBody>
      </p:sp>
    </p:spTree>
    <p:extLst>
      <p:ext uri="{BB962C8B-B14F-4D97-AF65-F5344CB8AC3E}">
        <p14:creationId xmlns:p14="http://schemas.microsoft.com/office/powerpoint/2010/main" val="2021571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lt-LT"/>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9D581E-F534-447B-AC1F-0FA5EA21B89A}" type="datetimeFigureOut">
              <a:rPr lang="lt-LT" smtClean="0"/>
              <a:t>2016.01.11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5DAB1A64-E254-489E-89FC-6467AF8122FA}" type="slidenum">
              <a:rPr lang="lt-LT" smtClean="0"/>
              <a:t>‹#›</a:t>
            </a:fld>
            <a:endParaRPr lang="lt-LT"/>
          </a:p>
        </p:txBody>
      </p:sp>
    </p:spTree>
    <p:extLst>
      <p:ext uri="{BB962C8B-B14F-4D97-AF65-F5344CB8AC3E}">
        <p14:creationId xmlns:p14="http://schemas.microsoft.com/office/powerpoint/2010/main" val="3752767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239D581E-F534-447B-AC1F-0FA5EA21B89A}" type="datetimeFigureOut">
              <a:rPr lang="lt-LT" smtClean="0"/>
              <a:t>2016.01.11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5DAB1A64-E254-489E-89FC-6467AF8122FA}" type="slidenum">
              <a:rPr lang="lt-LT" smtClean="0"/>
              <a:t>‹#›</a:t>
            </a:fld>
            <a:endParaRPr lang="lt-LT"/>
          </a:p>
        </p:txBody>
      </p:sp>
    </p:spTree>
    <p:extLst>
      <p:ext uri="{BB962C8B-B14F-4D97-AF65-F5344CB8AC3E}">
        <p14:creationId xmlns:p14="http://schemas.microsoft.com/office/powerpoint/2010/main" val="274947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lt-LT"/>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239D581E-F534-447B-AC1F-0FA5EA21B89A}" type="datetimeFigureOut">
              <a:rPr lang="lt-LT" smtClean="0"/>
              <a:t>2016.01.11</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5DAB1A64-E254-489E-89FC-6467AF8122FA}" type="slidenum">
              <a:rPr lang="lt-LT" smtClean="0"/>
              <a:t>‹#›</a:t>
            </a:fld>
            <a:endParaRPr lang="lt-LT"/>
          </a:p>
        </p:txBody>
      </p:sp>
    </p:spTree>
    <p:extLst>
      <p:ext uri="{BB962C8B-B14F-4D97-AF65-F5344CB8AC3E}">
        <p14:creationId xmlns:p14="http://schemas.microsoft.com/office/powerpoint/2010/main" val="2057854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239D581E-F534-447B-AC1F-0FA5EA21B89A}" type="datetimeFigureOut">
              <a:rPr lang="lt-LT" smtClean="0"/>
              <a:t>2016.01.11</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5DAB1A64-E254-489E-89FC-6467AF8122FA}" type="slidenum">
              <a:rPr lang="lt-LT" smtClean="0"/>
              <a:t>‹#›</a:t>
            </a:fld>
            <a:endParaRPr lang="lt-LT"/>
          </a:p>
        </p:txBody>
      </p:sp>
    </p:spTree>
    <p:extLst>
      <p:ext uri="{BB962C8B-B14F-4D97-AF65-F5344CB8AC3E}">
        <p14:creationId xmlns:p14="http://schemas.microsoft.com/office/powerpoint/2010/main" val="481604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9D581E-F534-447B-AC1F-0FA5EA21B89A}" type="datetimeFigureOut">
              <a:rPr lang="lt-LT" smtClean="0"/>
              <a:t>2016.01.11</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5DAB1A64-E254-489E-89FC-6467AF8122FA}" type="slidenum">
              <a:rPr lang="lt-LT" smtClean="0"/>
              <a:t>‹#›</a:t>
            </a:fld>
            <a:endParaRPr lang="lt-LT"/>
          </a:p>
        </p:txBody>
      </p:sp>
    </p:spTree>
    <p:extLst>
      <p:ext uri="{BB962C8B-B14F-4D97-AF65-F5344CB8AC3E}">
        <p14:creationId xmlns:p14="http://schemas.microsoft.com/office/powerpoint/2010/main" val="2570652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t-LT"/>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9D581E-F534-447B-AC1F-0FA5EA21B89A}" type="datetimeFigureOut">
              <a:rPr lang="lt-LT" smtClean="0"/>
              <a:t>2016.01.11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5DAB1A64-E254-489E-89FC-6467AF8122FA}" type="slidenum">
              <a:rPr lang="lt-LT" smtClean="0"/>
              <a:t>‹#›</a:t>
            </a:fld>
            <a:endParaRPr lang="lt-LT"/>
          </a:p>
        </p:txBody>
      </p:sp>
    </p:spTree>
    <p:extLst>
      <p:ext uri="{BB962C8B-B14F-4D97-AF65-F5344CB8AC3E}">
        <p14:creationId xmlns:p14="http://schemas.microsoft.com/office/powerpoint/2010/main" val="1296754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t-LT"/>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9D581E-F534-447B-AC1F-0FA5EA21B89A}" type="datetimeFigureOut">
              <a:rPr lang="lt-LT" smtClean="0"/>
              <a:t>2016.01.11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5DAB1A64-E254-489E-89FC-6467AF8122FA}" type="slidenum">
              <a:rPr lang="lt-LT" smtClean="0"/>
              <a:t>‹#›</a:t>
            </a:fld>
            <a:endParaRPr lang="lt-LT"/>
          </a:p>
        </p:txBody>
      </p:sp>
    </p:spTree>
    <p:extLst>
      <p:ext uri="{BB962C8B-B14F-4D97-AF65-F5344CB8AC3E}">
        <p14:creationId xmlns:p14="http://schemas.microsoft.com/office/powerpoint/2010/main" val="3797953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239D581E-F534-447B-AC1F-0FA5EA21B89A}" type="datetimeFigureOut">
              <a:rPr lang="lt-LT" smtClean="0"/>
              <a:t>2016.01.11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5DAB1A64-E254-489E-89FC-6467AF8122FA}" type="slidenum">
              <a:rPr lang="lt-LT" smtClean="0"/>
              <a:t>‹#›</a:t>
            </a:fld>
            <a:endParaRPr lang="lt-LT"/>
          </a:p>
        </p:txBody>
      </p:sp>
    </p:spTree>
    <p:extLst>
      <p:ext uri="{BB962C8B-B14F-4D97-AF65-F5344CB8AC3E}">
        <p14:creationId xmlns:p14="http://schemas.microsoft.com/office/powerpoint/2010/main" val="3319597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239D581E-F534-447B-AC1F-0FA5EA21B89A}" type="datetimeFigureOut">
              <a:rPr lang="lt-LT" smtClean="0"/>
              <a:t>2016.01.11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5DAB1A64-E254-489E-89FC-6467AF8122FA}" type="slidenum">
              <a:rPr lang="lt-LT" smtClean="0"/>
              <a:t>‹#›</a:t>
            </a:fld>
            <a:endParaRPr lang="lt-LT"/>
          </a:p>
        </p:txBody>
      </p:sp>
    </p:spTree>
    <p:extLst>
      <p:ext uri="{BB962C8B-B14F-4D97-AF65-F5344CB8AC3E}">
        <p14:creationId xmlns:p14="http://schemas.microsoft.com/office/powerpoint/2010/main" val="4113143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D581E-F534-447B-AC1F-0FA5EA21B89A}" type="datetimeFigureOut">
              <a:rPr lang="lt-LT" smtClean="0"/>
              <a:t>2016.01.11</a:t>
            </a:fld>
            <a:endParaRPr lang="lt-L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AB1A64-E254-489E-89FC-6467AF8122FA}" type="slidenum">
              <a:rPr lang="lt-LT" smtClean="0"/>
              <a:t>‹#›</a:t>
            </a:fld>
            <a:endParaRPr lang="lt-LT"/>
          </a:p>
        </p:txBody>
      </p:sp>
    </p:spTree>
    <p:extLst>
      <p:ext uri="{BB962C8B-B14F-4D97-AF65-F5344CB8AC3E}">
        <p14:creationId xmlns:p14="http://schemas.microsoft.com/office/powerpoint/2010/main" val="2521570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424894"/>
          </a:xfrm>
        </p:spPr>
        <p:txBody>
          <a:bodyPr>
            <a:normAutofit/>
          </a:bodyPr>
          <a:lstStyle/>
          <a:p>
            <a:r>
              <a:rPr lang="lt-LT" sz="8800" b="1" dirty="0" smtClean="0"/>
              <a:t>Pamokos tema</a:t>
            </a:r>
            <a:endParaRPr lang="lt-LT" sz="8800" b="1" dirty="0"/>
          </a:p>
        </p:txBody>
      </p:sp>
      <p:sp>
        <p:nvSpPr>
          <p:cNvPr id="3" name="Subtitle 2"/>
          <p:cNvSpPr>
            <a:spLocks noGrp="1"/>
          </p:cNvSpPr>
          <p:nvPr>
            <p:ph type="subTitle" idx="1"/>
          </p:nvPr>
        </p:nvSpPr>
        <p:spPr/>
        <p:txBody>
          <a:bodyPr>
            <a:noAutofit/>
          </a:bodyPr>
          <a:lstStyle/>
          <a:p>
            <a:r>
              <a:rPr lang="lt-LT" sz="6000" b="1" dirty="0" smtClean="0"/>
              <a:t>Vilhelmas Haufas</a:t>
            </a:r>
          </a:p>
          <a:p>
            <a:r>
              <a:rPr lang="lt-LT" sz="6000" b="1" dirty="0" smtClean="0"/>
              <a:t>,,Nykštukas Nosis“</a:t>
            </a:r>
            <a:endParaRPr lang="lt-LT" sz="6000" b="1" dirty="0"/>
          </a:p>
        </p:txBody>
      </p:sp>
      <p:pic>
        <p:nvPicPr>
          <p:cNvPr id="1026" name="Picture 2" descr="http://www.knyguklubas.lt/out/1/html/0/dyn_images/1/cdb_9789955691976_Nykstukas_Nosis_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66" y="2332653"/>
            <a:ext cx="2939143" cy="4170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889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000" b="1" dirty="0" smtClean="0"/>
              <a:t>          Uždaviniai</a:t>
            </a:r>
            <a:endParaRPr lang="lt-LT" sz="8000" b="1" dirty="0"/>
          </a:p>
        </p:txBody>
      </p:sp>
      <p:sp>
        <p:nvSpPr>
          <p:cNvPr id="3" name="Content Placeholder 2"/>
          <p:cNvSpPr>
            <a:spLocks noGrp="1"/>
          </p:cNvSpPr>
          <p:nvPr>
            <p:ph idx="1"/>
          </p:nvPr>
        </p:nvSpPr>
        <p:spPr/>
        <p:txBody>
          <a:bodyPr>
            <a:normAutofit/>
          </a:bodyPr>
          <a:lstStyle/>
          <a:p>
            <a:r>
              <a:rPr lang="lt-LT" sz="4800" dirty="0" smtClean="0"/>
              <a:t>Išklausę teorinės medžiagos gebės įvardinti liaudies ir literatūrinės pasakos požymius;</a:t>
            </a:r>
          </a:p>
          <a:p>
            <a:r>
              <a:rPr lang="lt-LT" sz="4800" dirty="0" smtClean="0"/>
              <a:t>Gebės rasti tinkamą informaciją tekste ir motyvuotai atsakyti į klausimus.</a:t>
            </a:r>
            <a:endParaRPr lang="lt-LT" sz="4800" dirty="0"/>
          </a:p>
        </p:txBody>
      </p:sp>
    </p:spTree>
    <p:extLst>
      <p:ext uri="{BB962C8B-B14F-4D97-AF65-F5344CB8AC3E}">
        <p14:creationId xmlns:p14="http://schemas.microsoft.com/office/powerpoint/2010/main" val="3003894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000" b="1" dirty="0" smtClean="0"/>
              <a:t>      Vilhelmas Haufas</a:t>
            </a:r>
            <a:endParaRPr lang="lt-LT" sz="8000" dirty="0"/>
          </a:p>
        </p:txBody>
      </p:sp>
      <p:pic>
        <p:nvPicPr>
          <p:cNvPr id="2050" name="Picture 2" descr="http://www.rasyk.lt/paveikslelis-357-bg.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87413" y="1838131"/>
            <a:ext cx="3872204" cy="429208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rubinaitis.lnb.lt/rub/m/m_images/wfiles/iu94162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209" y="1772816"/>
            <a:ext cx="3694922" cy="4758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004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        </a:t>
            </a:r>
            <a:r>
              <a:rPr lang="lt-LT" sz="8000" b="1" dirty="0" smtClean="0"/>
              <a:t>Vilhelmas Haufas</a:t>
            </a:r>
            <a:endParaRPr lang="lt-LT" sz="8000" dirty="0"/>
          </a:p>
        </p:txBody>
      </p:sp>
      <p:pic>
        <p:nvPicPr>
          <p:cNvPr id="3074" name="Picture 2" descr="http://www.internetine-parduotuve.com/image/cache/data/knygos/is9k2b221-700x7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47658" y="1803918"/>
            <a:ext cx="6223518" cy="48208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rubinaitis.lnb.lt/rub/m/m_images/wfiles/ionn9c2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237" y="1803918"/>
            <a:ext cx="3974841" cy="4690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66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000" b="1" dirty="0" smtClean="0"/>
              <a:t>       Vilhelmas Haufas</a:t>
            </a:r>
            <a:endParaRPr lang="lt-LT" sz="8000" dirty="0"/>
          </a:p>
        </p:txBody>
      </p:sp>
      <p:pic>
        <p:nvPicPr>
          <p:cNvPr id="4098" name="Picture 2" descr="http://www.knyguimperija.lt/6313-6584-large/spesarto-smukl-haufas-v-.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0506" y="2024742"/>
            <a:ext cx="5122505" cy="426409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rubinaitis.lnb.lt/rub/m/m_images/wfiles/i7ai7b2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1608" y="2024741"/>
            <a:ext cx="3940563" cy="4264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745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000" b="1" dirty="0" smtClean="0"/>
              <a:t>       Vilhelmas Haufas</a:t>
            </a:r>
            <a:endParaRPr lang="lt-LT" sz="8000" dirty="0"/>
          </a:p>
        </p:txBody>
      </p:sp>
      <p:sp>
        <p:nvSpPr>
          <p:cNvPr id="3" name="Content Placeholder 2"/>
          <p:cNvSpPr>
            <a:spLocks noGrp="1"/>
          </p:cNvSpPr>
          <p:nvPr>
            <p:ph idx="1"/>
          </p:nvPr>
        </p:nvSpPr>
        <p:spPr/>
        <p:txBody>
          <a:bodyPr>
            <a:normAutofit/>
          </a:bodyPr>
          <a:lstStyle/>
          <a:p>
            <a:r>
              <a:rPr lang="lt-LT" sz="3600" b="1" dirty="0"/>
              <a:t>Vilhelmas </a:t>
            </a:r>
            <a:r>
              <a:rPr lang="lt-LT" sz="3600" b="1" dirty="0" smtClean="0"/>
              <a:t>Haufas  </a:t>
            </a:r>
            <a:r>
              <a:rPr lang="lt-LT" sz="3600" b="1" dirty="0"/>
              <a:t>gimė 1802 m. lapkričio 29 d. Štutgarte (</a:t>
            </a:r>
            <a:r>
              <a:rPr lang="lt-LT" sz="3600" b="1" dirty="0" smtClean="0"/>
              <a:t>Vokietija). Tai vokiečių rašytojas – romantikas.</a:t>
            </a:r>
          </a:p>
          <a:p>
            <a:r>
              <a:rPr lang="lt-LT" sz="3600" b="1" dirty="0" smtClean="0"/>
              <a:t>Tėvas mirė, kai jam buvo 6 m., tada persikėlė į Tiubingeną pas senelius.</a:t>
            </a:r>
          </a:p>
          <a:p>
            <a:r>
              <a:rPr lang="lt-LT" sz="3600" b="1" dirty="0" smtClean="0"/>
              <a:t>Daug skaitė, domėjosi brolių Grimų pasakomis.</a:t>
            </a:r>
          </a:p>
          <a:p>
            <a:r>
              <a:rPr lang="lt-LT" sz="3600" b="1" dirty="0" smtClean="0"/>
              <a:t>Iki 15 metų mokėsi namuose, paskui gimnazijoje.</a:t>
            </a:r>
          </a:p>
          <a:p>
            <a:pPr marL="0" indent="0">
              <a:buNone/>
            </a:pPr>
            <a:endParaRPr lang="lt-LT" b="1" dirty="0"/>
          </a:p>
        </p:txBody>
      </p:sp>
    </p:spTree>
    <p:extLst>
      <p:ext uri="{BB962C8B-B14F-4D97-AF65-F5344CB8AC3E}">
        <p14:creationId xmlns:p14="http://schemas.microsoft.com/office/powerpoint/2010/main" val="3521102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000" b="1" dirty="0" smtClean="0"/>
              <a:t>      Vilhelmas Haufas</a:t>
            </a:r>
            <a:endParaRPr lang="lt-LT" sz="8000" dirty="0"/>
          </a:p>
        </p:txBody>
      </p:sp>
      <p:sp>
        <p:nvSpPr>
          <p:cNvPr id="3" name="Content Placeholder 2"/>
          <p:cNvSpPr>
            <a:spLocks noGrp="1"/>
          </p:cNvSpPr>
          <p:nvPr>
            <p:ph idx="1"/>
          </p:nvPr>
        </p:nvSpPr>
        <p:spPr/>
        <p:txBody>
          <a:bodyPr>
            <a:normAutofit/>
          </a:bodyPr>
          <a:lstStyle/>
          <a:p>
            <a:r>
              <a:rPr lang="lt-LT" sz="3600" b="1" dirty="0" smtClean="0"/>
              <a:t>Vėliau dvasinėje akademijoje ir Tiubingeno universitete.</a:t>
            </a:r>
          </a:p>
          <a:p>
            <a:r>
              <a:rPr lang="lt-LT" sz="3600" b="1" dirty="0" smtClean="0"/>
              <a:t>Dvasininku nedirbo, įsidarbino mokytoju karininko namuose, mokė 12 ir 15 metų berniukus.</a:t>
            </a:r>
          </a:p>
          <a:p>
            <a:r>
              <a:rPr lang="lt-LT" sz="3600" b="1" dirty="0" smtClean="0"/>
              <a:t>Jiems ir pradėjo sekti savo sukurtas pasakas, o šeimininkai paskatino jį kurti toliau.</a:t>
            </a:r>
          </a:p>
          <a:p>
            <a:r>
              <a:rPr lang="lt-LT" sz="3600" b="1" dirty="0" smtClean="0"/>
              <a:t>Mirė 1827 m. </a:t>
            </a:r>
            <a:endParaRPr lang="lt-LT" sz="3600" b="1" dirty="0"/>
          </a:p>
        </p:txBody>
      </p:sp>
    </p:spTree>
    <p:extLst>
      <p:ext uri="{BB962C8B-B14F-4D97-AF65-F5344CB8AC3E}">
        <p14:creationId xmlns:p14="http://schemas.microsoft.com/office/powerpoint/2010/main" val="572573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Užduotis </a:t>
            </a:r>
            <a:endParaRPr lang="lt-LT" sz="8800" b="1" dirty="0"/>
          </a:p>
        </p:txBody>
      </p:sp>
      <p:sp>
        <p:nvSpPr>
          <p:cNvPr id="3" name="Content Placeholder 2"/>
          <p:cNvSpPr>
            <a:spLocks noGrp="1"/>
          </p:cNvSpPr>
          <p:nvPr>
            <p:ph idx="1"/>
          </p:nvPr>
        </p:nvSpPr>
        <p:spPr>
          <a:xfrm>
            <a:off x="838200" y="1508385"/>
            <a:ext cx="10515600" cy="4351338"/>
          </a:xfrm>
        </p:spPr>
        <p:txBody>
          <a:bodyPr>
            <a:normAutofit/>
          </a:bodyPr>
          <a:lstStyle/>
          <a:p>
            <a:r>
              <a:rPr lang="lt-LT" sz="3600" b="1" dirty="0" smtClean="0"/>
              <a:t>Klausydami mokytojos aiškinimo, įrašykite trūkstamą informaciją.</a:t>
            </a:r>
            <a:endParaRPr lang="lt-LT" sz="3600" b="1" dirty="0"/>
          </a:p>
        </p:txBody>
      </p:sp>
      <p:pic>
        <p:nvPicPr>
          <p:cNvPr id="5122" name="Picture 2" descr="http://www.mainyk.lt/img/items/47/748/78/54da490ca51d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0580" y="2611341"/>
            <a:ext cx="5393158" cy="404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454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Pasaka</a:t>
            </a:r>
            <a:endParaRPr lang="lt-LT" sz="8800" b="1" dirty="0"/>
          </a:p>
        </p:txBody>
      </p:sp>
      <p:sp>
        <p:nvSpPr>
          <p:cNvPr id="3" name="Content Placeholder 2"/>
          <p:cNvSpPr>
            <a:spLocks noGrp="1"/>
          </p:cNvSpPr>
          <p:nvPr>
            <p:ph idx="1"/>
          </p:nvPr>
        </p:nvSpPr>
        <p:spPr/>
        <p:txBody>
          <a:bodyPr/>
          <a:lstStyle/>
          <a:p>
            <a:r>
              <a:rPr lang="lt-LT" sz="4000" b="1" dirty="0" smtClean="0">
                <a:solidFill>
                  <a:srgbClr val="FF0000"/>
                </a:solidFill>
              </a:rPr>
              <a:t>XIX a. I pusėje </a:t>
            </a:r>
            <a:r>
              <a:rPr lang="lt-LT" sz="4000" b="1" dirty="0" smtClean="0"/>
              <a:t>labai suklestėjo </a:t>
            </a:r>
            <a:r>
              <a:rPr lang="lt-LT" sz="4000" b="1" dirty="0" smtClean="0">
                <a:solidFill>
                  <a:srgbClr val="FF0000"/>
                </a:solidFill>
              </a:rPr>
              <a:t>literatūrinė </a:t>
            </a:r>
            <a:r>
              <a:rPr lang="lt-LT" sz="4000" b="1" dirty="0" smtClean="0"/>
              <a:t>pasaka.</a:t>
            </a:r>
          </a:p>
          <a:p>
            <a:r>
              <a:rPr lang="lt-LT" sz="4000" b="1" dirty="0" smtClean="0"/>
              <a:t>Jos atsiradimo vieta laikoma </a:t>
            </a:r>
            <a:r>
              <a:rPr lang="lt-LT" sz="4000" b="1" dirty="0" smtClean="0">
                <a:solidFill>
                  <a:srgbClr val="FF0000"/>
                </a:solidFill>
              </a:rPr>
              <a:t>Vokietija.</a:t>
            </a:r>
          </a:p>
          <a:p>
            <a:r>
              <a:rPr lang="lt-LT" sz="4000" b="1" dirty="0" smtClean="0">
                <a:solidFill>
                  <a:srgbClr val="FF0000"/>
                </a:solidFill>
              </a:rPr>
              <a:t>Broliai Grimai </a:t>
            </a:r>
            <a:r>
              <a:rPr lang="lt-LT" sz="4000" b="1" dirty="0" smtClean="0"/>
              <a:t>užrašinėjo liaudies pasakas, jas keisdami, perkurdami.</a:t>
            </a:r>
          </a:p>
          <a:p>
            <a:r>
              <a:rPr lang="lt-LT" sz="4000" b="1" dirty="0" smtClean="0"/>
              <a:t>Kiti autoriai kūrė </a:t>
            </a:r>
            <a:r>
              <a:rPr lang="lt-LT" sz="4000" b="1" dirty="0" smtClean="0">
                <a:solidFill>
                  <a:srgbClr val="FF0000"/>
                </a:solidFill>
              </a:rPr>
              <a:t>originaliąsias</a:t>
            </a:r>
            <a:r>
              <a:rPr lang="lt-LT" sz="4000" b="1" dirty="0" smtClean="0"/>
              <a:t> pasakas.</a:t>
            </a:r>
          </a:p>
          <a:p>
            <a:endParaRPr lang="lt-LT" dirty="0"/>
          </a:p>
        </p:txBody>
      </p:sp>
    </p:spTree>
    <p:extLst>
      <p:ext uri="{BB962C8B-B14F-4D97-AF65-F5344CB8AC3E}">
        <p14:creationId xmlns:p14="http://schemas.microsoft.com/office/powerpoint/2010/main" val="2885187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Pasaka</a:t>
            </a:r>
            <a:endParaRPr lang="lt-LT" sz="8800" b="1" dirty="0"/>
          </a:p>
        </p:txBody>
      </p:sp>
      <p:sp>
        <p:nvSpPr>
          <p:cNvPr id="3" name="Content Placeholder 2"/>
          <p:cNvSpPr>
            <a:spLocks noGrp="1"/>
          </p:cNvSpPr>
          <p:nvPr>
            <p:ph idx="1"/>
          </p:nvPr>
        </p:nvSpPr>
        <p:spPr>
          <a:xfrm>
            <a:off x="682625" y="1629681"/>
            <a:ext cx="10515600" cy="4351338"/>
          </a:xfrm>
        </p:spPr>
        <p:txBody>
          <a:bodyPr>
            <a:normAutofit/>
          </a:bodyPr>
          <a:lstStyle/>
          <a:p>
            <a:r>
              <a:rPr lang="lt-LT" sz="3200" b="1" dirty="0" smtClean="0"/>
              <a:t>Tokias pasakas kūrė </a:t>
            </a:r>
            <a:r>
              <a:rPr lang="lt-LT" sz="3200" b="1" dirty="0" smtClean="0">
                <a:solidFill>
                  <a:srgbClr val="FF0000"/>
                </a:solidFill>
              </a:rPr>
              <a:t>E. T. A. Hofmanas </a:t>
            </a:r>
            <a:r>
              <a:rPr lang="lt-LT" sz="3200" b="1" dirty="0" smtClean="0"/>
              <a:t>( 1776-1822)</a:t>
            </a:r>
            <a:endParaRPr lang="lt-LT" sz="3200" b="1" dirty="0"/>
          </a:p>
        </p:txBody>
      </p:sp>
      <p:pic>
        <p:nvPicPr>
          <p:cNvPr id="6146" name="Picture 2" descr="https://upload.wikimedia.org/wikipedia/commons/e/ec/ETA-Hoffman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2408" y="2379306"/>
            <a:ext cx="4460033" cy="4301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989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Pasaka </a:t>
            </a:r>
            <a:endParaRPr lang="lt-LT" sz="8800" b="1" dirty="0"/>
          </a:p>
        </p:txBody>
      </p:sp>
      <p:sp>
        <p:nvSpPr>
          <p:cNvPr id="3" name="Content Placeholder 2"/>
          <p:cNvSpPr>
            <a:spLocks noGrp="1"/>
          </p:cNvSpPr>
          <p:nvPr>
            <p:ph sz="half" idx="1"/>
          </p:nvPr>
        </p:nvSpPr>
        <p:spPr/>
        <p:txBody>
          <a:bodyPr>
            <a:normAutofit/>
          </a:bodyPr>
          <a:lstStyle/>
          <a:p>
            <a:r>
              <a:rPr lang="lt-LT" sz="4000" b="1" dirty="0" smtClean="0">
                <a:solidFill>
                  <a:srgbClr val="FF0000"/>
                </a:solidFill>
              </a:rPr>
              <a:t>L. Tykas </a:t>
            </a:r>
            <a:endParaRPr lang="lt-LT" sz="4000" b="1" dirty="0">
              <a:solidFill>
                <a:srgbClr val="FF0000"/>
              </a:solidFill>
            </a:endParaRPr>
          </a:p>
        </p:txBody>
      </p:sp>
      <p:sp>
        <p:nvSpPr>
          <p:cNvPr id="4" name="Content Placeholder 3"/>
          <p:cNvSpPr>
            <a:spLocks noGrp="1"/>
          </p:cNvSpPr>
          <p:nvPr>
            <p:ph sz="half" idx="2"/>
          </p:nvPr>
        </p:nvSpPr>
        <p:spPr/>
        <p:txBody>
          <a:bodyPr>
            <a:normAutofit/>
          </a:bodyPr>
          <a:lstStyle/>
          <a:p>
            <a:r>
              <a:rPr lang="lt-LT" sz="4000" b="1" dirty="0" smtClean="0">
                <a:solidFill>
                  <a:srgbClr val="FF0000"/>
                </a:solidFill>
              </a:rPr>
              <a:t>Novalis</a:t>
            </a:r>
            <a:endParaRPr lang="lt-LT" sz="4000" b="1" dirty="0">
              <a:solidFill>
                <a:srgbClr val="FF0000"/>
              </a:solidFill>
            </a:endParaRPr>
          </a:p>
        </p:txBody>
      </p:sp>
      <p:pic>
        <p:nvPicPr>
          <p:cNvPr id="7170" name="Picture 2" descr="https://upload.wikimedia.org/wikipedia/commons/e/e7/Philipp_O_Run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2212" y="2392379"/>
            <a:ext cx="3096954" cy="420062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upload.wikimedia.org/wikipedia/commons/thumb/8/82/Novalis.jpg/200px-Noval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5869" y="2323323"/>
            <a:ext cx="3582955" cy="4338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496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Pasaka</a:t>
            </a:r>
            <a:endParaRPr lang="lt-LT" sz="8800" b="1" dirty="0"/>
          </a:p>
        </p:txBody>
      </p:sp>
      <p:sp>
        <p:nvSpPr>
          <p:cNvPr id="3" name="Content Placeholder 2"/>
          <p:cNvSpPr>
            <a:spLocks noGrp="1"/>
          </p:cNvSpPr>
          <p:nvPr>
            <p:ph sz="half" idx="1"/>
          </p:nvPr>
        </p:nvSpPr>
        <p:spPr>
          <a:xfrm>
            <a:off x="617310" y="1518557"/>
            <a:ext cx="5181600" cy="4351338"/>
          </a:xfrm>
        </p:spPr>
        <p:txBody>
          <a:bodyPr>
            <a:normAutofit/>
          </a:bodyPr>
          <a:lstStyle/>
          <a:p>
            <a:r>
              <a:rPr lang="lt-LT" sz="3600" b="1" dirty="0" smtClean="0">
                <a:solidFill>
                  <a:srgbClr val="FF0000"/>
                </a:solidFill>
              </a:rPr>
              <a:t>K. Brentanas </a:t>
            </a:r>
            <a:endParaRPr lang="lt-LT" sz="3600" b="1" dirty="0">
              <a:solidFill>
                <a:srgbClr val="FF0000"/>
              </a:solidFill>
            </a:endParaRPr>
          </a:p>
        </p:txBody>
      </p:sp>
      <p:sp>
        <p:nvSpPr>
          <p:cNvPr id="4" name="Content Placeholder 3"/>
          <p:cNvSpPr>
            <a:spLocks noGrp="1"/>
          </p:cNvSpPr>
          <p:nvPr>
            <p:ph sz="half" idx="2"/>
          </p:nvPr>
        </p:nvSpPr>
        <p:spPr>
          <a:xfrm>
            <a:off x="6405465" y="1690688"/>
            <a:ext cx="5181600" cy="4663557"/>
          </a:xfrm>
        </p:spPr>
        <p:txBody>
          <a:bodyPr>
            <a:normAutofit/>
          </a:bodyPr>
          <a:lstStyle/>
          <a:p>
            <a:r>
              <a:rPr lang="lt-LT" sz="4000" b="1" dirty="0" smtClean="0">
                <a:solidFill>
                  <a:srgbClr val="FF0000"/>
                </a:solidFill>
              </a:rPr>
              <a:t>Broliai Grimai</a:t>
            </a:r>
            <a:endParaRPr lang="lt-LT" sz="4000" b="1" dirty="0">
              <a:solidFill>
                <a:srgbClr val="FF0000"/>
              </a:solidFill>
            </a:endParaRPr>
          </a:p>
        </p:txBody>
      </p:sp>
      <p:pic>
        <p:nvPicPr>
          <p:cNvPr id="8194" name="Picture 2" descr="http://static3.akpool.de/images/cards/24/2490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4533" y="2047924"/>
            <a:ext cx="4029075" cy="477766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15min.lt/images/photos/616350/big/broliai-grimai-50d31df0640b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9428" y="2519265"/>
            <a:ext cx="4034001" cy="3834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460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Pasaka </a:t>
            </a:r>
            <a:endParaRPr lang="lt-LT" sz="8800" b="1" dirty="0"/>
          </a:p>
        </p:txBody>
      </p:sp>
      <p:sp>
        <p:nvSpPr>
          <p:cNvPr id="3" name="Content Placeholder 2"/>
          <p:cNvSpPr>
            <a:spLocks noGrp="1"/>
          </p:cNvSpPr>
          <p:nvPr>
            <p:ph idx="1"/>
          </p:nvPr>
        </p:nvSpPr>
        <p:spPr>
          <a:xfrm>
            <a:off x="682625" y="1499053"/>
            <a:ext cx="10515600" cy="5153673"/>
          </a:xfrm>
        </p:spPr>
        <p:txBody>
          <a:bodyPr>
            <a:normAutofit/>
          </a:bodyPr>
          <a:lstStyle/>
          <a:p>
            <a:r>
              <a:rPr lang="lt-LT" sz="3600" b="1" dirty="0" smtClean="0"/>
              <a:t>Lietuvoje išleista bendra </a:t>
            </a:r>
          </a:p>
          <a:p>
            <a:pPr marL="0" indent="0">
              <a:buNone/>
            </a:pPr>
            <a:r>
              <a:rPr lang="lt-LT" sz="3600" b="1" dirty="0" smtClean="0"/>
              <a:t>jų pasakų rinktinė </a:t>
            </a:r>
          </a:p>
          <a:p>
            <a:pPr marL="0" indent="0">
              <a:buNone/>
            </a:pPr>
            <a:r>
              <a:rPr lang="lt-LT" sz="3600" b="1" dirty="0" smtClean="0">
                <a:solidFill>
                  <a:srgbClr val="FF0000"/>
                </a:solidFill>
              </a:rPr>
              <a:t>,,Smėlio žmogus“ </a:t>
            </a:r>
            <a:r>
              <a:rPr lang="lt-LT" sz="3600" b="1" dirty="0" smtClean="0"/>
              <a:t>(1999).</a:t>
            </a:r>
            <a:endParaRPr lang="lt-LT" sz="3600" b="1" dirty="0"/>
          </a:p>
        </p:txBody>
      </p:sp>
      <p:pic>
        <p:nvPicPr>
          <p:cNvPr id="9218" name="Picture 2" descr="https://www.knygos.lt/thumbor/yltSpEZ-BeDJ0jePjMASScnDR7Y=/fit-in/320x430/filters:cwatermark(static/img/default_image/knygos.lt_watermark.png,500,orig,75)/images/books/20767/img00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1143" y="1352939"/>
            <a:ext cx="3687081" cy="4963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362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Pasaka</a:t>
            </a:r>
            <a:endParaRPr lang="lt-LT" sz="8800" b="1" dirty="0"/>
          </a:p>
        </p:txBody>
      </p:sp>
      <p:sp>
        <p:nvSpPr>
          <p:cNvPr id="3" name="Content Placeholder 2"/>
          <p:cNvSpPr>
            <a:spLocks noGrp="1"/>
          </p:cNvSpPr>
          <p:nvPr>
            <p:ph idx="1"/>
          </p:nvPr>
        </p:nvSpPr>
        <p:spPr/>
        <p:txBody>
          <a:bodyPr/>
          <a:lstStyle/>
          <a:p>
            <a:r>
              <a:rPr lang="lt-LT" sz="4800" b="1" dirty="0" smtClean="0"/>
              <a:t>Tai kūrinys, kuris vaizduoja veikėjus ir įvykius, kurie akivaizdžiai negali gyvuoti, vykti tikrovėje.</a:t>
            </a:r>
          </a:p>
          <a:p>
            <a:r>
              <a:rPr lang="lt-LT" sz="4800" b="1" dirty="0" smtClean="0"/>
              <a:t>Pasakai būdingas </a:t>
            </a:r>
            <a:r>
              <a:rPr lang="lt-LT" sz="4800" b="1" dirty="0" smtClean="0">
                <a:solidFill>
                  <a:srgbClr val="FF0000"/>
                </a:solidFill>
              </a:rPr>
              <a:t>neįmanomybės principas.</a:t>
            </a:r>
          </a:p>
          <a:p>
            <a:endParaRPr lang="lt-LT" dirty="0"/>
          </a:p>
        </p:txBody>
      </p:sp>
    </p:spTree>
    <p:extLst>
      <p:ext uri="{BB962C8B-B14F-4D97-AF65-F5344CB8AC3E}">
        <p14:creationId xmlns:p14="http://schemas.microsoft.com/office/powerpoint/2010/main" val="799243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Pasaka</a:t>
            </a:r>
            <a:endParaRPr lang="lt-LT" sz="8800" b="1" dirty="0"/>
          </a:p>
        </p:txBody>
      </p:sp>
      <p:sp>
        <p:nvSpPr>
          <p:cNvPr id="3" name="Content Placeholder 2"/>
          <p:cNvSpPr>
            <a:spLocks noGrp="1"/>
          </p:cNvSpPr>
          <p:nvPr>
            <p:ph idx="1"/>
          </p:nvPr>
        </p:nvSpPr>
        <p:spPr/>
        <p:txBody>
          <a:bodyPr/>
          <a:lstStyle/>
          <a:p>
            <a:endParaRPr lang="lt-LT" dirty="0"/>
          </a:p>
        </p:txBody>
      </p:sp>
      <p:cxnSp>
        <p:nvCxnSpPr>
          <p:cNvPr id="7" name="Straight Arrow Connector 6"/>
          <p:cNvCxnSpPr/>
          <p:nvPr/>
        </p:nvCxnSpPr>
        <p:spPr>
          <a:xfrm flipH="1">
            <a:off x="3264547" y="3337282"/>
            <a:ext cx="1672124" cy="149604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475445" y="3337282"/>
            <a:ext cx="1735494" cy="156451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3489648" y="1825625"/>
            <a:ext cx="4105469" cy="15645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4000" b="1" dirty="0" smtClean="0">
                <a:solidFill>
                  <a:schemeClr val="tx1"/>
                </a:solidFill>
              </a:rPr>
              <a:t>Pasakų rūšys</a:t>
            </a:r>
            <a:endParaRPr lang="lt-LT" sz="4000" b="1" dirty="0">
              <a:solidFill>
                <a:schemeClr val="tx1"/>
              </a:solidFill>
            </a:endParaRPr>
          </a:p>
        </p:txBody>
      </p:sp>
      <p:sp>
        <p:nvSpPr>
          <p:cNvPr id="16" name="Oval 15"/>
          <p:cNvSpPr/>
          <p:nvPr/>
        </p:nvSpPr>
        <p:spPr>
          <a:xfrm>
            <a:off x="1371599" y="4901796"/>
            <a:ext cx="3433666" cy="10604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4000" b="1" dirty="0" smtClean="0">
                <a:solidFill>
                  <a:schemeClr val="tx1"/>
                </a:solidFill>
              </a:rPr>
              <a:t>Liaudies</a:t>
            </a:r>
            <a:endParaRPr lang="lt-LT" sz="4000" b="1" dirty="0">
              <a:solidFill>
                <a:schemeClr val="tx1"/>
              </a:solidFill>
            </a:endParaRPr>
          </a:p>
        </p:txBody>
      </p:sp>
      <p:sp>
        <p:nvSpPr>
          <p:cNvPr id="17" name="Oval 16"/>
          <p:cNvSpPr/>
          <p:nvPr/>
        </p:nvSpPr>
        <p:spPr>
          <a:xfrm>
            <a:off x="6904653" y="4901795"/>
            <a:ext cx="3732245" cy="11257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b="1" dirty="0" smtClean="0">
                <a:solidFill>
                  <a:schemeClr val="tx1"/>
                </a:solidFill>
              </a:rPr>
              <a:t>Literatūrinės </a:t>
            </a:r>
            <a:endParaRPr lang="lt-LT" sz="3600" b="1" dirty="0">
              <a:solidFill>
                <a:schemeClr val="tx1"/>
              </a:solidFill>
            </a:endParaRPr>
          </a:p>
        </p:txBody>
      </p:sp>
    </p:spTree>
    <p:extLst>
      <p:ext uri="{BB962C8B-B14F-4D97-AF65-F5344CB8AC3E}">
        <p14:creationId xmlns:p14="http://schemas.microsoft.com/office/powerpoint/2010/main" val="1561973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Pasaka </a:t>
            </a:r>
            <a:endParaRPr lang="lt-LT" sz="8800" b="1" dirty="0"/>
          </a:p>
        </p:txBody>
      </p:sp>
      <p:sp>
        <p:nvSpPr>
          <p:cNvPr id="3" name="Content Placeholder 2"/>
          <p:cNvSpPr>
            <a:spLocks noGrp="1"/>
          </p:cNvSpPr>
          <p:nvPr>
            <p:ph idx="1"/>
          </p:nvPr>
        </p:nvSpPr>
        <p:spPr/>
        <p:txBody>
          <a:bodyPr>
            <a:normAutofit/>
          </a:bodyPr>
          <a:lstStyle/>
          <a:p>
            <a:r>
              <a:rPr lang="lt-LT" sz="5400" b="1" dirty="0" smtClean="0">
                <a:solidFill>
                  <a:srgbClr val="FF0000"/>
                </a:solidFill>
              </a:rPr>
              <a:t>Liaudies </a:t>
            </a:r>
            <a:r>
              <a:rPr lang="lt-LT" sz="5400" b="1" dirty="0" smtClean="0"/>
              <a:t>pasaka </a:t>
            </a:r>
            <a:r>
              <a:rPr lang="lt-LT" sz="5400" b="1" dirty="0" smtClean="0">
                <a:solidFill>
                  <a:srgbClr val="7030A0"/>
                </a:solidFill>
              </a:rPr>
              <a:t>neturi autoriaus</a:t>
            </a:r>
            <a:r>
              <a:rPr lang="lt-LT" sz="5400" b="1" dirty="0" smtClean="0"/>
              <a:t>, nes tai kolektyvinė kūryba. </a:t>
            </a:r>
          </a:p>
          <a:p>
            <a:r>
              <a:rPr lang="lt-LT" sz="5400" b="1" dirty="0" smtClean="0">
                <a:solidFill>
                  <a:srgbClr val="FF0000"/>
                </a:solidFill>
              </a:rPr>
              <a:t>Literatūrinė arba autorinė </a:t>
            </a:r>
            <a:r>
              <a:rPr lang="lt-LT" sz="5400" b="1" dirty="0" smtClean="0"/>
              <a:t>pasaka turi </a:t>
            </a:r>
            <a:r>
              <a:rPr lang="lt-LT" sz="5400" b="1" dirty="0" smtClean="0">
                <a:solidFill>
                  <a:srgbClr val="7030A0"/>
                </a:solidFill>
              </a:rPr>
              <a:t>konkretų autorių.</a:t>
            </a:r>
            <a:endParaRPr lang="lt-LT" sz="5400" b="1" dirty="0">
              <a:solidFill>
                <a:srgbClr val="7030A0"/>
              </a:solidFill>
            </a:endParaRPr>
          </a:p>
        </p:txBody>
      </p:sp>
    </p:spTree>
    <p:extLst>
      <p:ext uri="{BB962C8B-B14F-4D97-AF65-F5344CB8AC3E}">
        <p14:creationId xmlns:p14="http://schemas.microsoft.com/office/powerpoint/2010/main" val="457709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,,Nykštukas Nosis“</a:t>
            </a:r>
            <a:endParaRPr lang="lt-LT" sz="8800" b="1" dirty="0"/>
          </a:p>
        </p:txBody>
      </p:sp>
      <p:pic>
        <p:nvPicPr>
          <p:cNvPr id="10242" name="Picture 2" descr="http://www.mainyk.lt/img/items/215/356/85/4ec762104b37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10334" y="1690688"/>
            <a:ext cx="5085184" cy="4952708"/>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p:cNvSpPr/>
          <p:nvPr/>
        </p:nvSpPr>
        <p:spPr>
          <a:xfrm>
            <a:off x="503853" y="2230015"/>
            <a:ext cx="5141167" cy="38442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4000" b="1" dirty="0" smtClean="0">
                <a:solidFill>
                  <a:schemeClr val="tx1"/>
                </a:solidFill>
              </a:rPr>
              <a:t>Skaitome pirmąją ištrauką, psl. 5-8</a:t>
            </a:r>
            <a:endParaRPr lang="lt-LT" sz="4000" b="1" dirty="0">
              <a:solidFill>
                <a:schemeClr val="tx1"/>
              </a:solidFill>
            </a:endParaRPr>
          </a:p>
        </p:txBody>
      </p:sp>
    </p:spTree>
    <p:extLst>
      <p:ext uri="{BB962C8B-B14F-4D97-AF65-F5344CB8AC3E}">
        <p14:creationId xmlns:p14="http://schemas.microsoft.com/office/powerpoint/2010/main" val="3902312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10547"/>
            <a:ext cx="10515600" cy="6214188"/>
          </a:xfrm>
        </p:spPr>
        <p:txBody>
          <a:bodyPr>
            <a:noAutofit/>
          </a:bodyPr>
          <a:lstStyle/>
          <a:p>
            <a:pPr marL="0" indent="0">
              <a:buNone/>
            </a:pPr>
            <a:r>
              <a:rPr lang="lt-LT" sz="4400" b="1" dirty="0" smtClean="0"/>
              <a:t>– Viešpatie! Labai klysta tie, kurie mano, kad fėjų ir burtininkų buvę tik Bagdado valdovo Haruno al Rašido laikais; apsirinka ir tie, kurie sako, jog miesto prekyvietėse girdimi pasakojimai apie dvasių ir tų, kam jos paklūsta, išdaigas yra prasimanyti. Fėjų ir dabar dar netrūksta, nes visai neseniai pats buvau liudytojas vieno tokio nutikimo, kur aiškiausiai neišsiversta be dvasių įsikišimo; apie tą nuotykį jums ir papasakosiu.</a:t>
            </a:r>
            <a:endParaRPr lang="lt-LT" sz="4400" b="1" dirty="0"/>
          </a:p>
        </p:txBody>
      </p:sp>
    </p:spTree>
    <p:extLst>
      <p:ext uri="{BB962C8B-B14F-4D97-AF65-F5344CB8AC3E}">
        <p14:creationId xmlns:p14="http://schemas.microsoft.com/office/powerpoint/2010/main" val="4245490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79918"/>
            <a:ext cx="10515600" cy="5897045"/>
          </a:xfrm>
        </p:spPr>
        <p:txBody>
          <a:bodyPr>
            <a:noAutofit/>
          </a:bodyPr>
          <a:lstStyle/>
          <a:p>
            <a:pPr marL="0" indent="0">
              <a:buNone/>
            </a:pPr>
            <a:r>
              <a:rPr lang="lt-LT" sz="3600" b="1" dirty="0" smtClean="0"/>
              <a:t>Prieš daugel metų viename dideliame mano brangiosios tėvynės Vokietijos mieste gyveno neturtingas, bet doras batsiuvys su pačia. Kiauras dienas jis sėdėdavo prie gatvės kampo ir taisydavo žmonėms batus ir šlepetes, siūdavo ir naują apavą, jei tą darbą jam kas patikėdavo; bet tuomet turėdavo pirma nusipirkti odos, nes gyveno vargingai ir atsargų nelaikė. Jo pati pardavinėjo daržoves ir vaisius, kuriuos augindavo nedideliame darže už miesto vartų; žmonės iš jos noriai pirkdavo, nes ji būdavo švariai ir tvarkingai apsirengusi, o savo daržoves mokėdavo gražiai ir patraukliai išdėlioti.</a:t>
            </a:r>
            <a:endParaRPr lang="lt-LT" sz="3600" b="1" dirty="0"/>
          </a:p>
        </p:txBody>
      </p:sp>
    </p:spTree>
    <p:extLst>
      <p:ext uri="{BB962C8B-B14F-4D97-AF65-F5344CB8AC3E}">
        <p14:creationId xmlns:p14="http://schemas.microsoft.com/office/powerpoint/2010/main" val="3171195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5563" y="289249"/>
            <a:ext cx="10515600" cy="5934367"/>
          </a:xfrm>
        </p:spPr>
        <p:txBody>
          <a:bodyPr>
            <a:noAutofit/>
          </a:bodyPr>
          <a:lstStyle/>
          <a:p>
            <a:pPr marL="0" indent="0">
              <a:buNone/>
            </a:pPr>
            <a:r>
              <a:rPr lang="lt-LT" sz="3600" b="1" dirty="0" smtClean="0"/>
              <a:t>Toje paprastų žmonelių šeimoje augo gražus, malonaus veido ir dailaus sudėjimo dvylikos metų berniukas, kuris pagal savo metus atrodė gerokai vyresnis. Jam patikdavo sėdėti su motina prekyvietėje, o toms moterims arba virėjams, kurie iš batsiuvio pačios pirkdavo daugiau daržovių, jis mielai padėdavo jas parnešti namo, todėl retai pasitaikydavo, kad, šitaip ką nors palydėjęs, grįžtų be puikaus gėlės žiedo, smulkių pinigėlių ar pyrago riekės, nes virėjų šeimininkams būdavo malonu, kad į namus ateina simpatingas berniukas, ir visuomet jį kuo nors apdovanodavo. </a:t>
            </a:r>
            <a:endParaRPr lang="lt-LT" sz="3600" b="1" dirty="0"/>
          </a:p>
        </p:txBody>
      </p:sp>
    </p:spTree>
    <p:extLst>
      <p:ext uri="{BB962C8B-B14F-4D97-AF65-F5344CB8AC3E}">
        <p14:creationId xmlns:p14="http://schemas.microsoft.com/office/powerpoint/2010/main" val="1084996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98580"/>
            <a:ext cx="10515600" cy="5878383"/>
          </a:xfrm>
        </p:spPr>
        <p:txBody>
          <a:bodyPr>
            <a:normAutofit lnSpcReduction="10000"/>
          </a:bodyPr>
          <a:lstStyle/>
          <a:p>
            <a:pPr marL="0" indent="0">
              <a:buNone/>
            </a:pPr>
            <a:r>
              <a:rPr lang="lt-LT" sz="3600" b="1" dirty="0" smtClean="0"/>
              <a:t>Vieną kartą batsiuvio pati kaip visada vėl sėdėjo prekyvietėje. Ji buvo pasistačiusi kelias pintines su kopūstais ir kitokiomis daržovėmis, turėjo visokių žolelių ir sėklų, o viename nedideliame krepšelyje – ankstyvųjų kriaušių, obuolių ir abrikosų. Mažasis Jakobas – toks buvo berniuko vardas – sėdėjo įsitaisęs šalia motinos ir skardžiu vaikišku balseliu kvietė pirkėjus:</a:t>
            </a:r>
          </a:p>
          <a:p>
            <a:pPr marL="0" indent="0">
              <a:buNone/>
            </a:pPr>
            <a:r>
              <a:rPr lang="lt-LT" sz="3600" b="1" dirty="0" smtClean="0"/>
              <a:t> – Prašom čia, ponai, kokie puikūs kopūstai, kokios kvapnios žolelės! Ankstyvosios kriaušės, ponios, ankstyvieji obuoliai ir abrikosai! Kas norit pirkti? Mamytė atiduos pigiau! </a:t>
            </a:r>
            <a:endParaRPr lang="lt-LT" sz="3600" b="1" dirty="0"/>
          </a:p>
        </p:txBody>
      </p:sp>
    </p:spTree>
    <p:extLst>
      <p:ext uri="{BB962C8B-B14F-4D97-AF65-F5344CB8AC3E}">
        <p14:creationId xmlns:p14="http://schemas.microsoft.com/office/powerpoint/2010/main" val="1255236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26571"/>
            <a:ext cx="10515600" cy="5850392"/>
          </a:xfrm>
        </p:spPr>
        <p:txBody>
          <a:bodyPr>
            <a:normAutofit lnSpcReduction="10000"/>
          </a:bodyPr>
          <a:lstStyle/>
          <a:p>
            <a:pPr marL="0" indent="0">
              <a:buNone/>
            </a:pPr>
            <a:r>
              <a:rPr lang="lt-LT" sz="3200" b="1" dirty="0" smtClean="0"/>
              <a:t>Taip berniukui masinant žmones, prekyvietėje pasirodė kažkokia senė – apiplyšusi, skarmaluota, smulkaus, nuo senatvės smarkiai surukusio veido, raudonomis akimis ir smailia, kumpa nosimi, nulinkusia kone iki smakro; ji kūprino, pasiramstydama ilga lazda, bet niekaip negalėjai pasakyti, kokia jos eisena, nes ji ir šlubčiojo, ir vilko kojas, ir krypavo kaip antis; atrodė, tarsi čiuožtų ant ratukų ir bematant pargrius ir susimals į grindinį ilgą nosį.</a:t>
            </a:r>
          </a:p>
          <a:p>
            <a:pPr marL="0" indent="0">
              <a:buNone/>
            </a:pPr>
            <a:r>
              <a:rPr lang="lt-LT" sz="3200" b="1" dirty="0" smtClean="0"/>
              <a:t> Batsiuvio pati nenuleido nuo jos akių. Jau šešiolika metų, kaip ji kasdien sėdi prekyvietėje, ir niekada iki šiol nebuvo pastebėjusi tos keistos būtybės. Net krūptelėjo pamačiusi, kad senė atklebekščiuoja pas ją ir, priėjusi prie pintinių, sustojo.</a:t>
            </a:r>
            <a:endParaRPr lang="lt-LT" sz="3200" b="1" dirty="0"/>
          </a:p>
        </p:txBody>
      </p:sp>
    </p:spTree>
    <p:extLst>
      <p:ext uri="{BB962C8B-B14F-4D97-AF65-F5344CB8AC3E}">
        <p14:creationId xmlns:p14="http://schemas.microsoft.com/office/powerpoint/2010/main" val="260520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23935"/>
            <a:ext cx="10515600" cy="5953028"/>
          </a:xfrm>
        </p:spPr>
        <p:txBody>
          <a:bodyPr>
            <a:normAutofit/>
          </a:bodyPr>
          <a:lstStyle/>
          <a:p>
            <a:pPr marL="0" indent="0">
              <a:buNone/>
            </a:pPr>
            <a:r>
              <a:rPr lang="lt-LT" b="1" dirty="0" smtClean="0"/>
              <a:t>– Ar jūs esate Hana, daržovių pardavėja? – paklausė senė nemaloniu gergždžiančiu balsu, be perstojo kinkuodama galvą.</a:t>
            </a:r>
          </a:p>
          <a:p>
            <a:pPr marL="0" indent="0">
              <a:buNone/>
            </a:pPr>
            <a:r>
              <a:rPr lang="lt-LT" b="1" dirty="0" smtClean="0"/>
              <a:t> – Taip, tai aš,  – atsakė batsiuvio pati,  – ko norėtumėte? </a:t>
            </a:r>
          </a:p>
          <a:p>
            <a:pPr marL="0" indent="0">
              <a:buNone/>
            </a:pPr>
            <a:r>
              <a:rPr lang="lt-LT" b="1" dirty="0" smtClean="0"/>
              <a:t>– Pažiūrėsim, pažiūrėsim! Paieškosim žolelių, žolelių paieškosim, gal ir rasiu, ko man reikia, – kalbėjo senė. </a:t>
            </a:r>
          </a:p>
          <a:p>
            <a:pPr marL="0" indent="0">
              <a:buNone/>
            </a:pPr>
            <a:r>
              <a:rPr lang="lt-LT" b="1" dirty="0" smtClean="0"/>
              <a:t>Ji pasilenkė prie pintinių ir tamsiai rudomis suvytusiomis rankomis ėmė raustis krepšeliuose, kur taip gražiai ir tvarkingai buvo sudėtos žolelės; ji traukė jas ilgais tarsi voro kojos pirštais, kišo vienas, kišo kitas prie savo nuknebusios nosies ir ilgai uostinėjo. Batsiuvio pačiai net širdį gniaužė matant, kaip ta senė knisasi po jos rinktines žoleles, bet nedrįso nieko sakyti, nes pirkėjas turi teisę prekę pasirinkti; vis dėlto prieš tą moteriškę jautė kažkokią keistą baimę. Išnaršiusi visą krepšelį, senė sumurmėjo: </a:t>
            </a:r>
            <a:endParaRPr lang="lt-LT" b="1" dirty="0"/>
          </a:p>
        </p:txBody>
      </p:sp>
    </p:spTree>
    <p:extLst>
      <p:ext uri="{BB962C8B-B14F-4D97-AF65-F5344CB8AC3E}">
        <p14:creationId xmlns:p14="http://schemas.microsoft.com/office/powerpoint/2010/main" val="1590819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98580"/>
            <a:ext cx="10515600" cy="5878383"/>
          </a:xfrm>
        </p:spPr>
        <p:txBody>
          <a:bodyPr>
            <a:normAutofit/>
          </a:bodyPr>
          <a:lstStyle/>
          <a:p>
            <a:pPr marL="0" indent="0">
              <a:buNone/>
            </a:pPr>
            <a:r>
              <a:rPr lang="lt-LT" sz="3600" b="1" dirty="0" smtClean="0"/>
              <a:t>– Prastos prekės, bjaurios žolės, nėra, ko man reikia; prieš penkiasdešimt metų buvo daug geresnių, prastos prekės, šlamštas, o ne prekės! Tokie žodžiai supykdė mažąjį Jakobą.</a:t>
            </a:r>
          </a:p>
          <a:p>
            <a:pPr marL="0" indent="0">
              <a:buNone/>
            </a:pPr>
            <a:r>
              <a:rPr lang="lt-LT" sz="3600" b="1" dirty="0" smtClean="0"/>
              <a:t> – Klausyk, begėde nukriošusi, – sušuko jis įniršęs, – pirma savo bjauriais rudais pirštais išrausi puikias žoleles, sumaigai, kiši prie savo nuknebusios nosies, ir niekas, kas tai matė, jų nė į rankas nebeims, o paskui dar visaip peiki mūsų prekes, girdi, prastos jos; pas mus net kunigaikščio virėjas viską perka! </a:t>
            </a:r>
            <a:endParaRPr lang="lt-LT" sz="3600" b="1" dirty="0"/>
          </a:p>
        </p:txBody>
      </p:sp>
    </p:spTree>
    <p:extLst>
      <p:ext uri="{BB962C8B-B14F-4D97-AF65-F5344CB8AC3E}">
        <p14:creationId xmlns:p14="http://schemas.microsoft.com/office/powerpoint/2010/main" val="825143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54563"/>
            <a:ext cx="10515600" cy="5822400"/>
          </a:xfrm>
        </p:spPr>
        <p:txBody>
          <a:bodyPr>
            <a:normAutofit/>
          </a:bodyPr>
          <a:lstStyle/>
          <a:p>
            <a:pPr marL="0" indent="0">
              <a:buNone/>
            </a:pPr>
            <a:r>
              <a:rPr lang="lt-LT" b="1" dirty="0" smtClean="0"/>
              <a:t>Senė pasižiūrėjo iš padilbų į drąsųjį berniuką, atgrasiai nusijuokė ir kimiu balsu tarė: </a:t>
            </a:r>
          </a:p>
          <a:p>
            <a:pPr marL="0" indent="0">
              <a:buNone/>
            </a:pPr>
            <a:r>
              <a:rPr lang="lt-LT" b="1" dirty="0" smtClean="0"/>
              <a:t>– Sūneli, sūneli! Atrodo, tau patinka mano nosis, mano gražioji ilgoji nosis! Tu irgi tokią turėsi  – pačiame veido viduryje, ilgą, nukarusią iki pasmakrės. </a:t>
            </a:r>
          </a:p>
          <a:p>
            <a:pPr marL="0" indent="0">
              <a:buNone/>
            </a:pPr>
            <a:r>
              <a:rPr lang="lt-LT" b="1" dirty="0" smtClean="0"/>
              <a:t>Taip sakydama prišliaužė prie pintinės, kurioje buvo sudėti kopūstai. Ėmė pačias gražiausias baltas gūžes, spaudinėjo taip, kad tos net treškėjo, mėtė atgal netvarkingai į pintinę niurzgėdama: </a:t>
            </a:r>
          </a:p>
          <a:p>
            <a:pPr marL="0" indent="0">
              <a:buNone/>
            </a:pPr>
            <a:r>
              <a:rPr lang="lt-LT" b="1" dirty="0" smtClean="0"/>
              <a:t>– Prastos prekės, šlamštas, o ne kopūstai! </a:t>
            </a:r>
          </a:p>
          <a:p>
            <a:pPr marL="0" indent="0">
              <a:buNone/>
            </a:pPr>
            <a:r>
              <a:rPr lang="lt-LT" b="1" dirty="0" smtClean="0"/>
              <a:t>– Netirtink taip bjauriai galvos! – baimingai riktelėjo mažylis. – Tavo kaklas laibas kaip kopūsto kotas, ims ir nulūš, dar įkris į pintinę, kas tuomet benorės iš mūsų pirkti?! </a:t>
            </a:r>
            <a:endParaRPr lang="lt-LT" b="1" dirty="0"/>
          </a:p>
        </p:txBody>
      </p:sp>
    </p:spTree>
    <p:extLst>
      <p:ext uri="{BB962C8B-B14F-4D97-AF65-F5344CB8AC3E}">
        <p14:creationId xmlns:p14="http://schemas.microsoft.com/office/powerpoint/2010/main" val="3320942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3306"/>
            <a:ext cx="10515600" cy="6083657"/>
          </a:xfrm>
        </p:spPr>
        <p:txBody>
          <a:bodyPr>
            <a:normAutofit/>
          </a:bodyPr>
          <a:lstStyle/>
          <a:p>
            <a:pPr marL="0" indent="0">
              <a:buNone/>
            </a:pPr>
            <a:r>
              <a:rPr lang="lt-LT" sz="3200" b="1" dirty="0" smtClean="0"/>
              <a:t>– Matau, nepatinka tau ilgi kaklai! – šypsodamasi murmėjo senė.  – Tada neturėsi jokio, galva bus uždėta tiesiai ant pečių – kad nenukristų nuo mažo kūnelio.</a:t>
            </a:r>
          </a:p>
          <a:p>
            <a:pPr marL="0" indent="0">
              <a:buNone/>
            </a:pPr>
            <a:r>
              <a:rPr lang="lt-LT" sz="3200" b="1" dirty="0" smtClean="0"/>
              <a:t> – Liaukitės tauškus niekus su tuo bernioku,  – pagaliau prakalbo batsiuvio pati, irgi susierzinusi dėl begalinio knaisiojimosi, žiūrinėjimo ir uostinėjimo, – jei norite ką nors pirkti, tai prašom paskubėti, nes atbaidysite kitus pirkėjus. </a:t>
            </a:r>
          </a:p>
          <a:p>
            <a:pPr marL="0" indent="0">
              <a:buNone/>
            </a:pPr>
            <a:r>
              <a:rPr lang="lt-LT" sz="3200" b="1" dirty="0" smtClean="0"/>
              <a:t>– Na, gerai, gerai, tebus, kaip sakai, – išlemeno senė, metusi piktą žvilgsnį į ją, – paimsiu šitas šešias galvas; bet, kaip matai, vaikštau su lazda ir nieko nebepagaliu, leisk savo sūneliui parnešti pirkinį namo, atsilyginsiu jam. </a:t>
            </a:r>
            <a:endParaRPr lang="lt-LT" sz="3200" b="1" dirty="0"/>
          </a:p>
        </p:txBody>
      </p:sp>
    </p:spTree>
    <p:extLst>
      <p:ext uri="{BB962C8B-B14F-4D97-AF65-F5344CB8AC3E}">
        <p14:creationId xmlns:p14="http://schemas.microsoft.com/office/powerpoint/2010/main" val="2686330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19878"/>
            <a:ext cx="10515600" cy="5757085"/>
          </a:xfrm>
        </p:spPr>
        <p:txBody>
          <a:bodyPr>
            <a:normAutofit/>
          </a:bodyPr>
          <a:lstStyle/>
          <a:p>
            <a:pPr marL="0" indent="0">
              <a:buNone/>
            </a:pPr>
            <a:r>
              <a:rPr lang="lt-LT" sz="4400" b="1" dirty="0" smtClean="0"/>
              <a:t>Vaikas nenorėjo eiti ir pradėjo verkti, nes bijojo tos šlykščios senės; tačiau motina įsakmiai liepė padėti, nes manė, kad tą nelengvą naštą užkrauti tokiai senai ir silpnai moteriškei ant pečių vis dėlto būtų nuodėmė. Ašarodamas sudėjo vaikas kopūstus į skepetą, užsivertė ant nugaros ir nukiūtino paskui senę per prekyvietės aikštę. </a:t>
            </a:r>
            <a:endParaRPr lang="lt-LT" sz="4400" b="1" dirty="0"/>
          </a:p>
        </p:txBody>
      </p:sp>
    </p:spTree>
    <p:extLst>
      <p:ext uri="{BB962C8B-B14F-4D97-AF65-F5344CB8AC3E}">
        <p14:creationId xmlns:p14="http://schemas.microsoft.com/office/powerpoint/2010/main" val="3816796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Pasakos analizė</a:t>
            </a:r>
            <a:endParaRPr lang="lt-LT" sz="8800" b="1" dirty="0"/>
          </a:p>
        </p:txBody>
      </p:sp>
      <p:sp>
        <p:nvSpPr>
          <p:cNvPr id="3" name="Content Placeholder 2"/>
          <p:cNvSpPr>
            <a:spLocks noGrp="1"/>
          </p:cNvSpPr>
          <p:nvPr>
            <p:ph idx="1"/>
          </p:nvPr>
        </p:nvSpPr>
        <p:spPr>
          <a:xfrm>
            <a:off x="838200" y="1909859"/>
            <a:ext cx="10515600" cy="4351338"/>
          </a:xfrm>
        </p:spPr>
        <p:txBody>
          <a:bodyPr>
            <a:normAutofit/>
          </a:bodyPr>
          <a:lstStyle/>
          <a:p>
            <a:r>
              <a:rPr lang="lt-LT" sz="4000" b="1" dirty="0" smtClean="0"/>
              <a:t>Kaip pirma pastraipa susijusi su tolimesniu tekstu?</a:t>
            </a:r>
          </a:p>
          <a:p>
            <a:r>
              <a:rPr lang="lt-LT" sz="4000" b="1" dirty="0" smtClean="0"/>
              <a:t>Kaip ją pavadintumėte pagal siužeto sudedamąsias dalis?</a:t>
            </a:r>
          </a:p>
          <a:p>
            <a:pPr marL="0" indent="0">
              <a:buNone/>
            </a:pPr>
            <a:endParaRPr lang="lt-LT" sz="4000" b="1" dirty="0" smtClean="0"/>
          </a:p>
        </p:txBody>
      </p:sp>
      <p:pic>
        <p:nvPicPr>
          <p:cNvPr id="11266" name="Picture 2" descr="http://www.kinopasaka.lt/uploads/news/id2380/nykstuk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9300" y="4152122"/>
            <a:ext cx="5524500" cy="261010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265933" y="3244334"/>
            <a:ext cx="1660134" cy="369332"/>
          </a:xfrm>
          <a:prstGeom prst="rect">
            <a:avLst/>
          </a:prstGeom>
        </p:spPr>
        <p:txBody>
          <a:bodyPr wrap="none">
            <a:spAutoFit/>
          </a:bodyPr>
          <a:lstStyle/>
          <a:p>
            <a:r>
              <a:rPr lang="lt-LT" b="1" dirty="0" smtClean="0"/>
              <a:t>Pasakos analizė</a:t>
            </a:r>
            <a:endParaRPr lang="lt-LT" dirty="0"/>
          </a:p>
        </p:txBody>
      </p:sp>
    </p:spTree>
    <p:extLst>
      <p:ext uri="{BB962C8B-B14F-4D97-AF65-F5344CB8AC3E}">
        <p14:creationId xmlns:p14="http://schemas.microsoft.com/office/powerpoint/2010/main" val="3861582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Pasakos analizė</a:t>
            </a:r>
            <a:endParaRPr lang="lt-LT" sz="8800" dirty="0"/>
          </a:p>
        </p:txBody>
      </p:sp>
      <p:sp>
        <p:nvSpPr>
          <p:cNvPr id="3" name="Content Placeholder 2"/>
          <p:cNvSpPr>
            <a:spLocks noGrp="1"/>
          </p:cNvSpPr>
          <p:nvPr>
            <p:ph idx="1"/>
          </p:nvPr>
        </p:nvSpPr>
        <p:spPr/>
        <p:txBody>
          <a:bodyPr>
            <a:normAutofit/>
          </a:bodyPr>
          <a:lstStyle/>
          <a:p>
            <a:r>
              <a:rPr lang="lt-LT" sz="4800" b="1" dirty="0" smtClean="0"/>
              <a:t>Ką sužinome apie Jakobą ir jo šeimą? (1), (2)?</a:t>
            </a:r>
            <a:endParaRPr lang="lt-LT" sz="4800" b="1" dirty="0"/>
          </a:p>
        </p:txBody>
      </p:sp>
      <p:pic>
        <p:nvPicPr>
          <p:cNvPr id="12290" name="Picture 2" descr="http://www.savaitgalis.lt/uploads/img/catalog/1/providers_10410_25181010_1720a8d3e5bb47d259af76d82ecf10d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7518" y="2621901"/>
            <a:ext cx="6176866" cy="4040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297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Pasakos analizė</a:t>
            </a:r>
            <a:endParaRPr lang="lt-LT" sz="8800" dirty="0"/>
          </a:p>
        </p:txBody>
      </p:sp>
      <p:sp>
        <p:nvSpPr>
          <p:cNvPr id="3" name="Content Placeholder 2"/>
          <p:cNvSpPr>
            <a:spLocks noGrp="1"/>
          </p:cNvSpPr>
          <p:nvPr>
            <p:ph idx="1"/>
          </p:nvPr>
        </p:nvSpPr>
        <p:spPr/>
        <p:txBody>
          <a:bodyPr>
            <a:normAutofit/>
          </a:bodyPr>
          <a:lstStyle/>
          <a:p>
            <a:r>
              <a:rPr lang="lt-LT" sz="4000" b="1" dirty="0" smtClean="0"/>
              <a:t>Kokį įspūdį sukelia pasirodžiusios senės portretas (4)?</a:t>
            </a:r>
            <a:endParaRPr lang="lt-LT" sz="4000" b="1" dirty="0"/>
          </a:p>
        </p:txBody>
      </p:sp>
      <p:pic>
        <p:nvPicPr>
          <p:cNvPr id="13314" name="Picture 2" descr="https://i.ytimg.com/vi/1XXgpZI_KuE/hq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4677" y="2659226"/>
            <a:ext cx="6494106" cy="3993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698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Pasakos analizė</a:t>
            </a:r>
            <a:endParaRPr lang="lt-LT" sz="8800" b="1" dirty="0"/>
          </a:p>
        </p:txBody>
      </p:sp>
      <p:sp>
        <p:nvSpPr>
          <p:cNvPr id="3" name="Content Placeholder 2"/>
          <p:cNvSpPr>
            <a:spLocks noGrp="1"/>
          </p:cNvSpPr>
          <p:nvPr>
            <p:ph idx="1"/>
          </p:nvPr>
        </p:nvSpPr>
        <p:spPr>
          <a:xfrm>
            <a:off x="1071465" y="1611021"/>
            <a:ext cx="10515600" cy="4351338"/>
          </a:xfrm>
        </p:spPr>
        <p:txBody>
          <a:bodyPr>
            <a:normAutofit/>
          </a:bodyPr>
          <a:lstStyle/>
          <a:p>
            <a:r>
              <a:rPr lang="lt-LT" sz="4000" b="1" dirty="0" smtClean="0"/>
              <a:t>Kaip tą įspūdį keičia arba pratęsia senės elgesys? (5), (9)</a:t>
            </a:r>
            <a:endParaRPr lang="lt-LT" sz="4000" b="1" dirty="0"/>
          </a:p>
        </p:txBody>
      </p:sp>
      <p:pic>
        <p:nvPicPr>
          <p:cNvPr id="14338" name="Picture 2" descr="http://www.leliuvezimoteatras.lt/users1/www/uploaded/Nuotraukos/Spektakliu%20ap/nosis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7903" y="2352951"/>
            <a:ext cx="6559337" cy="450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391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Pasakos analizė</a:t>
            </a:r>
            <a:endParaRPr lang="lt-LT" sz="8800" dirty="0"/>
          </a:p>
        </p:txBody>
      </p:sp>
      <p:sp>
        <p:nvSpPr>
          <p:cNvPr id="3" name="Content Placeholder 2"/>
          <p:cNvSpPr>
            <a:spLocks noGrp="1"/>
          </p:cNvSpPr>
          <p:nvPr>
            <p:ph idx="1"/>
          </p:nvPr>
        </p:nvSpPr>
        <p:spPr/>
        <p:txBody>
          <a:bodyPr>
            <a:normAutofit/>
          </a:bodyPr>
          <a:lstStyle/>
          <a:p>
            <a:r>
              <a:rPr lang="lt-LT" sz="4000" b="1" dirty="0" smtClean="0"/>
              <a:t>Viena senės replika šiek tiek suintriguoja, kažką užmena (6). Kaip suintriguoja?</a:t>
            </a:r>
            <a:endParaRPr lang="lt-LT" sz="4000" b="1" dirty="0"/>
          </a:p>
        </p:txBody>
      </p:sp>
      <p:pic>
        <p:nvPicPr>
          <p:cNvPr id="15362" name="Picture 2" descr="http://gs.delfi.lt/images/pix/520x345/k4d5M13Krvk/file2751003_nykstukas4_spaud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3828" y="3060441"/>
            <a:ext cx="6727371" cy="3797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349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Pasakos analizė</a:t>
            </a:r>
            <a:endParaRPr lang="lt-LT" sz="8800" dirty="0"/>
          </a:p>
        </p:txBody>
      </p:sp>
      <p:sp>
        <p:nvSpPr>
          <p:cNvPr id="3" name="Content Placeholder 2"/>
          <p:cNvSpPr>
            <a:spLocks noGrp="1"/>
          </p:cNvSpPr>
          <p:nvPr>
            <p:ph idx="1"/>
          </p:nvPr>
        </p:nvSpPr>
        <p:spPr/>
        <p:txBody>
          <a:bodyPr>
            <a:normAutofit/>
          </a:bodyPr>
          <a:lstStyle/>
          <a:p>
            <a:r>
              <a:rPr lang="lt-LT" sz="4000" b="1" dirty="0" smtClean="0"/>
              <a:t>Kaip su sene elgiasi, bendrauja Jakobas? (7), (10).</a:t>
            </a:r>
          </a:p>
          <a:p>
            <a:r>
              <a:rPr lang="lt-LT" sz="4000" b="1" dirty="0" smtClean="0"/>
              <a:t>Kodėl jis taip bendrauja?</a:t>
            </a:r>
          </a:p>
          <a:p>
            <a:pPr marL="0" indent="0">
              <a:buNone/>
            </a:pPr>
            <a:endParaRPr lang="lt-LT" sz="4000" b="1" dirty="0"/>
          </a:p>
        </p:txBody>
      </p:sp>
      <p:pic>
        <p:nvPicPr>
          <p:cNvPr id="16386" name="Picture 2" descr="http://nemokamatv.lt/uploads/posts/2011-07/1309844863_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3861" y="2481944"/>
            <a:ext cx="4152123" cy="4292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029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Pasakos analizė</a:t>
            </a:r>
            <a:endParaRPr lang="lt-LT" sz="8800" dirty="0"/>
          </a:p>
        </p:txBody>
      </p:sp>
      <p:sp>
        <p:nvSpPr>
          <p:cNvPr id="3" name="Content Placeholder 2"/>
          <p:cNvSpPr>
            <a:spLocks noGrp="1"/>
          </p:cNvSpPr>
          <p:nvPr>
            <p:ph idx="1"/>
          </p:nvPr>
        </p:nvSpPr>
        <p:spPr/>
        <p:txBody>
          <a:bodyPr>
            <a:normAutofit/>
          </a:bodyPr>
          <a:lstStyle/>
          <a:p>
            <a:r>
              <a:rPr lang="lt-LT" sz="5400" b="1" dirty="0" smtClean="0"/>
              <a:t>Kaip į Jakobo išpuolius reguoja, ką atsako senė (8), (11)?</a:t>
            </a:r>
          </a:p>
          <a:p>
            <a:r>
              <a:rPr lang="lt-LT" sz="5400" b="1" dirty="0" smtClean="0"/>
              <a:t>Kaip jie papildo senės paveikslą?</a:t>
            </a:r>
            <a:endParaRPr lang="lt-LT" sz="5400" b="1" dirty="0"/>
          </a:p>
        </p:txBody>
      </p:sp>
    </p:spTree>
    <p:extLst>
      <p:ext uri="{BB962C8B-B14F-4D97-AF65-F5344CB8AC3E}">
        <p14:creationId xmlns:p14="http://schemas.microsoft.com/office/powerpoint/2010/main" val="7617848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Pasakos analizė</a:t>
            </a:r>
            <a:endParaRPr lang="lt-LT" sz="8800" dirty="0"/>
          </a:p>
        </p:txBody>
      </p:sp>
      <p:sp>
        <p:nvSpPr>
          <p:cNvPr id="3" name="Content Placeholder 2"/>
          <p:cNvSpPr>
            <a:spLocks noGrp="1"/>
          </p:cNvSpPr>
          <p:nvPr>
            <p:ph idx="1"/>
          </p:nvPr>
        </p:nvSpPr>
        <p:spPr/>
        <p:txBody>
          <a:bodyPr>
            <a:normAutofit/>
          </a:bodyPr>
          <a:lstStyle/>
          <a:p>
            <a:r>
              <a:rPr lang="lt-LT" sz="4000" b="1" dirty="0" smtClean="0"/>
              <a:t>Pirmoje pastraipoje autorius lyg ir pažada kalbėti apie fėją. </a:t>
            </a:r>
          </a:p>
          <a:p>
            <a:r>
              <a:rPr lang="lt-LT" sz="4000" b="1" dirty="0" smtClean="0"/>
              <a:t>Ar senės paveikslas primena fėją ar kokį kitą pasakų veikėją? Kokį?</a:t>
            </a:r>
            <a:endParaRPr lang="lt-LT" sz="4000" b="1" dirty="0"/>
          </a:p>
        </p:txBody>
      </p:sp>
    </p:spTree>
    <p:extLst>
      <p:ext uri="{BB962C8B-B14F-4D97-AF65-F5344CB8AC3E}">
        <p14:creationId xmlns:p14="http://schemas.microsoft.com/office/powerpoint/2010/main" val="341275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8800" b="1" dirty="0" smtClean="0"/>
              <a:t>     Pasakos analizė</a:t>
            </a:r>
            <a:endParaRPr lang="lt-LT" sz="8800" dirty="0"/>
          </a:p>
        </p:txBody>
      </p:sp>
      <p:sp>
        <p:nvSpPr>
          <p:cNvPr id="3" name="Content Placeholder 2"/>
          <p:cNvSpPr>
            <a:spLocks noGrp="1"/>
          </p:cNvSpPr>
          <p:nvPr>
            <p:ph idx="1"/>
          </p:nvPr>
        </p:nvSpPr>
        <p:spPr/>
        <p:txBody>
          <a:bodyPr>
            <a:normAutofit/>
          </a:bodyPr>
          <a:lstStyle/>
          <a:p>
            <a:r>
              <a:rPr lang="lt-LT" sz="4800" b="1" dirty="0" smtClean="0"/>
              <a:t>Kodėl mama verčia Jakobą lydėti senę į namus (12)?</a:t>
            </a:r>
          </a:p>
          <a:p>
            <a:r>
              <a:rPr lang="lt-LT" sz="4800" b="1" dirty="0" smtClean="0"/>
              <a:t>Kaip tai charakterizuoja Jakobo mamą?</a:t>
            </a:r>
            <a:endParaRPr lang="lt-LT" sz="4800" b="1" dirty="0"/>
          </a:p>
        </p:txBody>
      </p:sp>
    </p:spTree>
    <p:extLst>
      <p:ext uri="{BB962C8B-B14F-4D97-AF65-F5344CB8AC3E}">
        <p14:creationId xmlns:p14="http://schemas.microsoft.com/office/powerpoint/2010/main" val="4260731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r>
              <a:rPr lang="lt-LT" sz="8800" b="1" dirty="0" smtClean="0"/>
              <a:t>Namų darbai</a:t>
            </a:r>
            <a:endParaRPr lang="lt-LT" sz="8800" b="1" dirty="0"/>
          </a:p>
        </p:txBody>
      </p:sp>
      <p:sp>
        <p:nvSpPr>
          <p:cNvPr id="3" name="Content Placeholder 2"/>
          <p:cNvSpPr>
            <a:spLocks noGrp="1"/>
          </p:cNvSpPr>
          <p:nvPr>
            <p:ph idx="1"/>
          </p:nvPr>
        </p:nvSpPr>
        <p:spPr/>
        <p:txBody>
          <a:bodyPr>
            <a:normAutofit/>
          </a:bodyPr>
          <a:lstStyle/>
          <a:p>
            <a:r>
              <a:rPr lang="lt-LT" sz="4800" b="1" dirty="0" smtClean="0"/>
              <a:t>Raštu atsakyti į 14 klausimą, psl. 9.</a:t>
            </a:r>
            <a:endParaRPr lang="lt-LT" sz="4800" b="1" dirty="0"/>
          </a:p>
        </p:txBody>
      </p:sp>
      <p:pic>
        <p:nvPicPr>
          <p:cNvPr id="17410" name="Picture 2" descr="http://www.mainyk.lt/img/items/62/43/65/4cf2550ca234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6506" y="2620671"/>
            <a:ext cx="5458473" cy="4093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5490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954</Words>
  <Application>Microsoft Office PowerPoint</Application>
  <PresentationFormat>Widescreen</PresentationFormat>
  <Paragraphs>98</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Calibri Light</vt:lpstr>
      <vt:lpstr>Office Theme</vt:lpstr>
      <vt:lpstr>Pamokos tema</vt:lpstr>
      <vt:lpstr>          Uždaviniai</vt:lpstr>
      <vt:lpstr>      Vilhelmas Haufas</vt:lpstr>
      <vt:lpstr>        Vilhelmas Haufas</vt:lpstr>
      <vt:lpstr>       Vilhelmas Haufas</vt:lpstr>
      <vt:lpstr>       Vilhelmas Haufas</vt:lpstr>
      <vt:lpstr>      Vilhelmas Haufas</vt:lpstr>
      <vt:lpstr>         Užduotis </vt:lpstr>
      <vt:lpstr>            Pasaka</vt:lpstr>
      <vt:lpstr>              Pasaka</vt:lpstr>
      <vt:lpstr>            Pasaka </vt:lpstr>
      <vt:lpstr>              Pasaka</vt:lpstr>
      <vt:lpstr>            Pasaka </vt:lpstr>
      <vt:lpstr>            Pasaka</vt:lpstr>
      <vt:lpstr>             Pasaka</vt:lpstr>
      <vt:lpstr>            Pasaka </vt:lpstr>
      <vt:lpstr>    ,,Nykštukas Nosis“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Pasakos analizė</vt:lpstr>
      <vt:lpstr>      Pasakos analizė</vt:lpstr>
      <vt:lpstr>     Pasakos analizė</vt:lpstr>
      <vt:lpstr>    Pasakos analizė</vt:lpstr>
      <vt:lpstr>     Pasakos analizė</vt:lpstr>
      <vt:lpstr>     Pasakos analizė</vt:lpstr>
      <vt:lpstr>    Pasakos analizė</vt:lpstr>
      <vt:lpstr>      Pasakos analizė</vt:lpstr>
      <vt:lpstr>     Pasakos analizė</vt:lpstr>
      <vt:lpstr>            Namų darbai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Pamokos tema</dc:title>
  <dc:creator>Daiva</dc:creator>
  <cp:lastModifiedBy>Daiva</cp:lastModifiedBy>
  <cp:revision>12</cp:revision>
  <dcterms:created xsi:type="dcterms:W3CDTF">2016-01-11T16:24:46Z</dcterms:created>
  <dcterms:modified xsi:type="dcterms:W3CDTF">2016-01-11T17:53:24Z</dcterms:modified>
</cp:coreProperties>
</file>