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diagrams/data1.xml" ContentType="application/vnd.openxmlformats-officedocument.drawingml.diagramData+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2.xml" ContentType="application/vnd.openxmlformats-officedocument.presentationml.slide+xml"/>
  <Override PartName="/ppt/notesSlides/notesSlide7.xml" ContentType="application/vnd.openxmlformats-officedocument.presentationml.notesSlide+xml"/>
  <Override PartName="/ppt/notesSlides/notesSlide6.xml" ContentType="application/vnd.openxmlformats-officedocument.presentationml.notesSlide+xml"/>
  <Override PartName="/ppt/slideMasters/slideMaster1.xml" ContentType="application/vnd.openxmlformats-officedocument.presentationml.slideMaster+xml"/>
  <Override PartName="/ppt/notesSlides/notesSlide5.xml" ContentType="application/vnd.openxmlformats-officedocument.presentationml.notesSlide+xml"/>
  <Override PartName="/ppt/notesSlides/notesSlide3.xml" ContentType="application/vnd.openxmlformats-officedocument.presentationml.notesSlide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notesSlides/notesSlide4.xml" ContentType="application/vnd.openxmlformats-officedocument.presentationml.notesSlide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diagrams/layout1.xml" ContentType="application/vnd.openxmlformats-officedocument.drawingml.diagramLayout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quickStyle1.xml" ContentType="application/vnd.openxmlformats-officedocument.drawingml.diagramStyl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6" d="100"/>
          <a:sy n="126" d="100"/>
        </p:scale>
        <p:origin x="-119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17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5266CFA-A154-41FF-8B3F-D5B7FE12AD64}" type="doc">
      <dgm:prSet loTypeId="urn:microsoft.com/office/officeart/2005/8/layout/cycle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lt-LT"/>
        </a:p>
      </dgm:t>
    </dgm:pt>
    <dgm:pt modelId="{A0F6468C-E794-471F-BDCF-3DD0769385A7}">
      <dgm:prSet phldrT="[Text]" custT="1"/>
      <dgm:spPr>
        <a:solidFill>
          <a:srgbClr val="92D050"/>
        </a:solidFill>
      </dgm:spPr>
      <dgm:t>
        <a:bodyPr/>
        <a:lstStyle/>
        <a:p>
          <a:r>
            <a:rPr lang="lt-LT" sz="1800" dirty="0" smtClean="0">
              <a:solidFill>
                <a:schemeClr val="tx1"/>
              </a:solidFill>
            </a:rPr>
            <a:t>BD rengimo ir vertinimo proceso dalyviai</a:t>
          </a:r>
        </a:p>
      </dgm:t>
    </dgm:pt>
    <dgm:pt modelId="{38767AD9-0995-4CA7-8DF7-3D87B12D8F93}" type="parTrans" cxnId="{A60769EE-FA24-47A3-A1F8-EE19AA1981FD}">
      <dgm:prSet/>
      <dgm:spPr/>
      <dgm:t>
        <a:bodyPr/>
        <a:lstStyle/>
        <a:p>
          <a:endParaRPr lang="lt-LT"/>
        </a:p>
      </dgm:t>
    </dgm:pt>
    <dgm:pt modelId="{1A036AC2-9126-4FFE-87A6-4C4A90679F98}" type="sibTrans" cxnId="{A60769EE-FA24-47A3-A1F8-EE19AA1981FD}">
      <dgm:prSet/>
      <dgm:spPr/>
      <dgm:t>
        <a:bodyPr/>
        <a:lstStyle/>
        <a:p>
          <a:endParaRPr lang="lt-LT"/>
        </a:p>
      </dgm:t>
    </dgm:pt>
    <dgm:pt modelId="{F90FE2B9-FC6D-4D96-8344-9CE7C3B31746}">
      <dgm:prSet phldrT="[Text]" custT="1"/>
      <dgm:spPr>
        <a:solidFill>
          <a:srgbClr val="92D050"/>
        </a:solidFill>
      </dgm:spPr>
      <dgm:t>
        <a:bodyPr/>
        <a:lstStyle/>
        <a:p>
          <a:endParaRPr lang="lt-LT" sz="1800" dirty="0" smtClean="0">
            <a:solidFill>
              <a:schemeClr val="tx1"/>
            </a:solidFill>
          </a:endParaRPr>
        </a:p>
        <a:p>
          <a:r>
            <a:rPr lang="lt-LT" sz="1800" dirty="0" smtClean="0">
              <a:solidFill>
                <a:schemeClr val="tx1"/>
              </a:solidFill>
            </a:rPr>
            <a:t>BD rengimo ir vertinimo procedūrų fiksavimas elektroniniu formatu</a:t>
          </a:r>
        </a:p>
        <a:p>
          <a:endParaRPr lang="lt-LT" sz="1000" dirty="0"/>
        </a:p>
      </dgm:t>
    </dgm:pt>
    <dgm:pt modelId="{90BE4B09-A004-4143-9387-DCAB48509B8D}" type="parTrans" cxnId="{1B80B329-57DB-433C-8C93-D6E45ACE55C9}">
      <dgm:prSet/>
      <dgm:spPr/>
      <dgm:t>
        <a:bodyPr/>
        <a:lstStyle/>
        <a:p>
          <a:endParaRPr lang="lt-LT"/>
        </a:p>
      </dgm:t>
    </dgm:pt>
    <dgm:pt modelId="{B045905E-2975-43D1-98EB-86BBAC6D2AA7}" type="sibTrans" cxnId="{1B80B329-57DB-433C-8C93-D6E45ACE55C9}">
      <dgm:prSet/>
      <dgm:spPr/>
      <dgm:t>
        <a:bodyPr/>
        <a:lstStyle/>
        <a:p>
          <a:endParaRPr lang="lt-LT"/>
        </a:p>
      </dgm:t>
    </dgm:pt>
    <dgm:pt modelId="{75C962CF-CE9A-46AD-97A1-4FAA88E72853}">
      <dgm:prSet phldrT="[Text]" custT="1"/>
      <dgm:spPr>
        <a:solidFill>
          <a:srgbClr val="92D050"/>
        </a:solidFill>
      </dgm:spPr>
      <dgm:t>
        <a:bodyPr/>
        <a:lstStyle/>
        <a:p>
          <a:r>
            <a:rPr lang="lt-LT" sz="1800" dirty="0" smtClean="0">
              <a:solidFill>
                <a:schemeClr val="tx1"/>
              </a:solidFill>
            </a:rPr>
            <a:t>Nuolatinio grįžtamojo ryšio BD rengimo ir  vertinimo proceso dalyviams teikimas</a:t>
          </a:r>
          <a:endParaRPr lang="lt-LT" sz="1800" dirty="0">
            <a:solidFill>
              <a:schemeClr val="tx1"/>
            </a:solidFill>
          </a:endParaRPr>
        </a:p>
      </dgm:t>
    </dgm:pt>
    <dgm:pt modelId="{EDE529B7-ED59-476C-9146-167313D144C7}" type="parTrans" cxnId="{F9406A4E-6257-4716-B1BA-11F8A35135E0}">
      <dgm:prSet/>
      <dgm:spPr/>
      <dgm:t>
        <a:bodyPr/>
        <a:lstStyle/>
        <a:p>
          <a:endParaRPr lang="lt-LT"/>
        </a:p>
      </dgm:t>
    </dgm:pt>
    <dgm:pt modelId="{DFD17C7F-CF47-4F98-B077-E1E38C69CE38}" type="sibTrans" cxnId="{F9406A4E-6257-4716-B1BA-11F8A35135E0}">
      <dgm:prSet/>
      <dgm:spPr/>
      <dgm:t>
        <a:bodyPr/>
        <a:lstStyle/>
        <a:p>
          <a:endParaRPr lang="lt-LT"/>
        </a:p>
      </dgm:t>
    </dgm:pt>
    <dgm:pt modelId="{7C2D750A-45AA-46E3-B763-213EC0579B74}">
      <dgm:prSet phldrT="[Text]" custT="1"/>
      <dgm:spPr>
        <a:solidFill>
          <a:srgbClr val="92D050"/>
        </a:solidFill>
      </dgm:spPr>
      <dgm:t>
        <a:bodyPr/>
        <a:lstStyle/>
        <a:p>
          <a:r>
            <a:rPr lang="lt-LT" sz="1800" dirty="0" smtClean="0">
              <a:solidFill>
                <a:schemeClr val="tx1"/>
              </a:solidFill>
            </a:rPr>
            <a:t>BD sutapčių tikrinimas ir pervertinimas, grįžtamojo ryšio ir galutinės informacijos  teikimas </a:t>
          </a:r>
          <a:endParaRPr lang="lt-LT" sz="1800" dirty="0">
            <a:solidFill>
              <a:schemeClr val="tx1"/>
            </a:solidFill>
          </a:endParaRPr>
        </a:p>
      </dgm:t>
    </dgm:pt>
    <dgm:pt modelId="{72CDA890-8616-4689-A6B8-A25C53FD6F1F}" type="parTrans" cxnId="{FC93580E-17B2-49F5-BF65-F527D9117A30}">
      <dgm:prSet/>
      <dgm:spPr/>
      <dgm:t>
        <a:bodyPr/>
        <a:lstStyle/>
        <a:p>
          <a:endParaRPr lang="lt-LT"/>
        </a:p>
      </dgm:t>
    </dgm:pt>
    <dgm:pt modelId="{64595FA3-895D-498C-A007-182F10152619}" type="sibTrans" cxnId="{FC93580E-17B2-49F5-BF65-F527D9117A30}">
      <dgm:prSet/>
      <dgm:spPr/>
      <dgm:t>
        <a:bodyPr/>
        <a:lstStyle/>
        <a:p>
          <a:endParaRPr lang="lt-LT"/>
        </a:p>
      </dgm:t>
    </dgm:pt>
    <dgm:pt modelId="{4E0A960C-8A82-4708-8CB8-7EF2F1A6DF2D}">
      <dgm:prSet phldrT="[Text]" custT="1"/>
      <dgm:spPr>
        <a:solidFill>
          <a:srgbClr val="92D050"/>
        </a:solidFill>
      </dgm:spPr>
      <dgm:t>
        <a:bodyPr/>
        <a:lstStyle/>
        <a:p>
          <a:r>
            <a:rPr lang="lt-LT" sz="1800" dirty="0" smtClean="0">
              <a:solidFill>
                <a:schemeClr val="tx1"/>
              </a:solidFill>
            </a:rPr>
            <a:t>BD rengimo ir vertinimo reglamentavimas</a:t>
          </a:r>
        </a:p>
      </dgm:t>
    </dgm:pt>
    <dgm:pt modelId="{EC9AFAB6-E04E-4D44-888B-8C87F5E528F0}" type="parTrans" cxnId="{ECEF1195-7E2C-4506-92A9-F885072A9603}">
      <dgm:prSet/>
      <dgm:spPr/>
      <dgm:t>
        <a:bodyPr/>
        <a:lstStyle/>
        <a:p>
          <a:endParaRPr lang="lt-LT"/>
        </a:p>
      </dgm:t>
    </dgm:pt>
    <dgm:pt modelId="{A3FD1A3F-0E0F-4BAF-B9DD-0C47B1D4DB93}" type="sibTrans" cxnId="{ECEF1195-7E2C-4506-92A9-F885072A9603}">
      <dgm:prSet/>
      <dgm:spPr/>
      <dgm:t>
        <a:bodyPr/>
        <a:lstStyle/>
        <a:p>
          <a:endParaRPr lang="lt-LT"/>
        </a:p>
      </dgm:t>
    </dgm:pt>
    <dgm:pt modelId="{C7A00D28-BDF3-4D9A-A0E7-412F5E620BB9}" type="pres">
      <dgm:prSet presAssocID="{15266CFA-A154-41FF-8B3F-D5B7FE12AD64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lt-LT"/>
        </a:p>
      </dgm:t>
    </dgm:pt>
    <dgm:pt modelId="{AB281090-F47F-42E3-A321-337335376D9D}" type="pres">
      <dgm:prSet presAssocID="{A0F6468C-E794-471F-BDCF-3DD0769385A7}" presName="node" presStyleLbl="node1" presStyleIdx="0" presStyleCnt="5" custScaleX="132634" custRadScaleRad="98590" custRadScaleInc="-6105">
        <dgm:presLayoutVars>
          <dgm:bulletEnabled val="1"/>
        </dgm:presLayoutVars>
      </dgm:prSet>
      <dgm:spPr/>
      <dgm:t>
        <a:bodyPr/>
        <a:lstStyle/>
        <a:p>
          <a:endParaRPr lang="lt-LT"/>
        </a:p>
      </dgm:t>
    </dgm:pt>
    <dgm:pt modelId="{D6A00F96-C983-4C68-92AC-B2CEBFEF0926}" type="pres">
      <dgm:prSet presAssocID="{A0F6468C-E794-471F-BDCF-3DD0769385A7}" presName="spNode" presStyleCnt="0"/>
      <dgm:spPr/>
    </dgm:pt>
    <dgm:pt modelId="{04867F6D-C12A-41E2-A3C9-E439BFC722AF}" type="pres">
      <dgm:prSet presAssocID="{1A036AC2-9126-4FFE-87A6-4C4A90679F98}" presName="sibTrans" presStyleLbl="sibTrans1D1" presStyleIdx="0" presStyleCnt="5"/>
      <dgm:spPr/>
      <dgm:t>
        <a:bodyPr/>
        <a:lstStyle/>
        <a:p>
          <a:endParaRPr lang="lt-LT"/>
        </a:p>
      </dgm:t>
    </dgm:pt>
    <dgm:pt modelId="{459BB773-F4E4-4230-BD48-7F0144C73845}" type="pres">
      <dgm:prSet presAssocID="{F90FE2B9-FC6D-4D96-8344-9CE7C3B31746}" presName="node" presStyleLbl="node1" presStyleIdx="1" presStyleCnt="5" custScaleX="218105" custRadScaleRad="149868" custRadScaleInc="25794">
        <dgm:presLayoutVars>
          <dgm:bulletEnabled val="1"/>
        </dgm:presLayoutVars>
      </dgm:prSet>
      <dgm:spPr/>
      <dgm:t>
        <a:bodyPr/>
        <a:lstStyle/>
        <a:p>
          <a:endParaRPr lang="lt-LT"/>
        </a:p>
      </dgm:t>
    </dgm:pt>
    <dgm:pt modelId="{CD9F7B3E-62D7-4A9B-A21F-396A543E36A4}" type="pres">
      <dgm:prSet presAssocID="{F90FE2B9-FC6D-4D96-8344-9CE7C3B31746}" presName="spNode" presStyleCnt="0"/>
      <dgm:spPr/>
    </dgm:pt>
    <dgm:pt modelId="{3449C630-7F7C-4E09-BE8F-1E897371071F}" type="pres">
      <dgm:prSet presAssocID="{B045905E-2975-43D1-98EB-86BBAC6D2AA7}" presName="sibTrans" presStyleLbl="sibTrans1D1" presStyleIdx="1" presStyleCnt="5"/>
      <dgm:spPr/>
      <dgm:t>
        <a:bodyPr/>
        <a:lstStyle/>
        <a:p>
          <a:endParaRPr lang="lt-LT"/>
        </a:p>
      </dgm:t>
    </dgm:pt>
    <dgm:pt modelId="{551CAB27-23A0-47FE-A657-5F95E67CC2F5}" type="pres">
      <dgm:prSet presAssocID="{75C962CF-CE9A-46AD-97A1-4FAA88E72853}" presName="node" presStyleLbl="node1" presStyleIdx="2" presStyleCnt="5" custFlipHor="1" custScaleX="216533" custRadScaleRad="132170" custRadScaleInc="-68804">
        <dgm:presLayoutVars>
          <dgm:bulletEnabled val="1"/>
        </dgm:presLayoutVars>
      </dgm:prSet>
      <dgm:spPr/>
      <dgm:t>
        <a:bodyPr/>
        <a:lstStyle/>
        <a:p>
          <a:endParaRPr lang="lt-LT"/>
        </a:p>
      </dgm:t>
    </dgm:pt>
    <dgm:pt modelId="{AEE6B32E-231A-4969-9DA0-F18A8B2F74DE}" type="pres">
      <dgm:prSet presAssocID="{75C962CF-CE9A-46AD-97A1-4FAA88E72853}" presName="spNode" presStyleCnt="0"/>
      <dgm:spPr/>
    </dgm:pt>
    <dgm:pt modelId="{4948013C-75E9-4139-9340-602DF2BB317B}" type="pres">
      <dgm:prSet presAssocID="{DFD17C7F-CF47-4F98-B077-E1E38C69CE38}" presName="sibTrans" presStyleLbl="sibTrans1D1" presStyleIdx="2" presStyleCnt="5"/>
      <dgm:spPr/>
      <dgm:t>
        <a:bodyPr/>
        <a:lstStyle/>
        <a:p>
          <a:endParaRPr lang="lt-LT"/>
        </a:p>
      </dgm:t>
    </dgm:pt>
    <dgm:pt modelId="{2BACE95A-982B-4B5A-A45A-99DDCA9C9FFA}" type="pres">
      <dgm:prSet presAssocID="{7C2D750A-45AA-46E3-B763-213EC0579B74}" presName="node" presStyleLbl="node1" presStyleIdx="3" presStyleCnt="5" custScaleX="229173" custRadScaleRad="129022" custRadScaleInc="55340">
        <dgm:presLayoutVars>
          <dgm:bulletEnabled val="1"/>
        </dgm:presLayoutVars>
      </dgm:prSet>
      <dgm:spPr/>
      <dgm:t>
        <a:bodyPr/>
        <a:lstStyle/>
        <a:p>
          <a:endParaRPr lang="lt-LT"/>
        </a:p>
      </dgm:t>
    </dgm:pt>
    <dgm:pt modelId="{586CA785-9F09-4369-87D1-2B58938D82BF}" type="pres">
      <dgm:prSet presAssocID="{7C2D750A-45AA-46E3-B763-213EC0579B74}" presName="spNode" presStyleCnt="0"/>
      <dgm:spPr/>
    </dgm:pt>
    <dgm:pt modelId="{10F1CF17-00E1-48A6-A88C-4E7760181A1B}" type="pres">
      <dgm:prSet presAssocID="{64595FA3-895D-498C-A007-182F10152619}" presName="sibTrans" presStyleLbl="sibTrans1D1" presStyleIdx="3" presStyleCnt="5"/>
      <dgm:spPr/>
      <dgm:t>
        <a:bodyPr/>
        <a:lstStyle/>
        <a:p>
          <a:endParaRPr lang="lt-LT"/>
        </a:p>
      </dgm:t>
    </dgm:pt>
    <dgm:pt modelId="{4F89E71C-C80E-400D-8507-E81643F166BE}" type="pres">
      <dgm:prSet presAssocID="{4E0A960C-8A82-4708-8CB8-7EF2F1A6DF2D}" presName="node" presStyleLbl="node1" presStyleIdx="4" presStyleCnt="5" custScaleX="159110" custRadScaleRad="139663" custRadScaleInc="-18748">
        <dgm:presLayoutVars>
          <dgm:bulletEnabled val="1"/>
        </dgm:presLayoutVars>
      </dgm:prSet>
      <dgm:spPr/>
      <dgm:t>
        <a:bodyPr/>
        <a:lstStyle/>
        <a:p>
          <a:endParaRPr lang="lt-LT"/>
        </a:p>
      </dgm:t>
    </dgm:pt>
    <dgm:pt modelId="{E683075B-5AEE-4D27-ADE0-DDB99A49635B}" type="pres">
      <dgm:prSet presAssocID="{4E0A960C-8A82-4708-8CB8-7EF2F1A6DF2D}" presName="spNode" presStyleCnt="0"/>
      <dgm:spPr/>
    </dgm:pt>
    <dgm:pt modelId="{27539B7C-EAA2-4744-82D9-E9065DFB49DC}" type="pres">
      <dgm:prSet presAssocID="{A3FD1A3F-0E0F-4BAF-B9DD-0C47B1D4DB93}" presName="sibTrans" presStyleLbl="sibTrans1D1" presStyleIdx="4" presStyleCnt="5"/>
      <dgm:spPr/>
      <dgm:t>
        <a:bodyPr/>
        <a:lstStyle/>
        <a:p>
          <a:endParaRPr lang="lt-LT"/>
        </a:p>
      </dgm:t>
    </dgm:pt>
  </dgm:ptLst>
  <dgm:cxnLst>
    <dgm:cxn modelId="{ECEF1195-7E2C-4506-92A9-F885072A9603}" srcId="{15266CFA-A154-41FF-8B3F-D5B7FE12AD64}" destId="{4E0A960C-8A82-4708-8CB8-7EF2F1A6DF2D}" srcOrd="4" destOrd="0" parTransId="{EC9AFAB6-E04E-4D44-888B-8C87F5E528F0}" sibTransId="{A3FD1A3F-0E0F-4BAF-B9DD-0C47B1D4DB93}"/>
    <dgm:cxn modelId="{A60769EE-FA24-47A3-A1F8-EE19AA1981FD}" srcId="{15266CFA-A154-41FF-8B3F-D5B7FE12AD64}" destId="{A0F6468C-E794-471F-BDCF-3DD0769385A7}" srcOrd="0" destOrd="0" parTransId="{38767AD9-0995-4CA7-8DF7-3D87B12D8F93}" sibTransId="{1A036AC2-9126-4FFE-87A6-4C4A90679F98}"/>
    <dgm:cxn modelId="{8BD3153C-0AF9-4DC7-8260-A2129E7A3DE9}" type="presOf" srcId="{A3FD1A3F-0E0F-4BAF-B9DD-0C47B1D4DB93}" destId="{27539B7C-EAA2-4744-82D9-E9065DFB49DC}" srcOrd="0" destOrd="0" presId="urn:microsoft.com/office/officeart/2005/8/layout/cycle5"/>
    <dgm:cxn modelId="{B1FF682C-FE71-4B08-B7FB-197E310048C2}" type="presOf" srcId="{7C2D750A-45AA-46E3-B763-213EC0579B74}" destId="{2BACE95A-982B-4B5A-A45A-99DDCA9C9FFA}" srcOrd="0" destOrd="0" presId="urn:microsoft.com/office/officeart/2005/8/layout/cycle5"/>
    <dgm:cxn modelId="{163BCAD7-DFE8-45FE-BE21-F9BAB809BEAE}" type="presOf" srcId="{DFD17C7F-CF47-4F98-B077-E1E38C69CE38}" destId="{4948013C-75E9-4139-9340-602DF2BB317B}" srcOrd="0" destOrd="0" presId="urn:microsoft.com/office/officeart/2005/8/layout/cycle5"/>
    <dgm:cxn modelId="{FD386774-C110-4AB0-84A4-99FB9EC0A3CC}" type="presOf" srcId="{1A036AC2-9126-4FFE-87A6-4C4A90679F98}" destId="{04867F6D-C12A-41E2-A3C9-E439BFC722AF}" srcOrd="0" destOrd="0" presId="urn:microsoft.com/office/officeart/2005/8/layout/cycle5"/>
    <dgm:cxn modelId="{F9406A4E-6257-4716-B1BA-11F8A35135E0}" srcId="{15266CFA-A154-41FF-8B3F-D5B7FE12AD64}" destId="{75C962CF-CE9A-46AD-97A1-4FAA88E72853}" srcOrd="2" destOrd="0" parTransId="{EDE529B7-ED59-476C-9146-167313D144C7}" sibTransId="{DFD17C7F-CF47-4F98-B077-E1E38C69CE38}"/>
    <dgm:cxn modelId="{2188A625-C66D-4B5A-9C3D-3803216B7DE6}" type="presOf" srcId="{75C962CF-CE9A-46AD-97A1-4FAA88E72853}" destId="{551CAB27-23A0-47FE-A657-5F95E67CC2F5}" srcOrd="0" destOrd="0" presId="urn:microsoft.com/office/officeart/2005/8/layout/cycle5"/>
    <dgm:cxn modelId="{F29338A0-4D15-4E4F-B20E-39B352F19F88}" type="presOf" srcId="{64595FA3-895D-498C-A007-182F10152619}" destId="{10F1CF17-00E1-48A6-A88C-4E7760181A1B}" srcOrd="0" destOrd="0" presId="urn:microsoft.com/office/officeart/2005/8/layout/cycle5"/>
    <dgm:cxn modelId="{B1D89B7D-324D-44CF-BD19-75074EDC4A54}" type="presOf" srcId="{15266CFA-A154-41FF-8B3F-D5B7FE12AD64}" destId="{C7A00D28-BDF3-4D9A-A0E7-412F5E620BB9}" srcOrd="0" destOrd="0" presId="urn:microsoft.com/office/officeart/2005/8/layout/cycle5"/>
    <dgm:cxn modelId="{1B80B329-57DB-433C-8C93-D6E45ACE55C9}" srcId="{15266CFA-A154-41FF-8B3F-D5B7FE12AD64}" destId="{F90FE2B9-FC6D-4D96-8344-9CE7C3B31746}" srcOrd="1" destOrd="0" parTransId="{90BE4B09-A004-4143-9387-DCAB48509B8D}" sibTransId="{B045905E-2975-43D1-98EB-86BBAC6D2AA7}"/>
    <dgm:cxn modelId="{EB12F995-8842-4A18-AA03-ECE92B62FC2C}" type="presOf" srcId="{B045905E-2975-43D1-98EB-86BBAC6D2AA7}" destId="{3449C630-7F7C-4E09-BE8F-1E897371071F}" srcOrd="0" destOrd="0" presId="urn:microsoft.com/office/officeart/2005/8/layout/cycle5"/>
    <dgm:cxn modelId="{6ED9DC4D-2484-4FEB-AB46-38DE7E3578A1}" type="presOf" srcId="{A0F6468C-E794-471F-BDCF-3DD0769385A7}" destId="{AB281090-F47F-42E3-A321-337335376D9D}" srcOrd="0" destOrd="0" presId="urn:microsoft.com/office/officeart/2005/8/layout/cycle5"/>
    <dgm:cxn modelId="{132422CC-F0AB-4137-BD36-6A3585666E47}" type="presOf" srcId="{4E0A960C-8A82-4708-8CB8-7EF2F1A6DF2D}" destId="{4F89E71C-C80E-400D-8507-E81643F166BE}" srcOrd="0" destOrd="0" presId="urn:microsoft.com/office/officeart/2005/8/layout/cycle5"/>
    <dgm:cxn modelId="{FC93580E-17B2-49F5-BF65-F527D9117A30}" srcId="{15266CFA-A154-41FF-8B3F-D5B7FE12AD64}" destId="{7C2D750A-45AA-46E3-B763-213EC0579B74}" srcOrd="3" destOrd="0" parTransId="{72CDA890-8616-4689-A6B8-A25C53FD6F1F}" sibTransId="{64595FA3-895D-498C-A007-182F10152619}"/>
    <dgm:cxn modelId="{380A0633-D994-41D1-ADB6-C35229EAC61A}" type="presOf" srcId="{F90FE2B9-FC6D-4D96-8344-9CE7C3B31746}" destId="{459BB773-F4E4-4230-BD48-7F0144C73845}" srcOrd="0" destOrd="0" presId="urn:microsoft.com/office/officeart/2005/8/layout/cycle5"/>
    <dgm:cxn modelId="{1ED765E9-10F5-4875-9823-8AD542B82A2F}" type="presParOf" srcId="{C7A00D28-BDF3-4D9A-A0E7-412F5E620BB9}" destId="{AB281090-F47F-42E3-A321-337335376D9D}" srcOrd="0" destOrd="0" presId="urn:microsoft.com/office/officeart/2005/8/layout/cycle5"/>
    <dgm:cxn modelId="{65C4C159-E512-43DA-A593-989E98DFA273}" type="presParOf" srcId="{C7A00D28-BDF3-4D9A-A0E7-412F5E620BB9}" destId="{D6A00F96-C983-4C68-92AC-B2CEBFEF0926}" srcOrd="1" destOrd="0" presId="urn:microsoft.com/office/officeart/2005/8/layout/cycle5"/>
    <dgm:cxn modelId="{B452E783-9A42-49C6-BA86-B7ACD2656E38}" type="presParOf" srcId="{C7A00D28-BDF3-4D9A-A0E7-412F5E620BB9}" destId="{04867F6D-C12A-41E2-A3C9-E439BFC722AF}" srcOrd="2" destOrd="0" presId="urn:microsoft.com/office/officeart/2005/8/layout/cycle5"/>
    <dgm:cxn modelId="{C3BB2AC4-69F8-4712-947D-B4C76F271D94}" type="presParOf" srcId="{C7A00D28-BDF3-4D9A-A0E7-412F5E620BB9}" destId="{459BB773-F4E4-4230-BD48-7F0144C73845}" srcOrd="3" destOrd="0" presId="urn:microsoft.com/office/officeart/2005/8/layout/cycle5"/>
    <dgm:cxn modelId="{12907200-F14B-497A-BDCB-F88526E5F333}" type="presParOf" srcId="{C7A00D28-BDF3-4D9A-A0E7-412F5E620BB9}" destId="{CD9F7B3E-62D7-4A9B-A21F-396A543E36A4}" srcOrd="4" destOrd="0" presId="urn:microsoft.com/office/officeart/2005/8/layout/cycle5"/>
    <dgm:cxn modelId="{2BB9AF13-F24E-45DF-88BE-5E05C100CAE8}" type="presParOf" srcId="{C7A00D28-BDF3-4D9A-A0E7-412F5E620BB9}" destId="{3449C630-7F7C-4E09-BE8F-1E897371071F}" srcOrd="5" destOrd="0" presId="urn:microsoft.com/office/officeart/2005/8/layout/cycle5"/>
    <dgm:cxn modelId="{FB88E742-BCA3-42E8-B989-3FFB91D5D0B0}" type="presParOf" srcId="{C7A00D28-BDF3-4D9A-A0E7-412F5E620BB9}" destId="{551CAB27-23A0-47FE-A657-5F95E67CC2F5}" srcOrd="6" destOrd="0" presId="urn:microsoft.com/office/officeart/2005/8/layout/cycle5"/>
    <dgm:cxn modelId="{D2AED4BF-EE53-461E-8B38-742CFCF6E2E1}" type="presParOf" srcId="{C7A00D28-BDF3-4D9A-A0E7-412F5E620BB9}" destId="{AEE6B32E-231A-4969-9DA0-F18A8B2F74DE}" srcOrd="7" destOrd="0" presId="urn:microsoft.com/office/officeart/2005/8/layout/cycle5"/>
    <dgm:cxn modelId="{BDCE3868-855E-49ED-967B-2D59C5FA18EE}" type="presParOf" srcId="{C7A00D28-BDF3-4D9A-A0E7-412F5E620BB9}" destId="{4948013C-75E9-4139-9340-602DF2BB317B}" srcOrd="8" destOrd="0" presId="urn:microsoft.com/office/officeart/2005/8/layout/cycle5"/>
    <dgm:cxn modelId="{C9DCADD4-DE16-4619-B1FE-60D92BBCE304}" type="presParOf" srcId="{C7A00D28-BDF3-4D9A-A0E7-412F5E620BB9}" destId="{2BACE95A-982B-4B5A-A45A-99DDCA9C9FFA}" srcOrd="9" destOrd="0" presId="urn:microsoft.com/office/officeart/2005/8/layout/cycle5"/>
    <dgm:cxn modelId="{2A379CD9-FFE9-4CE0-BAC4-0618FAF38928}" type="presParOf" srcId="{C7A00D28-BDF3-4D9A-A0E7-412F5E620BB9}" destId="{586CA785-9F09-4369-87D1-2B58938D82BF}" srcOrd="10" destOrd="0" presId="urn:microsoft.com/office/officeart/2005/8/layout/cycle5"/>
    <dgm:cxn modelId="{F0790278-E5D2-4DDE-B264-E572305A48AF}" type="presParOf" srcId="{C7A00D28-BDF3-4D9A-A0E7-412F5E620BB9}" destId="{10F1CF17-00E1-48A6-A88C-4E7760181A1B}" srcOrd="11" destOrd="0" presId="urn:microsoft.com/office/officeart/2005/8/layout/cycle5"/>
    <dgm:cxn modelId="{5B313B74-D753-4D3D-9376-485FD4FCB4A6}" type="presParOf" srcId="{C7A00D28-BDF3-4D9A-A0E7-412F5E620BB9}" destId="{4F89E71C-C80E-400D-8507-E81643F166BE}" srcOrd="12" destOrd="0" presId="urn:microsoft.com/office/officeart/2005/8/layout/cycle5"/>
    <dgm:cxn modelId="{13D64470-5CEC-47B4-889B-E8A60E598D1C}" type="presParOf" srcId="{C7A00D28-BDF3-4D9A-A0E7-412F5E620BB9}" destId="{E683075B-5AEE-4D27-ADE0-DDB99A49635B}" srcOrd="13" destOrd="0" presId="urn:microsoft.com/office/officeart/2005/8/layout/cycle5"/>
    <dgm:cxn modelId="{6480E1A6-3555-4BEB-A3A9-F2431E6BA17A}" type="presParOf" srcId="{C7A00D28-BDF3-4D9A-A0E7-412F5E620BB9}" destId="{27539B7C-EAA2-4744-82D9-E9065DFB49DC}" srcOrd="14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B281090-F47F-42E3-A321-337335376D9D}">
      <dsp:nvSpPr>
        <dsp:cNvPr id="0" name=""/>
        <dsp:cNvSpPr/>
      </dsp:nvSpPr>
      <dsp:spPr>
        <a:xfrm>
          <a:off x="2999435" y="29366"/>
          <a:ext cx="1972418" cy="966623"/>
        </a:xfrm>
        <a:prstGeom prst="roundRect">
          <a:avLst/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1800" kern="1200" dirty="0" smtClean="0">
              <a:solidFill>
                <a:schemeClr val="tx1"/>
              </a:solidFill>
            </a:rPr>
            <a:t>BD rengimo ir vertinimo proceso dalyviai</a:t>
          </a:r>
        </a:p>
      </dsp:txBody>
      <dsp:txXfrm>
        <a:off x="3046622" y="76553"/>
        <a:ext cx="1878044" cy="872249"/>
      </dsp:txXfrm>
    </dsp:sp>
    <dsp:sp modelId="{04867F6D-C12A-41E2-A3C9-E439BFC722AF}">
      <dsp:nvSpPr>
        <dsp:cNvPr id="0" name=""/>
        <dsp:cNvSpPr/>
      </dsp:nvSpPr>
      <dsp:spPr>
        <a:xfrm>
          <a:off x="3380529" y="728934"/>
          <a:ext cx="3861151" cy="3861151"/>
        </a:xfrm>
        <a:custGeom>
          <a:avLst/>
          <a:gdLst/>
          <a:ahLst/>
          <a:cxnLst/>
          <a:rect l="0" t="0" r="0" b="0"/>
          <a:pathLst>
            <a:path>
              <a:moveTo>
                <a:pt x="1958047" y="195"/>
              </a:moveTo>
              <a:arcTo wR="1930575" hR="1930575" stAng="16248920" swAng="2107838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59BB773-F4E4-4230-BD48-7F0144C73845}">
      <dsp:nvSpPr>
        <dsp:cNvPr id="0" name=""/>
        <dsp:cNvSpPr/>
      </dsp:nvSpPr>
      <dsp:spPr>
        <a:xfrm>
          <a:off x="5244652" y="1339960"/>
          <a:ext cx="3243469" cy="966623"/>
        </a:xfrm>
        <a:prstGeom prst="roundRect">
          <a:avLst/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lt-LT" sz="1800" kern="1200" dirty="0" smtClean="0">
            <a:solidFill>
              <a:schemeClr val="tx1"/>
            </a:solidFill>
          </a:endParaRP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1800" kern="1200" dirty="0" smtClean="0">
              <a:solidFill>
                <a:schemeClr val="tx1"/>
              </a:solidFill>
            </a:rPr>
            <a:t>BD rengimo ir vertinimo procedūrų fiksavimas elektroniniu formatu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lt-LT" sz="1000" kern="1200" dirty="0"/>
        </a:p>
      </dsp:txBody>
      <dsp:txXfrm>
        <a:off x="5291839" y="1387147"/>
        <a:ext cx="3149095" cy="872249"/>
      </dsp:txXfrm>
    </dsp:sp>
    <dsp:sp modelId="{3449C630-7F7C-4E09-BE8F-1E897371071F}">
      <dsp:nvSpPr>
        <dsp:cNvPr id="0" name=""/>
        <dsp:cNvSpPr/>
      </dsp:nvSpPr>
      <dsp:spPr>
        <a:xfrm>
          <a:off x="3075525" y="169324"/>
          <a:ext cx="3861151" cy="3861151"/>
        </a:xfrm>
        <a:custGeom>
          <a:avLst/>
          <a:gdLst/>
          <a:ahLst/>
          <a:cxnLst/>
          <a:rect l="0" t="0" r="0" b="0"/>
          <a:pathLst>
            <a:path>
              <a:moveTo>
                <a:pt x="3804394" y="2395255"/>
              </a:moveTo>
              <a:arcTo wR="1930575" hR="1930575" stAng="835653" swAng="1448077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51CAB27-23A0-47FE-A657-5F95E67CC2F5}">
      <dsp:nvSpPr>
        <dsp:cNvPr id="0" name=""/>
        <dsp:cNvSpPr/>
      </dsp:nvSpPr>
      <dsp:spPr>
        <a:xfrm flipH="1">
          <a:off x="4448972" y="3484981"/>
          <a:ext cx="3220092" cy="966623"/>
        </a:xfrm>
        <a:prstGeom prst="roundRect">
          <a:avLst/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1800" kern="1200" dirty="0" smtClean="0">
              <a:solidFill>
                <a:schemeClr val="tx1"/>
              </a:solidFill>
            </a:rPr>
            <a:t>Nuolatinio grįžtamojo ryšio BD rengimo ir  vertinimo proceso dalyviams teikimas</a:t>
          </a:r>
          <a:endParaRPr lang="lt-LT" sz="1800" kern="1200" dirty="0">
            <a:solidFill>
              <a:schemeClr val="tx1"/>
            </a:solidFill>
          </a:endParaRPr>
        </a:p>
      </dsp:txBody>
      <dsp:txXfrm>
        <a:off x="4496159" y="3532168"/>
        <a:ext cx="3125718" cy="872249"/>
      </dsp:txXfrm>
    </dsp:sp>
    <dsp:sp modelId="{4948013C-75E9-4139-9340-602DF2BB317B}">
      <dsp:nvSpPr>
        <dsp:cNvPr id="0" name=""/>
        <dsp:cNvSpPr/>
      </dsp:nvSpPr>
      <dsp:spPr>
        <a:xfrm>
          <a:off x="2176804" y="1263364"/>
          <a:ext cx="3861151" cy="3861151"/>
        </a:xfrm>
        <a:custGeom>
          <a:avLst/>
          <a:gdLst/>
          <a:ahLst/>
          <a:cxnLst/>
          <a:rect l="0" t="0" r="0" b="0"/>
          <a:pathLst>
            <a:path>
              <a:moveTo>
                <a:pt x="2963380" y="3561660"/>
              </a:moveTo>
              <a:arcTo wR="1930575" hR="1930575" stAng="3459478" swAng="3708222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BACE95A-982B-4B5A-A45A-99DDCA9C9FFA}">
      <dsp:nvSpPr>
        <dsp:cNvPr id="0" name=""/>
        <dsp:cNvSpPr/>
      </dsp:nvSpPr>
      <dsp:spPr>
        <a:xfrm>
          <a:off x="442391" y="3556995"/>
          <a:ext cx="3408063" cy="966623"/>
        </a:xfrm>
        <a:prstGeom prst="roundRect">
          <a:avLst/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1800" kern="1200" dirty="0" smtClean="0">
              <a:solidFill>
                <a:schemeClr val="tx1"/>
              </a:solidFill>
            </a:rPr>
            <a:t>BD sutapčių tikrinimas ir pervertinimas, grįžtamojo ryšio ir galutinės informacijos  teikimas </a:t>
          </a:r>
          <a:endParaRPr lang="lt-LT" sz="1800" kern="1200" dirty="0">
            <a:solidFill>
              <a:schemeClr val="tx1"/>
            </a:solidFill>
          </a:endParaRPr>
        </a:p>
      </dsp:txBody>
      <dsp:txXfrm>
        <a:off x="489578" y="3604182"/>
        <a:ext cx="3313689" cy="872249"/>
      </dsp:txXfrm>
    </dsp:sp>
    <dsp:sp modelId="{10F1CF17-00E1-48A6-A88C-4E7760181A1B}">
      <dsp:nvSpPr>
        <dsp:cNvPr id="0" name=""/>
        <dsp:cNvSpPr/>
      </dsp:nvSpPr>
      <dsp:spPr>
        <a:xfrm>
          <a:off x="1341915" y="354142"/>
          <a:ext cx="3861151" cy="3861151"/>
        </a:xfrm>
        <a:custGeom>
          <a:avLst/>
          <a:gdLst/>
          <a:ahLst/>
          <a:cxnLst/>
          <a:rect l="0" t="0" r="0" b="0"/>
          <a:pathLst>
            <a:path>
              <a:moveTo>
                <a:pt x="312757" y="2984040"/>
              </a:moveTo>
              <a:arcTo wR="1930575" hR="1930575" stAng="8815757" swAng="1522522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89E71C-C80E-400D-8507-E81643F166BE}">
      <dsp:nvSpPr>
        <dsp:cNvPr id="0" name=""/>
        <dsp:cNvSpPr/>
      </dsp:nvSpPr>
      <dsp:spPr>
        <a:xfrm>
          <a:off x="229444" y="1302637"/>
          <a:ext cx="2366146" cy="966623"/>
        </a:xfrm>
        <a:prstGeom prst="roundRect">
          <a:avLst/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1800" kern="1200" dirty="0" smtClean="0">
              <a:solidFill>
                <a:schemeClr val="tx1"/>
              </a:solidFill>
            </a:rPr>
            <a:t>BD rengimo ir vertinimo reglamentavimas</a:t>
          </a:r>
        </a:p>
      </dsp:txBody>
      <dsp:txXfrm>
        <a:off x="276631" y="1349824"/>
        <a:ext cx="2271772" cy="872249"/>
      </dsp:txXfrm>
    </dsp:sp>
    <dsp:sp modelId="{27539B7C-EAA2-4744-82D9-E9065DFB49DC}">
      <dsp:nvSpPr>
        <dsp:cNvPr id="0" name=""/>
        <dsp:cNvSpPr/>
      </dsp:nvSpPr>
      <dsp:spPr>
        <a:xfrm>
          <a:off x="932441" y="813153"/>
          <a:ext cx="3861151" cy="3861151"/>
        </a:xfrm>
        <a:custGeom>
          <a:avLst/>
          <a:gdLst/>
          <a:ahLst/>
          <a:cxnLst/>
          <a:rect l="0" t="0" r="0" b="0"/>
          <a:pathLst>
            <a:path>
              <a:moveTo>
                <a:pt x="884667" y="307862"/>
              </a:moveTo>
              <a:arcTo wR="1930575" hR="1930575" stAng="14231788" swAng="1676606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4CFB1F-D80C-4D9F-BC9C-2E6126463BF1}" type="datetimeFigureOut">
              <a:rPr lang="lt-LT" smtClean="0"/>
              <a:t>2016.04.15</a:t>
            </a:fld>
            <a:endParaRPr lang="lt-L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t-L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DE2455-2912-49B6-BFA9-10BAEA0D01A8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2256567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t-LT" dirty="0" smtClean="0"/>
              <a:t>Pristatymo pagrindiniai aspektai</a:t>
            </a:r>
            <a:r>
              <a:rPr lang="lt-LT" baseline="0" dirty="0" smtClean="0"/>
              <a:t> – NEC yra atviras pasiūlymams dėl kokybės užtikrinimo, BD – atsakas į vykstančias diskusijas dėl esamo  išorinio vertinimo formato, pokyčių iliustracija. </a:t>
            </a:r>
            <a:r>
              <a:rPr lang="lt-LT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Tai BD yra naujai keliamas reikalavimas (laisvai pasirenkamas), kad matytume mūsų proceso / mokymo ir mokymosi kokybę. Kad BD tarnautų visapusiškai, tai yra įrankis tarnausiantis ne tik mokinio ateičiai, bet ir proceso mokyklose kaitai.</a:t>
            </a:r>
          </a:p>
          <a:p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FE9BC5-0B5E-4025-A0CE-3B488A2C8101}" type="slidenum">
              <a:rPr lang="lt-LT" smtClean="0">
                <a:solidFill>
                  <a:prstClr val="black"/>
                </a:solidFill>
              </a:rPr>
              <a:pPr/>
              <a:t>1</a:t>
            </a:fld>
            <a:endParaRPr lang="lt-LT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14033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FE9BC5-0B5E-4025-A0CE-3B488A2C8101}" type="slidenum">
              <a:rPr lang="lt-LT" smtClean="0">
                <a:solidFill>
                  <a:prstClr val="black"/>
                </a:solidFill>
              </a:rPr>
              <a:pPr/>
              <a:t>2</a:t>
            </a:fld>
            <a:endParaRPr lang="lt-LT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5675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FE9BC5-0B5E-4025-A0CE-3B488A2C8101}" type="slidenum">
              <a:rPr lang="lt-LT" smtClean="0">
                <a:solidFill>
                  <a:prstClr val="black"/>
                </a:solidFill>
              </a:rPr>
              <a:pPr/>
              <a:t>3</a:t>
            </a:fld>
            <a:endParaRPr lang="lt-LT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42933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FE9BC5-0B5E-4025-A0CE-3B488A2C8101}" type="slidenum">
              <a:rPr lang="lt-LT" smtClean="0">
                <a:solidFill>
                  <a:prstClr val="black"/>
                </a:solidFill>
              </a:rPr>
              <a:pPr/>
              <a:t>4</a:t>
            </a:fld>
            <a:endParaRPr lang="lt-LT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80543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t-LT" dirty="0" smtClean="0"/>
              <a:t>Pagrindinės BD struktūros dalys ir jų vertė</a:t>
            </a:r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FE9BC5-0B5E-4025-A0CE-3B488A2C8101}" type="slidenum">
              <a:rPr lang="lt-LT" smtClean="0">
                <a:solidFill>
                  <a:prstClr val="black"/>
                </a:solidFill>
              </a:rPr>
              <a:pPr/>
              <a:t>5</a:t>
            </a:fld>
            <a:endParaRPr lang="lt-LT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51955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t-LT" dirty="0" smtClean="0"/>
              <a:t>Kokybės užtikrinimo</a:t>
            </a:r>
            <a:r>
              <a:rPr lang="lt-LT" baseline="0" dirty="0" smtClean="0"/>
              <a:t> sistema – tai ne tik atskiri veiksmai, bet ir žinojimas, kad procesas vyksta </a:t>
            </a:r>
            <a:r>
              <a:rPr lang="lt-LT" baseline="0" dirty="0" err="1" smtClean="0"/>
              <a:t>sistemiškai</a:t>
            </a:r>
            <a:r>
              <a:rPr lang="lt-LT" baseline="0" dirty="0" smtClean="0"/>
              <a:t> ir žinojimas ne tik per praktinį patyrimą kaip galiu būti patikrintas, galiu patirti išorinę intervenciją, bet ir teorinis suvokimas, kad galiu patirti tą intervenciją. Situacijos analizė grįsta duomenimis</a:t>
            </a:r>
            <a:endParaRPr lang="lt-LT" dirty="0" smtClean="0"/>
          </a:p>
          <a:p>
            <a:r>
              <a:rPr lang="lt-LT" dirty="0" smtClean="0"/>
              <a:t>Dokumentų</a:t>
            </a:r>
            <a:r>
              <a:rPr lang="lt-LT" baseline="0" dirty="0" smtClean="0"/>
              <a:t> rengimas – nacionalinis lygmuo</a:t>
            </a:r>
          </a:p>
          <a:p>
            <a:r>
              <a:rPr lang="lt-LT" baseline="0" dirty="0" smtClean="0"/>
              <a:t>Rengimo ir vertinimo proceso dalyvių kokybė, nuolat mokomi, galima ir nepradėti žinant kokios galimybės, bet galima ir atrasti potencialą.</a:t>
            </a:r>
          </a:p>
          <a:p>
            <a:r>
              <a:rPr lang="lt-LT" baseline="0" dirty="0" smtClean="0"/>
              <a:t>Grįžtamasis ryšys su kontrolės elementais</a:t>
            </a:r>
            <a:endParaRPr lang="lt-LT" dirty="0" smtClean="0"/>
          </a:p>
          <a:p>
            <a:r>
              <a:rPr lang="lt-LT" dirty="0" smtClean="0"/>
              <a:t>Informacijos teikimas – į kaupiamojo</a:t>
            </a:r>
            <a:r>
              <a:rPr lang="lt-LT" baseline="0" dirty="0" smtClean="0"/>
              <a:t> vertinimo sistemą, LAMA BPO, atestatui gauti.</a:t>
            </a:r>
          </a:p>
          <a:p>
            <a:r>
              <a:rPr lang="lt-LT" baseline="0" dirty="0" smtClean="0"/>
              <a:t>Tikėtinas kontroliuojamas brandos darbo rengimų skaičius</a:t>
            </a:r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FE9BC5-0B5E-4025-A0CE-3B488A2C8101}" type="slidenum">
              <a:rPr lang="lt-LT" smtClean="0">
                <a:solidFill>
                  <a:prstClr val="black"/>
                </a:solidFill>
              </a:rPr>
              <a:pPr/>
              <a:t>6</a:t>
            </a:fld>
            <a:endParaRPr lang="lt-LT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76560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FE9BC5-0B5E-4025-A0CE-3B488A2C8101}" type="slidenum">
              <a:rPr lang="lt-LT" smtClean="0">
                <a:solidFill>
                  <a:prstClr val="black"/>
                </a:solidFill>
              </a:rPr>
              <a:pPr/>
              <a:t>7</a:t>
            </a:fld>
            <a:endParaRPr lang="lt-LT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93787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100DF-6D6D-450E-AEC8-46F9A126A68F}" type="datetimeFigureOut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2016.04.15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FCF4C-4C3E-44E0-A893-85B5C310825C}" type="slidenum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78199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100DF-6D6D-450E-AEC8-46F9A126A68F}" type="datetimeFigureOut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2016.04.15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FCF4C-4C3E-44E0-A893-85B5C310825C}" type="slidenum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74190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100DF-6D6D-450E-AEC8-46F9A126A68F}" type="datetimeFigureOut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2016.04.15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FCF4C-4C3E-44E0-A893-85B5C310825C}" type="slidenum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3205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100DF-6D6D-450E-AEC8-46F9A126A68F}" type="datetimeFigureOut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2016.04.15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FCF4C-4C3E-44E0-A893-85B5C310825C}" type="slidenum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03100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100DF-6D6D-450E-AEC8-46F9A126A68F}" type="datetimeFigureOut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2016.04.15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FCF4C-4C3E-44E0-A893-85B5C310825C}" type="slidenum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22012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100DF-6D6D-450E-AEC8-46F9A126A68F}" type="datetimeFigureOut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2016.04.15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FCF4C-4C3E-44E0-A893-85B5C310825C}" type="slidenum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69940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100DF-6D6D-450E-AEC8-46F9A126A68F}" type="datetimeFigureOut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2016.04.15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FCF4C-4C3E-44E0-A893-85B5C310825C}" type="slidenum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73900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100DF-6D6D-450E-AEC8-46F9A126A68F}" type="datetimeFigureOut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2016.04.15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FCF4C-4C3E-44E0-A893-85B5C310825C}" type="slidenum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87655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lt-L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100DF-6D6D-450E-AEC8-46F9A126A68F}" type="datetimeFigureOut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2016.04.15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FCF4C-4C3E-44E0-A893-85B5C310825C}" type="slidenum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6370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100DF-6D6D-450E-AEC8-46F9A126A68F}" type="datetimeFigureOut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2016.04.15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FCF4C-4C3E-44E0-A893-85B5C310825C}" type="slidenum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52051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100DF-6D6D-450E-AEC8-46F9A126A68F}" type="datetimeFigureOut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2016.04.15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FCF4C-4C3E-44E0-A893-85B5C310825C}" type="slidenum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39323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t="7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C100DF-6D6D-450E-AEC8-46F9A126A68F}" type="datetimeFigureOut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2016.04.15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2FCF4C-4C3E-44E0-A893-85B5C310825C}" type="slidenum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56808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lt-LT" b="1" dirty="0" smtClean="0"/>
              <a:t>Brandos </a:t>
            </a:r>
            <a:r>
              <a:rPr lang="lt-LT" b="1" dirty="0"/>
              <a:t>darbo įgyvendinimo planas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lt-LT" sz="2400" dirty="0" smtClean="0"/>
              <a:t>Asta Ranonytė</a:t>
            </a:r>
            <a:endParaRPr lang="lt-LT" sz="2400" dirty="0"/>
          </a:p>
          <a:p>
            <a:r>
              <a:rPr lang="lt-LT" sz="2400" dirty="0" smtClean="0"/>
              <a:t>Nacionalinio egzaminų centro </a:t>
            </a:r>
          </a:p>
          <a:p>
            <a:r>
              <a:rPr lang="lt-LT" sz="2400" dirty="0" smtClean="0"/>
              <a:t>Egzaminų skyriaus vedėja</a:t>
            </a:r>
          </a:p>
          <a:p>
            <a:r>
              <a:rPr lang="lt-LT" sz="2400" dirty="0" smtClean="0"/>
              <a:t>2016 metų balandžio </a:t>
            </a:r>
            <a:r>
              <a:rPr lang="lt-LT" sz="2400" dirty="0" smtClean="0"/>
              <a:t>15 </a:t>
            </a:r>
            <a:r>
              <a:rPr lang="lt-LT" sz="2400" dirty="0" smtClean="0"/>
              <a:t>d.</a:t>
            </a:r>
          </a:p>
          <a:p>
            <a:endParaRPr lang="lt-LT" sz="2400" dirty="0" smtClean="0"/>
          </a:p>
        </p:txBody>
      </p:sp>
    </p:spTree>
    <p:extLst>
      <p:ext uri="{BB962C8B-B14F-4D97-AF65-F5344CB8AC3E}">
        <p14:creationId xmlns:p14="http://schemas.microsoft.com/office/powerpoint/2010/main" val="129557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74042"/>
          </a:xfrm>
        </p:spPr>
        <p:txBody>
          <a:bodyPr>
            <a:normAutofit fontScale="90000"/>
          </a:bodyPr>
          <a:lstStyle/>
          <a:p>
            <a:endParaRPr lang="lt-LT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dirty="0" smtClean="0"/>
              <a:t>Kodėl diegiamas į Lietuvos išorinio vertinimo sistemą?</a:t>
            </a:r>
          </a:p>
          <a:p>
            <a:endParaRPr lang="lt-LT" dirty="0" smtClean="0"/>
          </a:p>
          <a:p>
            <a:pPr marL="0" indent="0">
              <a:buNone/>
            </a:pPr>
            <a:r>
              <a:rPr lang="lt-LT" dirty="0" smtClean="0"/>
              <a:t>Kokia kitų šalių patirtis?</a:t>
            </a:r>
          </a:p>
          <a:p>
            <a:endParaRPr lang="lt-LT" dirty="0" smtClean="0"/>
          </a:p>
          <a:p>
            <a:endParaRPr lang="lt-LT" dirty="0" smtClean="0"/>
          </a:p>
          <a:p>
            <a:endParaRPr lang="lt-LT" dirty="0"/>
          </a:p>
          <a:p>
            <a:pPr marL="0" indent="0">
              <a:buNone/>
            </a:pPr>
            <a:r>
              <a:rPr lang="lt-LT" dirty="0" smtClean="0"/>
              <a:t>Koks Brandos darbo statusas Lietuvoje?</a:t>
            </a:r>
          </a:p>
          <a:p>
            <a:pPr marL="0" indent="0">
              <a:buNone/>
            </a:pPr>
            <a:endParaRPr lang="lt-LT" dirty="0"/>
          </a:p>
        </p:txBody>
      </p:sp>
      <p:sp>
        <p:nvSpPr>
          <p:cNvPr id="4" name="Rectangle 3"/>
          <p:cNvSpPr/>
          <p:nvPr/>
        </p:nvSpPr>
        <p:spPr>
          <a:xfrm>
            <a:off x="1115617" y="5085184"/>
            <a:ext cx="7836072" cy="136815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lt-LT" dirty="0" smtClean="0">
                <a:solidFill>
                  <a:prstClr val="black"/>
                </a:solidFill>
              </a:rPr>
              <a:t>Organizuojamas </a:t>
            </a:r>
            <a:r>
              <a:rPr lang="lt-LT" dirty="0">
                <a:solidFill>
                  <a:prstClr val="black"/>
                </a:solidFill>
              </a:rPr>
              <a:t>ir vykdomas nuo 2017–2018 mokslo metų.</a:t>
            </a:r>
          </a:p>
          <a:p>
            <a:r>
              <a:rPr lang="lt-LT" dirty="0" smtClean="0">
                <a:solidFill>
                  <a:prstClr val="black"/>
                </a:solidFill>
              </a:rPr>
              <a:t>Neprivalomas.</a:t>
            </a:r>
          </a:p>
          <a:p>
            <a:r>
              <a:rPr lang="lt-LT" dirty="0">
                <a:solidFill>
                  <a:prstClr val="black"/>
                </a:solidFill>
              </a:rPr>
              <a:t>P</a:t>
            </a:r>
            <a:r>
              <a:rPr lang="lt-LT" dirty="0" smtClean="0">
                <a:solidFill>
                  <a:prstClr val="black"/>
                </a:solidFill>
              </a:rPr>
              <a:t>rilyginamas </a:t>
            </a:r>
            <a:r>
              <a:rPr lang="lt-LT" b="1" dirty="0">
                <a:solidFill>
                  <a:prstClr val="black"/>
                </a:solidFill>
              </a:rPr>
              <a:t>mokykliniam </a:t>
            </a:r>
            <a:r>
              <a:rPr lang="lt-LT" dirty="0">
                <a:solidFill>
                  <a:prstClr val="black"/>
                </a:solidFill>
              </a:rPr>
              <a:t>brandos </a:t>
            </a:r>
            <a:r>
              <a:rPr lang="lt-LT" dirty="0" smtClean="0">
                <a:solidFill>
                  <a:prstClr val="black"/>
                </a:solidFill>
              </a:rPr>
              <a:t>egzaminui, atlikus brandos darbą ir išlaikius lietuvių kalbos ir literatūros brandos egzaminą, mokinys gali gauti brandos atestatą.</a:t>
            </a:r>
          </a:p>
        </p:txBody>
      </p:sp>
      <p:sp>
        <p:nvSpPr>
          <p:cNvPr id="5" name="Rectangle 4"/>
          <p:cNvSpPr/>
          <p:nvPr/>
        </p:nvSpPr>
        <p:spPr>
          <a:xfrm>
            <a:off x="382737" y="2776986"/>
            <a:ext cx="8568952" cy="18975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 smtClean="0">
                <a:solidFill>
                  <a:prstClr val="black"/>
                </a:solidFill>
              </a:rPr>
              <a:t>                     </a:t>
            </a:r>
            <a:endParaRPr lang="lt-LT" dirty="0">
              <a:solidFill>
                <a:prstClr val="white"/>
              </a:solidFill>
            </a:endParaRPr>
          </a:p>
        </p:txBody>
      </p:sp>
      <p:sp>
        <p:nvSpPr>
          <p:cNvPr id="6" name="AutoShape 2" descr="Vaizdo rezultatas pagal užklausą „airijos vėliava“"/>
          <p:cNvSpPr>
            <a:spLocks noChangeAspect="1" noChangeArrowheads="1"/>
          </p:cNvSpPr>
          <p:nvPr/>
        </p:nvSpPr>
        <p:spPr bwMode="auto">
          <a:xfrm>
            <a:off x="10160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lt-LT">
              <a:solidFill>
                <a:prstClr val="black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081705"/>
            <a:ext cx="1057881" cy="715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809" y="3525932"/>
            <a:ext cx="1131191" cy="7197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737" y="2796764"/>
            <a:ext cx="934300" cy="6268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608" y="3993274"/>
            <a:ext cx="958783" cy="5779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7"/>
          <p:cNvSpPr/>
          <p:nvPr/>
        </p:nvSpPr>
        <p:spPr>
          <a:xfrm>
            <a:off x="2321381" y="1124744"/>
            <a:ext cx="6630307" cy="106366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lt-LT" dirty="0">
                <a:solidFill>
                  <a:prstClr val="black"/>
                </a:solidFill>
              </a:rPr>
              <a:t>Valstybinė švietimo 2013–2022 metų </a:t>
            </a:r>
            <a:r>
              <a:rPr lang="lt-LT" dirty="0" smtClean="0">
                <a:solidFill>
                  <a:prstClr val="black"/>
                </a:solidFill>
              </a:rPr>
              <a:t>strategija</a:t>
            </a:r>
          </a:p>
          <a:p>
            <a:r>
              <a:rPr lang="lt-LT" dirty="0" smtClean="0">
                <a:solidFill>
                  <a:prstClr val="black"/>
                </a:solidFill>
              </a:rPr>
              <a:t>Tikslas - įvesti </a:t>
            </a:r>
            <a:r>
              <a:rPr lang="lt-LT" dirty="0">
                <a:solidFill>
                  <a:prstClr val="black"/>
                </a:solidFill>
              </a:rPr>
              <a:t>kaupiamąjį </a:t>
            </a:r>
            <a:r>
              <a:rPr lang="lt-LT" dirty="0" err="1">
                <a:solidFill>
                  <a:prstClr val="black"/>
                </a:solidFill>
              </a:rPr>
              <a:t>kriterinį</a:t>
            </a:r>
            <a:r>
              <a:rPr lang="lt-LT" dirty="0">
                <a:solidFill>
                  <a:prstClr val="black"/>
                </a:solidFill>
              </a:rPr>
              <a:t> vertinimą ir mokymosi rezultatų pripažinimą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074399" y="2920167"/>
            <a:ext cx="681808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dirty="0">
                <a:solidFill>
                  <a:prstClr val="black"/>
                </a:solidFill>
              </a:rPr>
              <a:t>Šių šalių </a:t>
            </a:r>
            <a:r>
              <a:rPr lang="lt-LT" dirty="0" smtClean="0">
                <a:solidFill>
                  <a:prstClr val="black"/>
                </a:solidFill>
              </a:rPr>
              <a:t>projektinio/ilgalaikio/kūrybinio projekto/darbo </a:t>
            </a:r>
            <a:r>
              <a:rPr lang="lt-LT" dirty="0">
                <a:solidFill>
                  <a:prstClr val="black"/>
                </a:solidFill>
              </a:rPr>
              <a:t>idėja –  </a:t>
            </a:r>
            <a:r>
              <a:rPr lang="lt-LT" dirty="0" smtClean="0">
                <a:solidFill>
                  <a:prstClr val="black"/>
                </a:solidFill>
              </a:rPr>
              <a:t>dalis </a:t>
            </a:r>
            <a:r>
              <a:rPr lang="lt-LT" dirty="0">
                <a:solidFill>
                  <a:prstClr val="black"/>
                </a:solidFill>
              </a:rPr>
              <a:t>galutinio </a:t>
            </a:r>
            <a:r>
              <a:rPr lang="lt-LT" dirty="0" smtClean="0">
                <a:solidFill>
                  <a:prstClr val="black"/>
                </a:solidFill>
              </a:rPr>
              <a:t>mokinio įvertinimo</a:t>
            </a:r>
            <a:r>
              <a:rPr lang="lt-LT" dirty="0">
                <a:solidFill>
                  <a:prstClr val="black"/>
                </a:solidFill>
              </a:rPr>
              <a:t>. </a:t>
            </a:r>
            <a:r>
              <a:rPr lang="lt-LT" dirty="0" smtClean="0">
                <a:solidFill>
                  <a:prstClr val="black"/>
                </a:solidFill>
              </a:rPr>
              <a:t>Pvz., </a:t>
            </a:r>
            <a:r>
              <a:rPr lang="lt-LT" dirty="0">
                <a:solidFill>
                  <a:prstClr val="black"/>
                </a:solidFill>
              </a:rPr>
              <a:t>Airijoje, skirtinguose dalykuose skirtingas svoris (40–60 proc.), Estijoje reikia parengti vieną projektinį darbą, kad galėtų pretenduoti į atestatą, D. Britanijoje, Nyderlanduose rengia kiekvienam mokomajam dalykui, yra vykdomas monitoringas ar projektinio darbo ir centralizuoto egzamino įvertinimas sutampa. </a:t>
            </a:r>
            <a:endParaRPr lang="lt-LT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6552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lt-LT" dirty="0"/>
              <a:t>Brandos darbo pagrindinės idėjos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40768"/>
            <a:ext cx="3466728" cy="4785395"/>
          </a:xfrm>
          <a:solidFill>
            <a:schemeClr val="bg1">
              <a:lumMod val="95000"/>
            </a:schemeClr>
          </a:solidFill>
        </p:spPr>
        <p:txBody>
          <a:bodyPr>
            <a:noAutofit/>
          </a:bodyPr>
          <a:lstStyle/>
          <a:p>
            <a:r>
              <a:rPr lang="lt-LT" sz="1800" b="1" dirty="0"/>
              <a:t>Mokinys renkasi pats </a:t>
            </a:r>
            <a:r>
              <a:rPr lang="lt-LT" sz="1800" dirty="0"/>
              <a:t>– mokomąjį dalyką, kryptį, idėją ir jos įgyvendinimo strategiją;</a:t>
            </a:r>
          </a:p>
          <a:p>
            <a:r>
              <a:rPr lang="lt-LT" sz="1800" b="1" dirty="0"/>
              <a:t>Mokinys rengia brandos darbą ugdymo procese </a:t>
            </a:r>
            <a:r>
              <a:rPr lang="lt-LT" sz="1800" dirty="0"/>
              <a:t>– pažįstamoje aplinkoje, pats planuodamas laiką ir organizuodamas savo veiklas, prisiimdamas atsakomybę už siekiamą rezultatą;</a:t>
            </a:r>
          </a:p>
          <a:p>
            <a:r>
              <a:rPr lang="lt-LT" sz="1800" dirty="0"/>
              <a:t>Brandos darbo </a:t>
            </a:r>
            <a:r>
              <a:rPr lang="lt-LT" sz="1800" b="1" dirty="0"/>
              <a:t>rengimo ir vertinimo procese numatyti saugikliai</a:t>
            </a:r>
            <a:r>
              <a:rPr lang="lt-LT" sz="1800" dirty="0"/>
              <a:t>, kurie turi užtikrinti vertinimo patikimumą ir kokybę.</a:t>
            </a:r>
          </a:p>
          <a:p>
            <a:endParaRPr lang="lt-LT" sz="18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64088" y="1196752"/>
            <a:ext cx="3322712" cy="532859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lt-LT" dirty="0" smtClean="0"/>
          </a:p>
          <a:p>
            <a:pPr marL="0" indent="0">
              <a:buNone/>
            </a:pPr>
            <a:r>
              <a:rPr lang="lt-LT" sz="10400" dirty="0" smtClean="0"/>
              <a:t>Kūrybingas</a:t>
            </a:r>
            <a:r>
              <a:rPr lang="lt-LT" sz="10400" dirty="0"/>
              <a:t>, atsakingas, motyvuotas, planuojantis, veiksmingai komunikuojantis, sąžiningas, kritiškai mąstantis, keliantis probleminius klausimus, konstruktyviai sprendžiantis problemas, įsivertinantis, siekiantis įgyti žinių ir taikantis problemų sprendimo strategijas</a:t>
            </a:r>
            <a:r>
              <a:rPr lang="lt-LT" sz="10400" dirty="0" smtClean="0"/>
              <a:t>.</a:t>
            </a:r>
            <a:endParaRPr lang="lt-LT" sz="10400" dirty="0"/>
          </a:p>
        </p:txBody>
      </p:sp>
      <p:sp>
        <p:nvSpPr>
          <p:cNvPr id="5" name="Right Arrow 4"/>
          <p:cNvSpPr/>
          <p:nvPr/>
        </p:nvSpPr>
        <p:spPr>
          <a:xfrm>
            <a:off x="4211960" y="3356992"/>
            <a:ext cx="978408" cy="484632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>
              <a:solidFill>
                <a:prstClr val="white"/>
              </a:solidFill>
            </a:endParaRPr>
          </a:p>
        </p:txBody>
      </p:sp>
      <p:sp>
        <p:nvSpPr>
          <p:cNvPr id="6" name="Right Arrow 5"/>
          <p:cNvSpPr/>
          <p:nvPr/>
        </p:nvSpPr>
        <p:spPr>
          <a:xfrm>
            <a:off x="4211960" y="4564083"/>
            <a:ext cx="978408" cy="484632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>
              <a:solidFill>
                <a:prstClr val="white"/>
              </a:solidFill>
            </a:endParaRPr>
          </a:p>
        </p:txBody>
      </p:sp>
      <p:sp>
        <p:nvSpPr>
          <p:cNvPr id="7" name="Right Arrow 6"/>
          <p:cNvSpPr/>
          <p:nvPr/>
        </p:nvSpPr>
        <p:spPr>
          <a:xfrm>
            <a:off x="4139952" y="2132856"/>
            <a:ext cx="978408" cy="484632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6540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2034"/>
          </a:xfrm>
        </p:spPr>
        <p:txBody>
          <a:bodyPr>
            <a:normAutofit fontScale="90000"/>
          </a:bodyPr>
          <a:lstStyle/>
          <a:p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5536" y="188640"/>
            <a:ext cx="8496944" cy="5832648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endParaRPr lang="lt-LT" sz="5100" b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lt-LT" sz="5100" b="1" dirty="0" smtClean="0">
                <a:solidFill>
                  <a:srgbClr val="FF0000"/>
                </a:solidFill>
              </a:rPr>
              <a:t>Brandos </a:t>
            </a:r>
            <a:r>
              <a:rPr lang="lt-LT" sz="5100" b="1" dirty="0">
                <a:solidFill>
                  <a:srgbClr val="FF0000"/>
                </a:solidFill>
              </a:rPr>
              <a:t>darbo </a:t>
            </a:r>
            <a:r>
              <a:rPr lang="lt-LT" sz="5100" b="1" dirty="0" smtClean="0">
                <a:solidFill>
                  <a:srgbClr val="FF0000"/>
                </a:solidFill>
              </a:rPr>
              <a:t>tikslas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lt-LT" sz="4200" dirty="0" smtClean="0"/>
              <a:t>Ugdyti</a:t>
            </a:r>
            <a:r>
              <a:rPr lang="lt-LT" sz="4200" dirty="0"/>
              <a:t>(-</a:t>
            </a:r>
            <a:r>
              <a:rPr lang="lt-LT" sz="4200" dirty="0" err="1"/>
              <a:t>is</a:t>
            </a:r>
            <a:r>
              <a:rPr lang="lt-LT" sz="4200" dirty="0"/>
              <a:t>), patikrinti ir įvertinti mokinio pasirinkto dalyko ar ugdymo srities kompetencijas, įgytas mokantis pagal vidurinio ugdymo programą.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lt-LT" sz="4200" b="1" dirty="0" smtClean="0">
                <a:solidFill>
                  <a:srgbClr val="FF0000"/>
                </a:solidFill>
              </a:rPr>
              <a:t>Brandos </a:t>
            </a:r>
            <a:r>
              <a:rPr lang="lt-LT" sz="4200" b="1" dirty="0">
                <a:solidFill>
                  <a:srgbClr val="FF0000"/>
                </a:solidFill>
              </a:rPr>
              <a:t>darbo uždaviniai: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lt-LT" sz="4200" b="1" dirty="0" smtClean="0"/>
              <a:t>Sudaryti </a:t>
            </a:r>
            <a:r>
              <a:rPr lang="lt-LT" sz="4200" b="1" dirty="0"/>
              <a:t>mokiniui galimybę </a:t>
            </a:r>
            <a:r>
              <a:rPr lang="lt-LT" sz="4200" dirty="0"/>
              <a:t>laisvai pasirinkti geriausiai jo gebėjimus, poreikius ir interesus atitinkančią brandos darbo idėją (problemą, objektą, sumanymą), savarankiškai tyrinėti, analizuoti, sukurti ir pristatyti savo veiklos rezultatus;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lt-LT" sz="4200" b="1" dirty="0" smtClean="0"/>
              <a:t>Suteikti </a:t>
            </a:r>
            <a:r>
              <a:rPr lang="lt-LT" sz="4200" b="1" dirty="0"/>
              <a:t>informacijos mokiniui</a:t>
            </a:r>
            <a:r>
              <a:rPr lang="lt-LT" sz="4200" dirty="0"/>
              <a:t>, planuojant tolesnį mokymąsi ir profesinę karjerą. 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4162495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</p:spPr>
        <p:txBody>
          <a:bodyPr>
            <a:normAutofit fontScale="90000"/>
          </a:bodyPr>
          <a:lstStyle/>
          <a:p>
            <a:r>
              <a:rPr lang="lt-LT" dirty="0"/>
              <a:t>Brandos darbo </a:t>
            </a:r>
            <a:r>
              <a:rPr lang="lt-LT" dirty="0" smtClean="0"/>
              <a:t>struktūra ir jo rengimas</a:t>
            </a:r>
            <a:endParaRPr lang="lt-LT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28378"/>
              </p:ext>
            </p:extLst>
          </p:nvPr>
        </p:nvGraphicFramePr>
        <p:xfrm>
          <a:off x="179512" y="764704"/>
          <a:ext cx="8784976" cy="2789955"/>
        </p:xfrm>
        <a:graphic>
          <a:graphicData uri="http://schemas.openxmlformats.org/drawingml/2006/table">
            <a:tbl>
              <a:tblPr firstRow="1" firstCol="1" bandRow="1"/>
              <a:tblGrid>
                <a:gridCol w="1490307"/>
                <a:gridCol w="1245997"/>
                <a:gridCol w="3312368"/>
                <a:gridCol w="2736304"/>
              </a:tblGrid>
              <a:tr h="369389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2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lt-LT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2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Procesas (proc.)</a:t>
                      </a:r>
                      <a:endParaRPr lang="lt-LT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2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Rezultatas</a:t>
                      </a:r>
                      <a:endParaRPr lang="lt-LT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2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Pristatymas</a:t>
                      </a:r>
                      <a:endParaRPr lang="lt-LT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2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(proc.)</a:t>
                      </a:r>
                      <a:endParaRPr lang="lt-LT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3472">
                <a:tc v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2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Tyrimas ir aprašas (proc.)</a:t>
                      </a:r>
                      <a:endParaRPr lang="lt-LT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</a:tr>
              <a:tr h="36938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2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Rengimas</a:t>
                      </a:r>
                      <a:endParaRPr lang="lt-LT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2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30</a:t>
                      </a:r>
                      <a:endParaRPr lang="lt-LT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2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50</a:t>
                      </a:r>
                      <a:endParaRPr lang="lt-LT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2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</a:t>
                      </a:r>
                      <a:endParaRPr lang="lt-LT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9389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2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Vertinimas</a:t>
                      </a:r>
                      <a:endParaRPr lang="lt-LT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2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Darbo vadovas</a:t>
                      </a:r>
                      <a:endParaRPr lang="lt-LT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2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Darbo vadovas</a:t>
                      </a:r>
                      <a:endParaRPr lang="lt-LT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2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Vertinimo komisija</a:t>
                      </a:r>
                      <a:endParaRPr lang="lt-LT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663987">
                <a:tc v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2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Vertinimo komisija</a:t>
                      </a:r>
                      <a:endParaRPr lang="lt-LT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</a:tr>
              <a:tr h="36938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2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lt-LT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2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30 proc.</a:t>
                      </a:r>
                      <a:endParaRPr lang="lt-LT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2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25 / 25 proc.</a:t>
                      </a:r>
                      <a:endParaRPr lang="lt-LT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2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 proc.</a:t>
                      </a:r>
                      <a:endParaRPr lang="lt-LT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1619672" y="3717032"/>
            <a:ext cx="7236296" cy="252028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lt-LT" dirty="0" smtClean="0">
              <a:solidFill>
                <a:prstClr val="black"/>
              </a:solidFill>
            </a:endParaRPr>
          </a:p>
          <a:p>
            <a:endParaRPr lang="lt-LT" dirty="0">
              <a:solidFill>
                <a:prstClr val="black"/>
              </a:solidFill>
            </a:endParaRPr>
          </a:p>
          <a:p>
            <a:r>
              <a:rPr lang="lt-LT" dirty="0" smtClean="0">
                <a:solidFill>
                  <a:prstClr val="black"/>
                </a:solidFill>
              </a:rPr>
              <a:t>Brandos </a:t>
            </a:r>
            <a:r>
              <a:rPr lang="lt-LT" dirty="0">
                <a:solidFill>
                  <a:prstClr val="black"/>
                </a:solidFill>
              </a:rPr>
              <a:t>darbo rengimo trukmė – 20 savaičių (5 mėn.) – </a:t>
            </a:r>
            <a:r>
              <a:rPr lang="lt-LT" i="1" dirty="0">
                <a:solidFill>
                  <a:prstClr val="black"/>
                </a:solidFill>
              </a:rPr>
              <a:t>sausio – gegužės </a:t>
            </a:r>
            <a:r>
              <a:rPr lang="lt-LT" dirty="0">
                <a:solidFill>
                  <a:prstClr val="black"/>
                </a:solidFill>
              </a:rPr>
              <a:t>mėn</a:t>
            </a:r>
            <a:r>
              <a:rPr lang="lt-LT" dirty="0" smtClean="0">
                <a:solidFill>
                  <a:prstClr val="black"/>
                </a:solidFill>
              </a:rPr>
              <a:t>.</a:t>
            </a:r>
          </a:p>
          <a:p>
            <a:r>
              <a:rPr lang="lt-LT" dirty="0" smtClean="0">
                <a:solidFill>
                  <a:prstClr val="black"/>
                </a:solidFill>
              </a:rPr>
              <a:t>Vertina – darbo vadovas ir </a:t>
            </a:r>
            <a:r>
              <a:rPr lang="lt-LT" b="1" dirty="0" smtClean="0">
                <a:solidFill>
                  <a:prstClr val="black"/>
                </a:solidFill>
              </a:rPr>
              <a:t>išorinė</a:t>
            </a:r>
            <a:r>
              <a:rPr lang="lt-LT" dirty="0" smtClean="0">
                <a:solidFill>
                  <a:prstClr val="black"/>
                </a:solidFill>
              </a:rPr>
              <a:t> vertinimo komisija.</a:t>
            </a:r>
            <a:endParaRPr lang="lt-LT" dirty="0">
              <a:solidFill>
                <a:prstClr val="white"/>
              </a:solidFill>
            </a:endParaRPr>
          </a:p>
          <a:p>
            <a:r>
              <a:rPr lang="lt-LT" dirty="0">
                <a:solidFill>
                  <a:prstClr val="white"/>
                </a:solidFill>
              </a:rPr>
              <a:t> </a:t>
            </a:r>
            <a:r>
              <a:rPr lang="lt-LT" dirty="0" smtClean="0">
                <a:solidFill>
                  <a:prstClr val="black"/>
                </a:solidFill>
              </a:rPr>
              <a:t>Mokykla </a:t>
            </a:r>
            <a:r>
              <a:rPr lang="lt-LT" dirty="0">
                <a:solidFill>
                  <a:prstClr val="black"/>
                </a:solidFill>
              </a:rPr>
              <a:t>gali pasitelkti mokslo ir studijų institucijas, profesinio mokymo įstaigas, kitas įmones, įstaigas, organizacijas. </a:t>
            </a:r>
            <a:endParaRPr lang="lt-LT" dirty="0" smtClean="0">
              <a:solidFill>
                <a:prstClr val="black"/>
              </a:solidFill>
            </a:endParaRPr>
          </a:p>
          <a:p>
            <a:r>
              <a:rPr lang="lt-LT" dirty="0" err="1" smtClean="0">
                <a:solidFill>
                  <a:prstClr val="black"/>
                </a:solidFill>
              </a:rPr>
              <a:t>E.portfelio</a:t>
            </a:r>
            <a:r>
              <a:rPr lang="lt-LT" dirty="0" smtClean="0">
                <a:solidFill>
                  <a:prstClr val="black"/>
                </a:solidFill>
              </a:rPr>
              <a:t> </a:t>
            </a:r>
            <a:r>
              <a:rPr lang="lt-LT" dirty="0">
                <a:solidFill>
                  <a:prstClr val="black"/>
                </a:solidFill>
              </a:rPr>
              <a:t>platformos išnaudojimas – elektroninėje aplinkoje galima </a:t>
            </a:r>
            <a:r>
              <a:rPr lang="lt-LT" dirty="0" smtClean="0">
                <a:solidFill>
                  <a:prstClr val="black"/>
                </a:solidFill>
              </a:rPr>
              <a:t>vykdyti / atlikti sisteminį stebėjimą </a:t>
            </a:r>
            <a:r>
              <a:rPr lang="lt-LT" dirty="0">
                <a:solidFill>
                  <a:prstClr val="black"/>
                </a:solidFill>
              </a:rPr>
              <a:t>visą rengimo ir vertinimo </a:t>
            </a:r>
            <a:r>
              <a:rPr lang="lt-LT" dirty="0" smtClean="0">
                <a:solidFill>
                  <a:prstClr val="black"/>
                </a:solidFill>
              </a:rPr>
              <a:t>procesą; AIKOS sudarytų galimybių išnaudojimas.</a:t>
            </a:r>
          </a:p>
          <a:p>
            <a:r>
              <a:rPr lang="lt-LT" dirty="0" err="1" smtClean="0">
                <a:solidFill>
                  <a:prstClr val="black"/>
                </a:solidFill>
              </a:rPr>
              <a:t>Dešimtbalė</a:t>
            </a:r>
            <a:r>
              <a:rPr lang="lt-LT" dirty="0" smtClean="0">
                <a:solidFill>
                  <a:prstClr val="black"/>
                </a:solidFill>
              </a:rPr>
              <a:t> vertinimo sistema.</a:t>
            </a:r>
            <a:endParaRPr lang="lt-LT" dirty="0">
              <a:solidFill>
                <a:prstClr val="black"/>
              </a:solidFill>
            </a:endParaRPr>
          </a:p>
          <a:p>
            <a:endParaRPr lang="lt-LT" dirty="0" smtClean="0">
              <a:solidFill>
                <a:prstClr val="black"/>
              </a:solidFill>
            </a:endParaRPr>
          </a:p>
          <a:p>
            <a:endParaRPr lang="lt-LT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9212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/>
              <a:t>Brandos darbo kokybės užtikrinimo </a:t>
            </a:r>
            <a:r>
              <a:rPr lang="lt-LT" dirty="0" smtClean="0"/>
              <a:t>priemonės </a:t>
            </a:r>
            <a:endParaRPr lang="lt-LT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9642847"/>
              </p:ext>
            </p:extLst>
          </p:nvPr>
        </p:nvGraphicFramePr>
        <p:xfrm>
          <a:off x="457200" y="1600200"/>
          <a:ext cx="8507288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cxnSp>
        <p:nvCxnSpPr>
          <p:cNvPr id="7" name="Straight Arrow Connector 6"/>
          <p:cNvCxnSpPr/>
          <p:nvPr/>
        </p:nvCxnSpPr>
        <p:spPr>
          <a:xfrm>
            <a:off x="4355976" y="5798125"/>
            <a:ext cx="50405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2135928" y="4193256"/>
            <a:ext cx="347840" cy="47797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V="1">
            <a:off x="6876256" y="4193257"/>
            <a:ext cx="288032" cy="4779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V="1">
            <a:off x="3131840" y="2924944"/>
            <a:ext cx="576064" cy="20162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H="1" flipV="1">
            <a:off x="5300464" y="2924944"/>
            <a:ext cx="432048" cy="20162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H="1">
            <a:off x="3491881" y="2924944"/>
            <a:ext cx="576063" cy="20162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5008241" y="2899954"/>
            <a:ext cx="508247" cy="20412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3665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Autofit/>
          </a:bodyPr>
          <a:lstStyle/>
          <a:p>
            <a:r>
              <a:rPr lang="lt-LT" sz="3600" dirty="0" smtClean="0"/>
              <a:t>Brandos darbo kokybės užtikrinimo </a:t>
            </a:r>
            <a:r>
              <a:rPr lang="lt-LT" sz="3600" dirty="0"/>
              <a:t>priemonės</a:t>
            </a:r>
            <a:endParaRPr lang="lt-LT" sz="36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052736"/>
            <a:ext cx="4330824" cy="5073427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lt-LT" dirty="0" smtClean="0"/>
              <a:t>Plagiato </a:t>
            </a:r>
            <a:r>
              <a:rPr lang="lt-LT" dirty="0"/>
              <a:t>patikra </a:t>
            </a:r>
            <a:r>
              <a:rPr lang="lt-LT" dirty="0" err="1"/>
              <a:t>eLABa</a:t>
            </a:r>
            <a:r>
              <a:rPr lang="lt-LT" dirty="0"/>
              <a:t> dokumentų įvedimo </a:t>
            </a:r>
            <a:r>
              <a:rPr lang="lt-LT" dirty="0" smtClean="0"/>
              <a:t>procese</a:t>
            </a:r>
            <a:endParaRPr lang="lt-LT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5292080" y="1052736"/>
            <a:ext cx="3851920" cy="5129609"/>
          </a:xfrm>
        </p:spPr>
        <p:txBody>
          <a:bodyPr>
            <a:normAutofit fontScale="77500" lnSpcReduction="20000"/>
          </a:bodyPr>
          <a:lstStyle/>
          <a:p>
            <a:r>
              <a:rPr lang="lt-LT" dirty="0" smtClean="0"/>
              <a:t>Į EPAS 4.0 rašto darbai PDF formatu būtų pateikiami iš NEC sukurtos sistemos.</a:t>
            </a:r>
          </a:p>
          <a:p>
            <a:r>
              <a:rPr lang="lt-LT" dirty="0" smtClean="0"/>
              <a:t>Prognozuojamas darbų kiekis – apie 1000 darbų kasmet, kurie pateikiami einamųjų metų gegužės mėnesį prieš darbo pristatymą vertinimo komisijai.</a:t>
            </a:r>
          </a:p>
          <a:p>
            <a:r>
              <a:rPr lang="lt-LT" dirty="0" smtClean="0"/>
              <a:t>Rezultatą (sutapimų procentą ir  originalumo ataskaitą) reikėtų pateikti NEC per savaitę.</a:t>
            </a:r>
          </a:p>
          <a:p>
            <a:r>
              <a:rPr lang="lt-LT" dirty="0" smtClean="0"/>
              <a:t>Originalumo ataskaitas peržiūrėtų apie 20 NEC ekspertų, kurie turi prisijungimą prie sistemos.</a:t>
            </a:r>
          </a:p>
          <a:p>
            <a:endParaRPr lang="lt-LT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72816"/>
            <a:ext cx="4896543" cy="32129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179512" y="4966224"/>
            <a:ext cx="3384377" cy="36004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 smtClean="0">
                <a:solidFill>
                  <a:prstClr val="black"/>
                </a:solidFill>
              </a:rPr>
              <a:t>S. </a:t>
            </a:r>
            <a:r>
              <a:rPr lang="lt-LT" dirty="0" err="1" smtClean="0">
                <a:solidFill>
                  <a:prstClr val="black"/>
                </a:solidFill>
              </a:rPr>
              <a:t>Preidžio</a:t>
            </a:r>
            <a:r>
              <a:rPr lang="lt-LT" dirty="0" smtClean="0">
                <a:solidFill>
                  <a:prstClr val="black"/>
                </a:solidFill>
              </a:rPr>
              <a:t> pateikta informacija</a:t>
            </a:r>
            <a:endParaRPr lang="lt-LT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0366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418058"/>
          </a:xfrm>
        </p:spPr>
        <p:txBody>
          <a:bodyPr>
            <a:noAutofit/>
          </a:bodyPr>
          <a:lstStyle/>
          <a:p>
            <a:r>
              <a:rPr lang="lt-LT" sz="2400" dirty="0" smtClean="0"/>
              <a:t>Brandos darbo įgyvendinimo planas</a:t>
            </a:r>
            <a:endParaRPr lang="lt-LT" sz="2400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10513914"/>
              </p:ext>
            </p:extLst>
          </p:nvPr>
        </p:nvGraphicFramePr>
        <p:xfrm>
          <a:off x="323528" y="548682"/>
          <a:ext cx="8712968" cy="5864948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115906"/>
                <a:gridCol w="2115906"/>
                <a:gridCol w="2239698"/>
                <a:gridCol w="2241458"/>
              </a:tblGrid>
              <a:tr h="20015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lt-LT" sz="1100" dirty="0">
                          <a:effectLst/>
                        </a:rPr>
                        <a:t>2016 metai</a:t>
                      </a:r>
                      <a:endParaRPr lang="lt-LT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401" marR="3140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lt-LT" sz="1100" dirty="0">
                          <a:effectLst/>
                        </a:rPr>
                        <a:t>2017 metai</a:t>
                      </a:r>
                      <a:endParaRPr lang="lt-LT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401" marR="3140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lt-LT" sz="1100" dirty="0">
                          <a:effectLst/>
                        </a:rPr>
                        <a:t>2018 metai</a:t>
                      </a:r>
                      <a:endParaRPr lang="lt-LT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401" marR="3140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lt-LT" sz="1100" dirty="0">
                          <a:effectLst/>
                        </a:rPr>
                        <a:t>2019 metai</a:t>
                      </a:r>
                      <a:endParaRPr lang="lt-LT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401" marR="31401" marT="0" marB="0"/>
                </a:tc>
              </a:tr>
              <a:tr h="3163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100" dirty="0" smtClean="0">
                          <a:effectLst/>
                        </a:rPr>
                        <a:t>Vaizdo </a:t>
                      </a:r>
                      <a:r>
                        <a:rPr lang="lt-LT" sz="1100" dirty="0">
                          <a:effectLst/>
                        </a:rPr>
                        <a:t>konferencija</a:t>
                      </a:r>
                      <a:endParaRPr lang="lt-LT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401" marR="3140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100" dirty="0">
                          <a:effectLst/>
                        </a:rPr>
                        <a:t>Vaizdo konferencija</a:t>
                      </a:r>
                      <a:endParaRPr lang="lt-LT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401" marR="3140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100" dirty="0">
                          <a:effectLst/>
                        </a:rPr>
                        <a:t>Vaizdo konferencija</a:t>
                      </a:r>
                      <a:endParaRPr lang="lt-LT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401" marR="3140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100" dirty="0">
                          <a:effectLst/>
                        </a:rPr>
                        <a:t>Vaizdo konferencija</a:t>
                      </a:r>
                      <a:endParaRPr lang="lt-LT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401" marR="31401" marT="0" marB="0"/>
                </a:tc>
              </a:tr>
              <a:tr h="40031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100" dirty="0" smtClean="0">
                          <a:effectLst/>
                        </a:rPr>
                        <a:t>Informavimas </a:t>
                      </a:r>
                      <a:r>
                        <a:rPr lang="lt-LT" sz="1100" dirty="0">
                          <a:effectLst/>
                        </a:rPr>
                        <a:t>apie BD susitikime su savivaldybių atstovais.</a:t>
                      </a:r>
                      <a:endParaRPr lang="lt-LT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401" marR="3140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100" dirty="0">
                          <a:effectLst/>
                        </a:rPr>
                        <a:t>Informavimas apie BD susitikime su savivaldybių atstovais</a:t>
                      </a:r>
                      <a:endParaRPr lang="lt-LT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401" marR="3140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100" dirty="0">
                          <a:effectLst/>
                        </a:rPr>
                        <a:t>Informavimas apie BD susitikime su savivaldybių atstovais</a:t>
                      </a:r>
                      <a:endParaRPr lang="lt-LT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401" marR="3140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100" dirty="0">
                          <a:effectLst/>
                        </a:rPr>
                        <a:t>Informavimas apie BD susitikime su savivaldybių atstovais</a:t>
                      </a:r>
                      <a:endParaRPr lang="lt-LT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401" marR="31401" marT="0" marB="0"/>
                </a:tc>
              </a:tr>
              <a:tr h="20015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100" dirty="0" smtClean="0">
                          <a:effectLst/>
                        </a:rPr>
                        <a:t>konsultantų atranka</a:t>
                      </a:r>
                      <a:r>
                        <a:rPr lang="lt-LT" sz="1100" dirty="0">
                          <a:effectLst/>
                        </a:rPr>
                        <a:t>, apmokymas </a:t>
                      </a:r>
                      <a:endParaRPr lang="lt-LT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401" marR="31401" marT="0" marB="0"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100" dirty="0">
                          <a:effectLst/>
                        </a:rPr>
                        <a:t>Pagal poreikį didinamas parengtų konsultantų skaičius.</a:t>
                      </a:r>
                      <a:endParaRPr lang="lt-LT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401" marR="31401" marT="0" marB="0"/>
                </a:tc>
                <a:tc h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</a:tr>
              <a:tr h="6004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100" dirty="0" smtClean="0">
                          <a:effectLst/>
                        </a:rPr>
                        <a:t> </a:t>
                      </a:r>
                      <a:r>
                        <a:rPr lang="lt-LT" sz="1100" dirty="0">
                          <a:effectLst/>
                        </a:rPr>
                        <a:t>Metodinės medžiagos sklaidos seminarams parengimas, dalinis viešinimas NEC tinklalapyje</a:t>
                      </a:r>
                      <a:endParaRPr lang="lt-LT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401" marR="3140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100" dirty="0">
                          <a:effectLst/>
                        </a:rPr>
                        <a:t>Metodinės medžiagos tikslinimas ir papildymas</a:t>
                      </a:r>
                      <a:endParaRPr lang="lt-LT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401" marR="3140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100" dirty="0">
                          <a:effectLst/>
                        </a:rPr>
                        <a:t>Metodinės medžiagos tikslinimas ir papildymas, remiantis pervertintais BD</a:t>
                      </a:r>
                      <a:endParaRPr lang="lt-LT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401" marR="3140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100" dirty="0">
                          <a:effectLst/>
                        </a:rPr>
                        <a:t>Metodinės medžiagos tikslinimas ir papildymas, remiantis pervertintais BD</a:t>
                      </a:r>
                      <a:endParaRPr lang="lt-LT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401" marR="31401" marT="0" marB="0"/>
                </a:tc>
              </a:tr>
              <a:tr h="400317">
                <a:tc grid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100" dirty="0">
                          <a:effectLst/>
                        </a:rPr>
                        <a:t>Technologinis pasirengimas </a:t>
                      </a:r>
                      <a:r>
                        <a:rPr lang="lt-LT" sz="1100" dirty="0" err="1">
                          <a:effectLst/>
                        </a:rPr>
                        <a:t>antiplagiato</a:t>
                      </a:r>
                      <a:r>
                        <a:rPr lang="lt-LT" sz="1100" dirty="0">
                          <a:effectLst/>
                        </a:rPr>
                        <a:t> sistemos taikymui, saugyklos sukūrimas (programavimo darbai), Serveriai (BD) (nuoma), KELTO ir </a:t>
                      </a:r>
                      <a:r>
                        <a:rPr lang="lt-LT" sz="1100" dirty="0" err="1">
                          <a:effectLst/>
                        </a:rPr>
                        <a:t>antiplagiato</a:t>
                      </a:r>
                      <a:r>
                        <a:rPr lang="lt-LT" sz="1100" dirty="0">
                          <a:effectLst/>
                        </a:rPr>
                        <a:t> sistemos išbandymas, tobulinimas.</a:t>
                      </a:r>
                      <a:endParaRPr lang="lt-LT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401" marR="31401" marT="0" marB="0"/>
                </a:tc>
                <a:tc h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</a:tr>
              <a:tr h="400317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1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100" dirty="0">
                          <a:effectLst/>
                        </a:rPr>
                        <a:t> </a:t>
                      </a:r>
                      <a:endParaRPr lang="lt-LT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401" marR="31401" marT="0" marB="0"/>
                </a:tc>
                <a:tc h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100" dirty="0">
                          <a:effectLst/>
                        </a:rPr>
                        <a:t>Parengtų BD tikrinimas </a:t>
                      </a:r>
                      <a:r>
                        <a:rPr lang="lt-LT" sz="1100" dirty="0" err="1">
                          <a:effectLst/>
                        </a:rPr>
                        <a:t>antiplagiato</a:t>
                      </a:r>
                      <a:r>
                        <a:rPr lang="lt-LT" sz="1100" dirty="0">
                          <a:effectLst/>
                        </a:rPr>
                        <a:t> sistemoje. Metinis mokestis.</a:t>
                      </a:r>
                      <a:endParaRPr lang="lt-LT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401" marR="31401" marT="0" marB="0"/>
                </a:tc>
                <a:tc h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</a:tr>
              <a:tr h="6422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100" dirty="0">
                          <a:effectLst/>
                        </a:rPr>
                        <a:t>2016 05 02–16 Apklausa apie preliminarų BD rengiančiųjų skaičių bendrojo ugdymo įstaigose.</a:t>
                      </a:r>
                      <a:endParaRPr lang="lt-LT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401" marR="3140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100" dirty="0">
                          <a:effectLst/>
                        </a:rPr>
                        <a:t> </a:t>
                      </a:r>
                      <a:endParaRPr lang="lt-LT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401" marR="3140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100" dirty="0">
                          <a:effectLst/>
                        </a:rPr>
                        <a:t> </a:t>
                      </a:r>
                      <a:endParaRPr lang="lt-LT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401" marR="3140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100" dirty="0">
                          <a:effectLst/>
                        </a:rPr>
                        <a:t> </a:t>
                      </a:r>
                      <a:endParaRPr lang="lt-LT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401" marR="31401" marT="0" marB="0"/>
                </a:tc>
              </a:tr>
              <a:tr h="42386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100" dirty="0">
                          <a:effectLst/>
                        </a:rPr>
                        <a:t>Švietimo centrų informavimas apie parengtus BD sklaidos lektorius</a:t>
                      </a:r>
                      <a:endParaRPr lang="lt-LT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401" marR="31401" marT="0" marB="0"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100" dirty="0">
                          <a:effectLst/>
                        </a:rPr>
                        <a:t>Organizuojami seminarai pagal regionus ir mokomuosius dalykus.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100" dirty="0">
                          <a:effectLst/>
                        </a:rPr>
                        <a:t> </a:t>
                      </a:r>
                      <a:endParaRPr lang="lt-LT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401" marR="31401" marT="0" marB="0"/>
                </a:tc>
                <a:tc h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</a:tr>
              <a:tr h="40031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100" dirty="0">
                          <a:effectLst/>
                        </a:rPr>
                        <a:t> </a:t>
                      </a:r>
                      <a:endParaRPr lang="lt-LT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401" marR="31401" marT="0" marB="0"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100" dirty="0">
                          <a:effectLst/>
                        </a:rPr>
                        <a:t>NEC parengti konsultantai konsultuoja pasirinkusius vykdyti BD, vyksta į BD vykdymą ir vertinimą, pervertina atrinktus BD darbus</a:t>
                      </a:r>
                      <a:endParaRPr lang="lt-LT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401" marR="31401" marT="0" marB="0"/>
                </a:tc>
                <a:tc h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</a:tr>
              <a:tr h="10007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100" dirty="0">
                          <a:effectLst/>
                        </a:rPr>
                        <a:t>Iki 2016 metų gruodžio Teisinių dokumentų rengimas ir tvirtinimas (tvarkos aprašas, vykdymo instrukcija) 2017–2018 mokslo metams</a:t>
                      </a:r>
                      <a:endParaRPr lang="lt-LT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401" marR="3140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100" dirty="0">
                          <a:effectLst/>
                        </a:rPr>
                        <a:t>Teisinių dokumentų tikslinimas (pagal poreikį)</a:t>
                      </a:r>
                      <a:endParaRPr lang="lt-LT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401" marR="3140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100" dirty="0">
                          <a:effectLst/>
                        </a:rPr>
                        <a:t>Teisinių dokumentų (ir vertinimo instrukcijos) tikslinimas (pagal poreikį)</a:t>
                      </a:r>
                      <a:endParaRPr lang="lt-LT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401" marR="3140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100" dirty="0">
                          <a:effectLst/>
                        </a:rPr>
                        <a:t>Teisinių dokumentų (ir vertinimo instrukcijos) tikslinimas (pagal poreikį)</a:t>
                      </a:r>
                      <a:endParaRPr lang="lt-LT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401" marR="31401" marT="0" marB="0"/>
                </a:tc>
              </a:tr>
              <a:tr h="47930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100" dirty="0">
                          <a:effectLst/>
                        </a:rPr>
                        <a:t>Informacijos teikimas aukštosioms mokykloms apie BD</a:t>
                      </a:r>
                      <a:endParaRPr lang="lt-LT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401" marR="3140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100">
                          <a:effectLst/>
                        </a:rPr>
                        <a:t>Informacijos teikimas aukštosioms mokykloms apie BD</a:t>
                      </a:r>
                      <a:endParaRPr lang="lt-LT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401" marR="3140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100" dirty="0">
                          <a:effectLst/>
                        </a:rPr>
                        <a:t>Informacijos teikimas aukštosioms mokykloms apie BD</a:t>
                      </a:r>
                      <a:endParaRPr lang="lt-LT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401" marR="3140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100" dirty="0">
                          <a:effectLst/>
                        </a:rPr>
                        <a:t>Informacijos teikimas aukštosioms mokykloms apie BD</a:t>
                      </a:r>
                      <a:endParaRPr lang="lt-LT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401" marR="31401" marT="0" marB="0"/>
                </a:tc>
              </a:tr>
              <a:tr h="20015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100" dirty="0">
                          <a:effectLst/>
                        </a:rPr>
                        <a:t> </a:t>
                      </a:r>
                      <a:endParaRPr lang="lt-LT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401" marR="3140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100">
                          <a:effectLst/>
                        </a:rPr>
                        <a:t>BD rengimas ir vertinimas</a:t>
                      </a:r>
                      <a:endParaRPr lang="lt-LT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401" marR="3140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100" dirty="0">
                          <a:effectLst/>
                        </a:rPr>
                        <a:t>BD rengimas ir vertinimas</a:t>
                      </a:r>
                      <a:endParaRPr lang="lt-LT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401" marR="3140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100" dirty="0">
                          <a:effectLst/>
                        </a:rPr>
                        <a:t>BD rengimas ir vertinimas</a:t>
                      </a:r>
                      <a:endParaRPr lang="lt-LT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401" marR="31401" marT="0" marB="0"/>
                </a:tc>
              </a:tr>
              <a:tr h="20015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100" dirty="0">
                          <a:effectLst/>
                        </a:rPr>
                        <a:t> </a:t>
                      </a:r>
                      <a:endParaRPr lang="lt-LT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401" marR="3140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100">
                          <a:effectLst/>
                        </a:rPr>
                        <a:t> </a:t>
                      </a:r>
                      <a:endParaRPr lang="lt-LT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401" marR="3140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100" dirty="0">
                          <a:effectLst/>
                        </a:rPr>
                        <a:t>BD pervertinimas</a:t>
                      </a:r>
                      <a:endParaRPr lang="lt-LT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401" marR="3140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100" dirty="0">
                          <a:effectLst/>
                        </a:rPr>
                        <a:t>BD pervertinimas</a:t>
                      </a:r>
                      <a:endParaRPr lang="lt-LT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401" marR="31401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28334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EC_šablonas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Unknown Document Type" ma:contentTypeID="0x010104" ma:contentTypeVersion="0" ma:contentTypeDescription="" ma:contentTypeScope="" ma:versionID="05d83ceaa0bbd2e3bc716e6e66bd857a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b3d69fe45253d5ff147bb69036b756a7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D859D4E6-27A8-481A-92E7-33B327AFCA75}"/>
</file>

<file path=customXml/itemProps2.xml><?xml version="1.0" encoding="utf-8"?>
<ds:datastoreItem xmlns:ds="http://schemas.openxmlformats.org/officeDocument/2006/customXml" ds:itemID="{923C568D-27A8-4EAF-B213-26E3C639ACBA}"/>
</file>

<file path=customXml/itemProps3.xml><?xml version="1.0" encoding="utf-8"?>
<ds:datastoreItem xmlns:ds="http://schemas.openxmlformats.org/officeDocument/2006/customXml" ds:itemID="{044D7811-3EC8-4871-8CC6-FDB2787D31DC}"/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1009</Words>
  <Application>Microsoft Office PowerPoint</Application>
  <PresentationFormat>On-screen Show (4:3)</PresentationFormat>
  <Paragraphs>135</Paragraphs>
  <Slides>8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NEC_šablonas2</vt:lpstr>
      <vt:lpstr>Brandos darbo įgyvendinimo planas</vt:lpstr>
      <vt:lpstr>PowerPoint Presentation</vt:lpstr>
      <vt:lpstr>Brandos darbo pagrindinės idėjos</vt:lpstr>
      <vt:lpstr>PowerPoint Presentation</vt:lpstr>
      <vt:lpstr>Brandos darbo struktūra ir jo rengimas</vt:lpstr>
      <vt:lpstr>Brandos darbo kokybės užtikrinimo priemonės </vt:lpstr>
      <vt:lpstr>Brandos darbo kokybės užtikrinimo priemonės</vt:lpstr>
      <vt:lpstr>Brandos darbo įgyvendinimo planas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Brandos darbas: pagrindiniai principai ir įgyvendinimo mechanizmai</dc:title>
  <dc:creator>Asta Ranonytė</dc:creator>
  <cp:lastModifiedBy>Asta Ranonytė</cp:lastModifiedBy>
  <cp:revision>12</cp:revision>
  <dcterms:created xsi:type="dcterms:W3CDTF">2016-04-11T08:23:50Z</dcterms:created>
  <dcterms:modified xsi:type="dcterms:W3CDTF">2016-04-15T06:21:19Z</dcterms:modified>
</cp:coreProperties>
</file>