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0" r:id="rId4"/>
    <p:sldId id="258" r:id="rId5"/>
    <p:sldId id="259" r:id="rId6"/>
    <p:sldId id="261" r:id="rId7"/>
    <p:sldId id="262"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2E25199-EF3B-41C9-A3A1-CED0AE5A06A8}"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normAutofit/>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lt-LT" smtClean="0"/>
              <a:t>Spustelėję redag. ruoš. pavad. stilių</a:t>
            </a:r>
            <a:endParaRPr lang="en-US"/>
          </a:p>
        </p:txBody>
      </p:sp>
      <p:sp>
        <p:nvSpPr>
          <p:cNvPr id="3" name="Content Placeholder 2"/>
          <p:cNvSpPr>
            <a:spLocks noGrp="1"/>
          </p:cNvSpPr>
          <p:nvPr>
            <p:ph idx="1"/>
          </p:nvPr>
        </p:nvSpPr>
        <p:spPr>
          <a:xfrm>
            <a:off x="685800" y="1600201"/>
            <a:ext cx="7772400" cy="3733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2E25199-EF3B-41C9-A3A1-CED0AE5A06A8}"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2E25199-EF3B-41C9-A3A1-CED0AE5A06A8}"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lt-LT" smtClean="0"/>
              <a:t>Spustelėję redag. ruoš. pavad. stilių</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2E25199-EF3B-41C9-A3A1-CED0AE5A06A8}"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F81623B-1156-4A9F-A3FD-71F7B158C545}" type="slidenum">
              <a:rPr lang="lt-LT" smtClean="0"/>
              <a:t>‹#›</a:t>
            </a:fld>
            <a:endParaRPr lang="lt-LT"/>
          </a:p>
        </p:txBody>
      </p:sp>
      <p:sp>
        <p:nvSpPr>
          <p:cNvPr id="13" name="Content Placeholder 12"/>
          <p:cNvSpPr>
            <a:spLocks noGrp="1"/>
          </p:cNvSpPr>
          <p:nvPr>
            <p:ph sz="quarter" idx="13"/>
          </p:nvPr>
        </p:nvSpPr>
        <p:spPr>
          <a:xfrm>
            <a:off x="685800" y="1536192"/>
            <a:ext cx="3657600" cy="387705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12E25199-EF3B-41C9-A3A1-CED0AE5A06A8}" type="datetimeFigureOut">
              <a:rPr lang="lt-LT" smtClean="0"/>
              <a:t>2015.10.15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F81623B-1156-4A9F-A3FD-71F7B158C545}" type="slidenum">
              <a:rPr lang="lt-LT" smtClean="0"/>
              <a:t>‹#›</a:t>
            </a:fld>
            <a:endParaRPr lang="lt-LT"/>
          </a:p>
        </p:txBody>
      </p:sp>
      <p:sp>
        <p:nvSpPr>
          <p:cNvPr id="15" name="Content Placeholder 14"/>
          <p:cNvSpPr>
            <a:spLocks noGrp="1"/>
          </p:cNvSpPr>
          <p:nvPr>
            <p:ph sz="quarter" idx="13"/>
          </p:nvPr>
        </p:nvSpPr>
        <p:spPr>
          <a:xfrm>
            <a:off x="685800" y="2209800"/>
            <a:ext cx="3657600" cy="32004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lt-LT" smtClean="0"/>
              <a:t>Spustelėję redag. ruoš. pavad. stilių</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12E25199-EF3B-41C9-A3A1-CED0AE5A06A8}" type="datetimeFigureOut">
              <a:rPr lang="lt-LT" smtClean="0"/>
              <a:t>2015.10.15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2E25199-EF3B-41C9-A3A1-CED0AE5A06A8}" type="datetimeFigureOut">
              <a:rPr lang="lt-LT" smtClean="0"/>
              <a:t>2015.10.15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lt-LT" smtClean="0"/>
              <a:t>Spustelėję redag. ruoš. pavad. stilių</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2E25199-EF3B-41C9-A3A1-CED0AE5A06A8}"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F81623B-1156-4A9F-A3FD-71F7B158C545}" type="slidenum">
              <a:rPr lang="lt-LT" smtClean="0"/>
              <a:t>‹#›</a:t>
            </a:fld>
            <a:endParaRPr lang="lt-LT"/>
          </a:p>
        </p:txBody>
      </p:sp>
      <p:sp>
        <p:nvSpPr>
          <p:cNvPr id="13" name="Content Placeholder 12"/>
          <p:cNvSpPr>
            <a:spLocks noGrp="1"/>
          </p:cNvSpPr>
          <p:nvPr>
            <p:ph sz="quarter" idx="13"/>
          </p:nvPr>
        </p:nvSpPr>
        <p:spPr>
          <a:xfrm>
            <a:off x="4572000" y="609600"/>
            <a:ext cx="3886200" cy="4191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lt-LT" smtClean="0"/>
              <a:t>Spustelėję redag. ruoš. teksto stilių</a:t>
            </a: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2E25199-EF3B-41C9-A3A1-CED0AE5A06A8}"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F81623B-1156-4A9F-A3FD-71F7B158C545}" type="slidenum">
              <a:rPr lang="lt-LT" smtClean="0"/>
              <a:t>‹#›</a:t>
            </a:fld>
            <a:endParaRPr lang="lt-LT"/>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lt-LT" smtClean="0"/>
              <a:t>Spustelėję redag. ruoš. pavad. stilių</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lt-LT" smtClean="0"/>
              <a:t>Spustelėję redag. ruoš. teksto stilių</a:t>
            </a: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2E25199-EF3B-41C9-A3A1-CED0AE5A06A8}"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2E25199-EF3B-41C9-A3A1-CED0AE5A06A8}"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F81623B-1156-4A9F-A3FD-71F7B158C545}" type="slidenum">
              <a:rPr lang="lt-LT" smtClean="0"/>
              <a:t>‹#›</a:t>
            </a:fld>
            <a:endParaRPr lang="lt-LT"/>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E25199-EF3B-41C9-A3A1-CED0AE5A06A8}" type="datetimeFigureOut">
              <a:rPr lang="lt-LT" smtClean="0"/>
              <a:t>2015.10.15</a:t>
            </a:fld>
            <a:endParaRPr lang="lt-LT"/>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lt-LT"/>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9F81623B-1156-4A9F-A3FD-71F7B158C545}"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p:transition>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3001004" y="3584670"/>
            <a:ext cx="5149055" cy="1224136"/>
          </a:xfrm>
        </p:spPr>
        <p:txBody>
          <a:bodyPr>
            <a:normAutofit fontScale="90000"/>
          </a:bodyPr>
          <a:lstStyle/>
          <a:p>
            <a:pPr algn="ctr"/>
            <a:r>
              <a:rPr lang="lt-LT" sz="4800" dirty="0" smtClean="0">
                <a:latin typeface="Times New Roman" panose="02020603050405020304" pitchFamily="18" charset="0"/>
                <a:cs typeface="Times New Roman" panose="02020603050405020304" pitchFamily="18" charset="0"/>
              </a:rPr>
              <a:t>V.Krėvės „Skerdžiuje</a:t>
            </a:r>
            <a:r>
              <a:rPr lang="lt-LT" sz="4800" dirty="0" smtClean="0">
                <a:latin typeface="Times New Roman"/>
                <a:cs typeface="Times New Roman"/>
              </a:rPr>
              <a:t>”</a:t>
            </a:r>
            <a:endParaRPr lang="lt-LT" sz="4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259632" y="1340768"/>
            <a:ext cx="7128792" cy="1107996"/>
          </a:xfrm>
          <a:prstGeom prst="rect">
            <a:avLst/>
          </a:prstGeom>
          <a:noFill/>
        </p:spPr>
        <p:txBody>
          <a:bodyPr wrap="square" rtlCol="0">
            <a:spAutoFit/>
          </a:bodyPr>
          <a:lstStyle/>
          <a:p>
            <a:pPr algn="ctr"/>
            <a:r>
              <a:rPr lang="lt-LT" sz="6600" b="1" dirty="0">
                <a:solidFill>
                  <a:schemeClr val="accent3">
                    <a:lumMod val="60000"/>
                    <a:lumOff val="4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Lapino paveikslas </a:t>
            </a:r>
            <a:endParaRPr lang="lt-LT" sz="6600" b="1" dirty="0">
              <a:solidFill>
                <a:schemeClr val="accent3">
                  <a:lumMod val="60000"/>
                  <a:lumOff val="40000"/>
                </a:schemeClr>
              </a:solidFill>
              <a:effectLst>
                <a:outerShdw blurRad="38100" dist="38100" dir="2700000" algn="tl">
                  <a:srgbClr val="000000">
                    <a:alpha val="43137"/>
                  </a:srgbClr>
                </a:outerShdw>
              </a:effectLst>
            </a:endParaRPr>
          </a:p>
        </p:txBody>
      </p:sp>
      <p:sp>
        <p:nvSpPr>
          <p:cNvPr id="3" name="TextBox 2"/>
          <p:cNvSpPr txBox="1"/>
          <p:nvPr/>
        </p:nvSpPr>
        <p:spPr>
          <a:xfrm>
            <a:off x="7308304" y="6349970"/>
            <a:ext cx="1656184" cy="338554"/>
          </a:xfrm>
          <a:prstGeom prst="rect">
            <a:avLst/>
          </a:prstGeom>
          <a:noFill/>
        </p:spPr>
        <p:txBody>
          <a:bodyPr wrap="square" rtlCol="0">
            <a:spAutoFit/>
          </a:bodyPr>
          <a:lstStyle/>
          <a:p>
            <a:pPr algn="r"/>
            <a:r>
              <a:rPr lang="lt-LT" sz="1600" dirty="0">
                <a:solidFill>
                  <a:schemeClr val="bg1"/>
                </a:solidFill>
                <a:latin typeface="Times New Roman" panose="02020603050405020304" pitchFamily="18" charset="0"/>
                <a:cs typeface="Times New Roman" panose="02020603050405020304" pitchFamily="18" charset="0"/>
              </a:rPr>
              <a:t>Vaiva Salytė 8</a:t>
            </a:r>
            <a:r>
              <a:rPr lang="lt-LT" sz="1600" baseline="30000" dirty="0">
                <a:solidFill>
                  <a:schemeClr val="bg1"/>
                </a:solidFill>
                <a:latin typeface="Times New Roman" panose="02020603050405020304" pitchFamily="18" charset="0"/>
                <a:cs typeface="Times New Roman" panose="02020603050405020304" pitchFamily="18" charset="0"/>
              </a:rPr>
              <a:t>b</a:t>
            </a:r>
            <a:endParaRPr lang="lt-LT" sz="1600" baseline="30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2225606"/>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188640"/>
            <a:ext cx="7776864" cy="1368153"/>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sz="32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85800" y="2276873"/>
            <a:ext cx="7772400" cy="3057128"/>
          </a:xfrm>
        </p:spPr>
        <p:txBody>
          <a:bodyPr/>
          <a:lstStyle/>
          <a:p>
            <a:r>
              <a:rPr lang="lt-LT" sz="2800" dirty="0">
                <a:latin typeface="Times New Roman" panose="02020603050405020304" pitchFamily="18" charset="0"/>
                <a:cs typeface="Times New Roman" panose="02020603050405020304" pitchFamily="18" charset="0"/>
              </a:rPr>
              <a:t>„</a:t>
            </a:r>
            <a:r>
              <a:rPr lang="lt-LT" sz="2800" dirty="0">
                <a:latin typeface="Times New Roman" panose="02020603050405020304" pitchFamily="18" charset="0"/>
                <a:cs typeface="Times New Roman" panose="02020603050405020304" pitchFamily="18" charset="0"/>
                <a:sym typeface="Symbol"/>
              </a:rPr>
              <a:t> ... jei skerdžius kas vieną rytą nekeltų manęs iš miego, dumdamas ragan ir pliauškindamas botagu</a:t>
            </a:r>
            <a:r>
              <a:rPr lang="lt-LT" sz="2800" dirty="0" smtClean="0">
                <a:latin typeface="Times New Roman" panose="02020603050405020304" pitchFamily="18" charset="0"/>
                <a:cs typeface="Times New Roman" panose="02020603050405020304" pitchFamily="18" charset="0"/>
                <a:sym typeface="Symbol"/>
              </a:rPr>
              <a:t>...</a:t>
            </a:r>
            <a:r>
              <a:rPr lang="lt-LT" sz="2800" dirty="0" smtClean="0">
                <a:latin typeface="Times New Roman"/>
                <a:cs typeface="Times New Roman"/>
                <a:sym typeface="Symbol"/>
              </a:rPr>
              <a:t>”</a:t>
            </a:r>
            <a:r>
              <a:rPr lang="lt-LT" sz="2800" dirty="0" smtClean="0"/>
              <a:t> </a:t>
            </a:r>
            <a:endParaRPr lang="lt-LT" sz="2800" dirty="0"/>
          </a:p>
          <a:p>
            <a:r>
              <a:rPr lang="lt-LT" sz="2800" dirty="0">
                <a:latin typeface="Times New Roman" panose="02020603050405020304" pitchFamily="18" charset="0"/>
                <a:cs typeface="Times New Roman" panose="02020603050405020304" pitchFamily="18" charset="0"/>
              </a:rPr>
              <a:t>„Kas vieną vasarą Lapinas ganė </a:t>
            </a:r>
            <a:r>
              <a:rPr lang="lt-LT" sz="2800" dirty="0" smtClean="0">
                <a:latin typeface="Times New Roman" panose="02020603050405020304" pitchFamily="18" charset="0"/>
                <a:cs typeface="Times New Roman" panose="02020603050405020304" pitchFamily="18" charset="0"/>
              </a:rPr>
              <a:t>gyvulius</a:t>
            </a:r>
            <a:r>
              <a:rPr lang="lt-LT" sz="2800" dirty="0" smtClean="0">
                <a:latin typeface="Times New Roman"/>
                <a:cs typeface="Times New Roman"/>
              </a:rPr>
              <a:t>”</a:t>
            </a:r>
            <a:r>
              <a:rPr lang="lt-LT" sz="2800" dirty="0" smtClean="0">
                <a:latin typeface="Times New Roman" panose="02020603050405020304" pitchFamily="18" charset="0"/>
                <a:cs typeface="Times New Roman" panose="02020603050405020304" pitchFamily="18" charset="0"/>
              </a:rPr>
              <a:t>.</a:t>
            </a:r>
            <a:endParaRPr lang="lt-LT" sz="2800" dirty="0">
              <a:latin typeface="Times New Roman" panose="02020603050405020304" pitchFamily="18" charset="0"/>
              <a:cs typeface="Times New Roman" panose="02020603050405020304" pitchFamily="18" charset="0"/>
            </a:endParaRPr>
          </a:p>
          <a:p>
            <a:r>
              <a:rPr lang="lt-LT" sz="2800" dirty="0">
                <a:latin typeface="Times New Roman" panose="02020603050405020304" pitchFamily="18" charset="0"/>
                <a:cs typeface="Times New Roman" panose="02020603050405020304" pitchFamily="18" charset="0"/>
              </a:rPr>
              <a:t>„Žiemą vyras mezgė tinklus, bradinius, o kai nebuvo tokio darbo, mezgė moterims </a:t>
            </a:r>
            <a:r>
              <a:rPr lang="lt-LT" sz="2800" dirty="0" err="1" smtClean="0">
                <a:latin typeface="Times New Roman" panose="02020603050405020304" pitchFamily="18" charset="0"/>
                <a:cs typeface="Times New Roman" panose="02020603050405020304" pitchFamily="18" charset="0"/>
              </a:rPr>
              <a:t>petkes</a:t>
            </a:r>
            <a:r>
              <a:rPr lang="lt-LT" sz="2800" dirty="0">
                <a:latin typeface="Times New Roman" panose="02020603050405020304" pitchFamily="18" charset="0"/>
                <a:cs typeface="Times New Roman" panose="02020603050405020304" pitchFamily="18" charset="0"/>
              </a:rPr>
              <a:t>”</a:t>
            </a:r>
            <a:r>
              <a:rPr lang="lt-LT" sz="2800" dirty="0" smtClean="0">
                <a:latin typeface="Times New Roman" panose="02020603050405020304" pitchFamily="18" charset="0"/>
                <a:cs typeface="Times New Roman" panose="02020603050405020304" pitchFamily="18" charset="0"/>
              </a:rPr>
              <a:t>.</a:t>
            </a:r>
            <a:endParaRPr lang="lt-LT" sz="2800" dirty="0">
              <a:latin typeface="Times New Roman" panose="02020603050405020304" pitchFamily="18" charset="0"/>
              <a:cs typeface="Times New Roman" panose="02020603050405020304" pitchFamily="18" charset="0"/>
            </a:endParaRPr>
          </a:p>
          <a:p>
            <a:endParaRPr lang="lt-LT" dirty="0"/>
          </a:p>
        </p:txBody>
      </p:sp>
      <p:sp>
        <p:nvSpPr>
          <p:cNvPr id="4" name="TextBox 3"/>
          <p:cNvSpPr txBox="1"/>
          <p:nvPr/>
        </p:nvSpPr>
        <p:spPr>
          <a:xfrm>
            <a:off x="683568" y="1549028"/>
            <a:ext cx="7776864" cy="584775"/>
          </a:xfrm>
          <a:prstGeom prst="rect">
            <a:avLst/>
          </a:prstGeom>
          <a:noFill/>
        </p:spPr>
        <p:txBody>
          <a:bodyPr wrap="square" rtlCol="0">
            <a:spAutoFit/>
          </a:bodyPr>
          <a:lstStyle/>
          <a:p>
            <a:r>
              <a:rPr lang="lt-LT" sz="3200" dirty="0" smtClean="0">
                <a:latin typeface="Times New Roman" panose="02020603050405020304" pitchFamily="18" charset="0"/>
                <a:cs typeface="Times New Roman" panose="02020603050405020304" pitchFamily="18" charset="0"/>
              </a:rPr>
              <a:t>Išskirtinė Lapino profesija:</a:t>
            </a:r>
            <a:endParaRPr lang="lt-LT"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59020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188641"/>
            <a:ext cx="7776864" cy="1368152"/>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sz="32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85800" y="2348881"/>
            <a:ext cx="7772400" cy="2985120"/>
          </a:xfrm>
        </p:spPr>
        <p:txBody>
          <a:bodyPr>
            <a:normAutofit/>
          </a:bodyPr>
          <a:lstStyle/>
          <a:p>
            <a:r>
              <a:rPr lang="lt-LT" sz="2800" dirty="0" smtClean="0">
                <a:latin typeface="Times New Roman" panose="02020603050405020304" pitchFamily="18" charset="0"/>
                <a:cs typeface="Times New Roman" panose="02020603050405020304" pitchFamily="18" charset="0"/>
              </a:rPr>
              <a:t>„</a:t>
            </a:r>
            <a:r>
              <a:rPr lang="lt-LT" sz="2800" dirty="0" smtClean="0">
                <a:latin typeface="Times New Roman" panose="02020603050405020304" pitchFamily="18" charset="0"/>
                <a:cs typeface="Times New Roman" panose="02020603050405020304" pitchFamily="18" charset="0"/>
                <a:sym typeface="Symbol"/>
              </a:rPr>
              <a:t>... stiprus, nors žemo ūgio, bet drūtas kaip stipriai žemėn įaugęs seno ąžuolo apsamanojęs kelmas, visas apžėlęs ir žilas it žydinti obelis, seniausias visų tame kaime gyvenančių senelių</a:t>
            </a:r>
            <a:r>
              <a:rPr lang="lt-LT" sz="2800" dirty="0" smtClean="0">
                <a:latin typeface="Times New Roman"/>
                <a:cs typeface="Times New Roman"/>
                <a:sym typeface="Symbol"/>
              </a:rPr>
              <a:t>”</a:t>
            </a:r>
            <a:endParaRPr lang="lt-LT" sz="28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683568" y="1630726"/>
            <a:ext cx="7992888" cy="584775"/>
          </a:xfrm>
          <a:prstGeom prst="rect">
            <a:avLst/>
          </a:prstGeom>
          <a:noFill/>
        </p:spPr>
        <p:txBody>
          <a:bodyPr wrap="square" rtlCol="0">
            <a:spAutoFit/>
          </a:bodyPr>
          <a:lstStyle/>
          <a:p>
            <a:r>
              <a:rPr lang="lt-LT" sz="3200" dirty="0" smtClean="0">
                <a:latin typeface="Times New Roman" panose="02020603050405020304" pitchFamily="18" charset="0"/>
                <a:cs typeface="Times New Roman" panose="02020603050405020304" pitchFamily="18" charset="0"/>
              </a:rPr>
              <a:t>Išorinis portretas:</a:t>
            </a:r>
            <a:endParaRPr lang="lt-LT"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96383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16632"/>
            <a:ext cx="7772400" cy="1440160"/>
          </a:xfrm>
        </p:spPr>
        <p:txBody>
          <a:bodyPr>
            <a:no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sz="32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85800" y="2420887"/>
            <a:ext cx="7772400" cy="2913113"/>
          </a:xfrm>
        </p:spPr>
        <p:txBody>
          <a:bodyPr>
            <a:normAutofit/>
          </a:bodyPr>
          <a:lstStyle/>
          <a:p>
            <a:r>
              <a:rPr lang="lt-LT" sz="2800" dirty="0" smtClean="0">
                <a:latin typeface="Times New Roman" panose="02020603050405020304" pitchFamily="18" charset="0"/>
                <a:cs typeface="Times New Roman" panose="02020603050405020304" pitchFamily="18" charset="0"/>
              </a:rPr>
              <a:t>„Lapinas gyveno sodžiaus gale, dūminėj </a:t>
            </a:r>
            <a:r>
              <a:rPr lang="lt-LT" sz="2800" dirty="0" err="1" smtClean="0">
                <a:latin typeface="Times New Roman" panose="02020603050405020304" pitchFamily="18" charset="0"/>
                <a:cs typeface="Times New Roman" panose="02020603050405020304" pitchFamily="18" charset="0"/>
              </a:rPr>
              <a:t>pirkaitėj</a:t>
            </a:r>
            <a:r>
              <a:rPr lang="lt-LT" sz="2800" dirty="0" smtClean="0">
                <a:latin typeface="Times New Roman" panose="02020603050405020304" pitchFamily="18" charset="0"/>
                <a:cs typeface="Times New Roman" panose="02020603050405020304" pitchFamily="18" charset="0"/>
              </a:rPr>
              <a:t>, be priemenės,</a:t>
            </a:r>
            <a:r>
              <a:rPr lang="lt-LT" sz="2800" dirty="0" smtClean="0">
                <a:latin typeface="Times New Roman"/>
                <a:cs typeface="Times New Roman"/>
              </a:rPr>
              <a:t>”</a:t>
            </a:r>
            <a:r>
              <a:rPr lang="lt-LT" sz="2800" dirty="0" smtClean="0">
                <a:latin typeface="Times New Roman" panose="02020603050405020304" pitchFamily="18" charset="0"/>
                <a:cs typeface="Times New Roman" panose="02020603050405020304" pitchFamily="18" charset="0"/>
              </a:rPr>
              <a:t>.</a:t>
            </a:r>
          </a:p>
          <a:p>
            <a:r>
              <a:rPr lang="lt-LT" sz="2800" dirty="0" smtClean="0">
                <a:latin typeface="Times New Roman" panose="02020603050405020304" pitchFamily="18" charset="0"/>
                <a:cs typeface="Times New Roman" panose="02020603050405020304" pitchFamily="18" charset="0"/>
              </a:rPr>
              <a:t>„Dėl to kas vieni metai augindavo sau du paršiuku, kurie būdavo riebiu, ramiu ir sočiu kaip vaikinu.</a:t>
            </a:r>
            <a:r>
              <a:rPr lang="lt-LT" sz="2800" dirty="0" smtClean="0">
                <a:latin typeface="Times New Roman"/>
                <a:cs typeface="Times New Roman"/>
              </a:rPr>
              <a:t>”</a:t>
            </a:r>
            <a:endParaRPr lang="lt-LT"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55576" y="1628800"/>
            <a:ext cx="7920880" cy="584775"/>
          </a:xfrm>
          <a:prstGeom prst="rect">
            <a:avLst/>
          </a:prstGeom>
          <a:noFill/>
        </p:spPr>
        <p:txBody>
          <a:bodyPr wrap="square" rtlCol="0">
            <a:spAutoFit/>
          </a:bodyPr>
          <a:lstStyle/>
          <a:p>
            <a:r>
              <a:rPr lang="lt-LT" sz="3200" dirty="0" smtClean="0">
                <a:latin typeface="Times New Roman" panose="02020603050405020304" pitchFamily="18" charset="0"/>
                <a:cs typeface="Times New Roman" panose="02020603050405020304" pitchFamily="18" charset="0"/>
              </a:rPr>
              <a:t>Lapinas ir turtai:</a:t>
            </a:r>
            <a:endParaRPr lang="lt-LT"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29044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88640"/>
            <a:ext cx="7772400" cy="1228998"/>
          </a:xfrm>
        </p:spPr>
        <p:txBody>
          <a:bodyPr>
            <a:normAutofit/>
          </a:bodyPr>
          <a:lstStyle/>
          <a:p>
            <a:pPr algn="ctr"/>
            <a:r>
              <a:rPr lang="lt-LT" sz="3600" dirty="0">
                <a:solidFill>
                  <a:schemeClr val="accent3">
                    <a:lumMod val="60000"/>
                    <a:lumOff val="40000"/>
                  </a:schemeClr>
                </a:solidFill>
                <a:latin typeface="Times New Roman" panose="02020603050405020304" pitchFamily="18" charset="0"/>
                <a:cs typeface="Times New Roman" panose="02020603050405020304" pitchFamily="18" charset="0"/>
              </a:rPr>
              <a:t>Keistuolis </a:t>
            </a:r>
            <a:r>
              <a:rPr lang="lt-LT" sz="3600" dirty="0" smtClean="0">
                <a:solidFill>
                  <a:schemeClr val="accent3">
                    <a:lumMod val="60000"/>
                    <a:lumOff val="40000"/>
                  </a:schemeClr>
                </a:solidFill>
                <a:latin typeface="Times New Roman" panose="02020603050405020304" pitchFamily="18" charset="0"/>
                <a:cs typeface="Times New Roman" panose="02020603050405020304" pitchFamily="18" charset="0"/>
              </a:rPr>
              <a:t>paslaptingas Lapinas</a:t>
            </a:r>
            <a:endParaRPr lang="lt-LT" sz="36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85800" y="2387789"/>
            <a:ext cx="7772400" cy="3129444"/>
          </a:xfrm>
        </p:spPr>
        <p:txBody>
          <a:bodyPr>
            <a:normAutofit/>
          </a:bodyPr>
          <a:lstStyle/>
          <a:p>
            <a:r>
              <a:rPr lang="lt-LT" sz="1800" dirty="0" smtClean="0">
                <a:latin typeface="Times New Roman" panose="02020603050405020304" pitchFamily="18" charset="0"/>
                <a:cs typeface="Times New Roman" panose="02020603050405020304" pitchFamily="18" charset="0"/>
              </a:rPr>
              <a:t>„Tai vėl pasakoja jiems skerdžius, kaip lapės ant kiaušinių tupi, vilkai medžiuose vaikus peri, volungės kiškius melžia, savo mažučius girdo, kaip vanagai žindo </a:t>
            </a:r>
            <a:r>
              <a:rPr lang="lt-LT" sz="1800" dirty="0" err="1" smtClean="0">
                <a:latin typeface="Times New Roman" panose="02020603050405020304" pitchFamily="18" charset="0"/>
                <a:cs typeface="Times New Roman" panose="02020603050405020304" pitchFamily="18" charset="0"/>
              </a:rPr>
              <a:t>vanagynus</a:t>
            </a:r>
            <a:r>
              <a:rPr lang="lt-LT" sz="1800" dirty="0" smtClean="0">
                <a:latin typeface="Times New Roman" panose="02020603050405020304" pitchFamily="18" charset="0"/>
                <a:cs typeface="Times New Roman" panose="02020603050405020304" pitchFamily="18" charset="0"/>
              </a:rPr>
              <a:t>...</a:t>
            </a:r>
            <a:r>
              <a:rPr lang="lt-LT" sz="1800" dirty="0" smtClean="0">
                <a:latin typeface="Times New Roman"/>
                <a:cs typeface="Times New Roman"/>
              </a:rPr>
              <a:t>”</a:t>
            </a:r>
            <a:endParaRPr lang="lt-LT" sz="1800" dirty="0" smtClean="0">
              <a:latin typeface="Times New Roman" panose="02020603050405020304" pitchFamily="18" charset="0"/>
              <a:cs typeface="Times New Roman" panose="02020603050405020304" pitchFamily="18" charset="0"/>
            </a:endParaRPr>
          </a:p>
          <a:p>
            <a:r>
              <a:rPr lang="lt-LT" sz="1800" dirty="0" smtClean="0">
                <a:latin typeface="Times New Roman" panose="02020603050405020304" pitchFamily="18" charset="0"/>
                <a:cs typeface="Times New Roman" panose="02020603050405020304" pitchFamily="18" charset="0"/>
              </a:rPr>
              <a:t>„Pripasakoja, primeluoja tiek, jog vaikai net </a:t>
            </a:r>
            <a:r>
              <a:rPr lang="lt-LT" sz="1800" dirty="0" err="1" smtClean="0">
                <a:latin typeface="Times New Roman" panose="02020603050405020304" pitchFamily="18" charset="0"/>
                <a:cs typeface="Times New Roman" panose="02020603050405020304" pitchFamily="18" charset="0"/>
              </a:rPr>
              <a:t>sodžiun</a:t>
            </a:r>
            <a:r>
              <a:rPr lang="lt-LT" sz="1800" dirty="0" smtClean="0">
                <a:latin typeface="Times New Roman" panose="02020603050405020304" pitchFamily="18" charset="0"/>
                <a:cs typeface="Times New Roman" panose="02020603050405020304" pitchFamily="18" charset="0"/>
              </a:rPr>
              <a:t> grįžti bijo, o ypač jei pakelėje yra bala ar pirtis...</a:t>
            </a:r>
            <a:r>
              <a:rPr lang="lt-LT" sz="1800" dirty="0" smtClean="0">
                <a:latin typeface="Times New Roman"/>
                <a:cs typeface="Times New Roman"/>
              </a:rPr>
              <a:t>”</a:t>
            </a:r>
            <a:endParaRPr lang="lt-LT" sz="1800" dirty="0" smtClean="0">
              <a:latin typeface="Times New Roman" panose="02020603050405020304" pitchFamily="18" charset="0"/>
              <a:cs typeface="Times New Roman" panose="02020603050405020304" pitchFamily="18" charset="0"/>
            </a:endParaRPr>
          </a:p>
          <a:p>
            <a:r>
              <a:rPr lang="lt-LT" sz="1800" dirty="0" smtClean="0">
                <a:latin typeface="Times New Roman" panose="02020603050405020304" pitchFamily="18" charset="0"/>
                <a:cs typeface="Times New Roman" panose="02020603050405020304" pitchFamily="18" charset="0"/>
              </a:rPr>
              <a:t>„Niekas tiek nežinojo pasakų, kiek senasis Lapinas; niekas taip gražiai nemokėjo papasakoti pramanytų dalykų, įtikinančiai sumeluoti kaip jisai. Suvedžiodavo dažnai ne tik vaikus, bet ir senus rimtus vyrus Spjaudydavosi apgauti ir juokdavosi patys iš savęs, kad pasitikėjo žinomu melagiu, kad paklausė jo, o kitą kartą ima ir vėl paklauso, patiki...</a:t>
            </a:r>
            <a:r>
              <a:rPr lang="lt-LT" sz="1800" dirty="0" smtClean="0">
                <a:latin typeface="Times New Roman"/>
                <a:cs typeface="Times New Roman"/>
              </a:rPr>
              <a:t>”</a:t>
            </a:r>
            <a:endParaRPr lang="lt-LT" sz="1800" dirty="0" smtClean="0">
              <a:latin typeface="Times New Roman" panose="02020603050405020304" pitchFamily="18" charset="0"/>
              <a:cs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74614" y="1556791"/>
            <a:ext cx="7848872" cy="830997"/>
          </a:xfrm>
          <a:prstGeom prst="rect">
            <a:avLst/>
          </a:prstGeom>
          <a:noFill/>
        </p:spPr>
        <p:txBody>
          <a:bodyPr wrap="square" rtlCol="0">
            <a:spAutoFit/>
          </a:bodyPr>
          <a:lstStyle/>
          <a:p>
            <a:r>
              <a:rPr lang="lt-LT" sz="2400" dirty="0" smtClean="0">
                <a:latin typeface="Times New Roman" panose="02020603050405020304" pitchFamily="18" charset="0"/>
                <a:cs typeface="Times New Roman" panose="02020603050405020304" pitchFamily="18" charset="0"/>
              </a:rPr>
              <a:t>Santykiai su kaimo žmonėmis. </a:t>
            </a:r>
            <a:r>
              <a:rPr lang="lt-LT" sz="2400" dirty="0">
                <a:latin typeface="Times New Roman" panose="02020603050405020304" pitchFamily="18" charset="0"/>
                <a:cs typeface="Times New Roman" panose="02020603050405020304" pitchFamily="18" charset="0"/>
              </a:rPr>
              <a:t>P</a:t>
            </a:r>
            <a:r>
              <a:rPr lang="lt-LT" sz="2400" dirty="0" smtClean="0">
                <a:latin typeface="Times New Roman" panose="02020603050405020304" pitchFamily="18" charset="0"/>
                <a:cs typeface="Times New Roman" panose="02020603050405020304" pitchFamily="18" charset="0"/>
              </a:rPr>
              <a:t>asakorius, melagis, bet ir jautrus:</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98010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88640"/>
            <a:ext cx="7772400" cy="1228998"/>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dirty="0">
              <a:solidFill>
                <a:schemeClr val="accent3">
                  <a:lumMod val="60000"/>
                  <a:lumOff val="40000"/>
                </a:schemeClr>
              </a:solidFill>
            </a:endParaRPr>
          </a:p>
        </p:txBody>
      </p:sp>
      <p:sp>
        <p:nvSpPr>
          <p:cNvPr id="3" name="Turinio vietos rezervavimo ženklas 2"/>
          <p:cNvSpPr>
            <a:spLocks noGrp="1"/>
          </p:cNvSpPr>
          <p:nvPr>
            <p:ph idx="1"/>
          </p:nvPr>
        </p:nvSpPr>
        <p:spPr>
          <a:xfrm>
            <a:off x="685800" y="2276872"/>
            <a:ext cx="7772400" cy="3057128"/>
          </a:xfrm>
        </p:spPr>
        <p:txBody>
          <a:bodyPr>
            <a:noAutofit/>
          </a:bodyPr>
          <a:lstStyle/>
          <a:p>
            <a:r>
              <a:rPr lang="lt-LT" sz="2200" dirty="0" smtClean="0">
                <a:latin typeface="Times New Roman" panose="02020603050405020304" pitchFamily="18" charset="0"/>
                <a:cs typeface="Times New Roman" panose="02020603050405020304" pitchFamily="18" charset="0"/>
              </a:rPr>
              <a:t>„Ir vėl juokiasi vyrai, o Lapinui tai linksma, lyg jį už gerą būtų gyrę.</a:t>
            </a:r>
            <a:r>
              <a:rPr lang="lt-LT" sz="2200" dirty="0" smtClean="0">
                <a:latin typeface="Times New Roman"/>
                <a:cs typeface="Times New Roman"/>
              </a:rPr>
              <a:t>”</a:t>
            </a:r>
            <a:endParaRPr lang="lt-LT" sz="2200" dirty="0" smtClean="0">
              <a:latin typeface="Times New Roman" panose="02020603050405020304" pitchFamily="18" charset="0"/>
              <a:cs typeface="Times New Roman" panose="02020603050405020304" pitchFamily="18" charset="0"/>
            </a:endParaRPr>
          </a:p>
          <a:p>
            <a:r>
              <a:rPr lang="lt-LT" sz="2200" dirty="0" smtClean="0">
                <a:latin typeface="Times New Roman" panose="02020603050405020304" pitchFamily="18" charset="0"/>
                <a:cs typeface="Times New Roman" panose="02020603050405020304" pitchFamily="18" charset="0"/>
              </a:rPr>
              <a:t>„Tai, seni, prigyvenai laikų: vaikai senus moko. Ar tikėjai, ar laukei to, seni</a:t>
            </a:r>
            <a:r>
              <a:rPr lang="lt-LT" sz="2200" dirty="0" smtClean="0">
                <a:latin typeface="Times New Roman"/>
                <a:cs typeface="Times New Roman"/>
              </a:rPr>
              <a:t>”</a:t>
            </a:r>
            <a:endParaRPr lang="lt-LT" sz="2200" dirty="0" smtClean="0">
              <a:latin typeface="Times New Roman" panose="02020603050405020304" pitchFamily="18" charset="0"/>
              <a:cs typeface="Times New Roman" panose="02020603050405020304" pitchFamily="18" charset="0"/>
            </a:endParaRPr>
          </a:p>
          <a:p>
            <a:r>
              <a:rPr lang="lt-LT" sz="2200" dirty="0" smtClean="0">
                <a:latin typeface="Times New Roman" panose="02020603050405020304" pitchFamily="18" charset="0"/>
                <a:cs typeface="Times New Roman" panose="02020603050405020304" pitchFamily="18" charset="0"/>
              </a:rPr>
              <a:t>„Nors jisai priprato, kad iš jo keltų juokus, bet čiagi buvo svetimų šalių žmonės!</a:t>
            </a:r>
            <a:r>
              <a:rPr lang="lt-LT" sz="2200" dirty="0" smtClean="0">
                <a:latin typeface="Times New Roman"/>
                <a:cs typeface="Times New Roman"/>
              </a:rPr>
              <a:t>”</a:t>
            </a:r>
            <a:endParaRPr lang="lt-LT" sz="2200" dirty="0" smtClean="0">
              <a:latin typeface="Times New Roman" panose="02020603050405020304" pitchFamily="18" charset="0"/>
              <a:cs typeface="Times New Roman" panose="02020603050405020304" pitchFamily="18" charset="0"/>
            </a:endParaRPr>
          </a:p>
          <a:p>
            <a:r>
              <a:rPr lang="lt-LT" sz="2200" dirty="0" smtClean="0">
                <a:latin typeface="Times New Roman" panose="02020603050405020304" pitchFamily="18" charset="0"/>
                <a:cs typeface="Times New Roman" panose="02020603050405020304" pitchFamily="18" charset="0"/>
              </a:rPr>
              <a:t>„</a:t>
            </a:r>
            <a:r>
              <a:rPr lang="lt-LT" sz="2200" dirty="0" smtClean="0">
                <a:latin typeface="Times New Roman" panose="02020603050405020304" pitchFamily="18" charset="0"/>
                <a:cs typeface="Times New Roman" panose="02020603050405020304" pitchFamily="18" charset="0"/>
                <a:sym typeface="Symbol"/>
              </a:rPr>
              <a:t> Tfu!  spjovė Lapinas ir, paėmęs nuo suolo botagą, trimitą ir kepurę, nei neatsisveikinęs išėjo iš trobos.</a:t>
            </a:r>
            <a:r>
              <a:rPr lang="lt-LT" sz="2200" dirty="0" smtClean="0">
                <a:latin typeface="Times New Roman"/>
                <a:cs typeface="Times New Roman"/>
                <a:sym typeface="Symbol"/>
              </a:rPr>
              <a:t>”</a:t>
            </a:r>
            <a:endParaRPr lang="lt-LT" sz="22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11560" y="1484785"/>
            <a:ext cx="7704856" cy="1200329"/>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Santykiai su kaimo </a:t>
            </a:r>
            <a:r>
              <a:rPr lang="lt-LT" sz="2400" dirty="0" smtClean="0">
                <a:latin typeface="Times New Roman" panose="02020603050405020304" pitchFamily="18" charset="0"/>
                <a:cs typeface="Times New Roman" panose="02020603050405020304" pitchFamily="18" charset="0"/>
              </a:rPr>
              <a:t>žmonėmis. </a:t>
            </a:r>
            <a:r>
              <a:rPr lang="lt-LT" sz="2400" dirty="0">
                <a:latin typeface="Times New Roman" panose="02020603050405020304" pitchFamily="18" charset="0"/>
                <a:cs typeface="Times New Roman" panose="02020603050405020304" pitchFamily="18" charset="0"/>
              </a:rPr>
              <a:t>L</a:t>
            </a:r>
            <a:r>
              <a:rPr lang="lt-LT" sz="2400" dirty="0" smtClean="0">
                <a:latin typeface="Times New Roman" panose="02020603050405020304" pitchFamily="18" charset="0"/>
                <a:cs typeface="Times New Roman" panose="02020603050405020304" pitchFamily="18" charset="0"/>
              </a:rPr>
              <a:t>eidžiasi pajuokiamas, bet turi ir orumo:</a:t>
            </a:r>
          </a:p>
          <a:p>
            <a:endParaRPr lang="lt-LT" sz="2400" dirty="0"/>
          </a:p>
        </p:txBody>
      </p:sp>
    </p:spTree>
    <p:extLst>
      <p:ext uri="{BB962C8B-B14F-4D97-AF65-F5344CB8AC3E}">
        <p14:creationId xmlns:p14="http://schemas.microsoft.com/office/powerpoint/2010/main" val="17026133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88640"/>
            <a:ext cx="7772400" cy="1228998"/>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dirty="0">
              <a:solidFill>
                <a:schemeClr val="accent3">
                  <a:lumMod val="60000"/>
                  <a:lumOff val="40000"/>
                </a:schemeClr>
              </a:solidFill>
            </a:endParaRPr>
          </a:p>
        </p:txBody>
      </p:sp>
      <p:sp>
        <p:nvSpPr>
          <p:cNvPr id="3" name="Turinio vietos rezervavimo ženklas 2"/>
          <p:cNvSpPr>
            <a:spLocks noGrp="1"/>
          </p:cNvSpPr>
          <p:nvPr>
            <p:ph idx="1"/>
          </p:nvPr>
        </p:nvSpPr>
        <p:spPr>
          <a:xfrm>
            <a:off x="665972" y="2366882"/>
            <a:ext cx="7772400" cy="3078341"/>
          </a:xfrm>
        </p:spPr>
        <p:txBody>
          <a:bodyPr/>
          <a:lstStyle/>
          <a:p>
            <a:r>
              <a:rPr lang="lt-LT" sz="2400" dirty="0" smtClean="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sym typeface="Symbol"/>
              </a:rPr>
              <a:t>  </a:t>
            </a:r>
            <a:r>
              <a:rPr lang="lt-LT" sz="2400" dirty="0" smtClean="0">
                <a:latin typeface="Times New Roman" panose="02020603050405020304" pitchFamily="18" charset="0"/>
                <a:cs typeface="Times New Roman" panose="02020603050405020304" pitchFamily="18" charset="0"/>
              </a:rPr>
              <a:t>Teta, a teta!</a:t>
            </a:r>
            <a:r>
              <a:rPr lang="lt-LT" sz="2400" dirty="0">
                <a:latin typeface="Times New Roman" panose="02020603050405020304" pitchFamily="18" charset="0"/>
                <a:cs typeface="Times New Roman" panose="02020603050405020304" pitchFamily="18" charset="0"/>
                <a:sym typeface="Symbol"/>
              </a:rPr>
              <a:t> </a:t>
            </a:r>
            <a:r>
              <a:rPr lang="lt-LT" sz="2400" dirty="0" smtClean="0">
                <a:latin typeface="Times New Roman" panose="02020603050405020304" pitchFamily="18" charset="0"/>
                <a:cs typeface="Times New Roman" panose="02020603050405020304" pitchFamily="18" charset="0"/>
                <a:sym typeface="Symbol"/>
              </a:rPr>
              <a:t> šaukia Lapinas.  Aš tau </a:t>
            </a:r>
            <a:r>
              <a:rPr lang="lt-LT" sz="2400" dirty="0" err="1" smtClean="0">
                <a:latin typeface="Times New Roman" panose="02020603050405020304" pitchFamily="18" charset="0"/>
                <a:cs typeface="Times New Roman" panose="02020603050405020304" pitchFamily="18" charset="0"/>
                <a:sym typeface="Symbol"/>
              </a:rPr>
              <a:t>trūkžolių</a:t>
            </a:r>
            <a:r>
              <a:rPr lang="lt-LT" sz="2400" dirty="0" smtClean="0">
                <a:latin typeface="Times New Roman" panose="02020603050405020304" pitchFamily="18" charset="0"/>
                <a:cs typeface="Times New Roman" panose="02020603050405020304" pitchFamily="18" charset="0"/>
                <a:sym typeface="Symbol"/>
              </a:rPr>
              <a:t> parnešiau.</a:t>
            </a:r>
            <a:r>
              <a:rPr lang="lt-LT" sz="2400" dirty="0" smtClean="0">
                <a:latin typeface="Times New Roman"/>
                <a:cs typeface="Times New Roman"/>
                <a:sym typeface="Symbol"/>
              </a:rPr>
              <a:t>”</a:t>
            </a:r>
            <a:endParaRPr lang="lt-LT" sz="2400" dirty="0" smtClean="0">
              <a:latin typeface="Times New Roman" panose="02020603050405020304" pitchFamily="18" charset="0"/>
              <a:cs typeface="Times New Roman" panose="02020603050405020304" pitchFamily="18" charset="0"/>
              <a:sym typeface="Symbol"/>
            </a:endParaRPr>
          </a:p>
          <a:p>
            <a:r>
              <a:rPr lang="lt-LT" sz="2400" dirty="0" smtClean="0">
                <a:latin typeface="Times New Roman" panose="02020603050405020304" pitchFamily="18" charset="0"/>
                <a:cs typeface="Times New Roman" panose="02020603050405020304" pitchFamily="18" charset="0"/>
                <a:sym typeface="Symbol"/>
              </a:rPr>
              <a:t>„  Turėk prijuostę, žmonele, </a:t>
            </a:r>
            <a:r>
              <a:rPr lang="lt-LT" sz="2400" dirty="0" err="1" smtClean="0">
                <a:latin typeface="Times New Roman" panose="02020603050405020304" pitchFamily="18" charset="0"/>
                <a:cs typeface="Times New Roman" panose="02020603050405020304" pitchFamily="18" charset="0"/>
                <a:sym typeface="Symbol"/>
              </a:rPr>
              <a:t>rieškučion</a:t>
            </a:r>
            <a:r>
              <a:rPr lang="lt-LT" sz="2400" dirty="0" smtClean="0">
                <a:latin typeface="Times New Roman" panose="02020603050405020304" pitchFamily="18" charset="0"/>
                <a:cs typeface="Times New Roman" panose="02020603050405020304" pitchFamily="18" charset="0"/>
                <a:sym typeface="Symbol"/>
              </a:rPr>
              <a:t> nepaimsi; aš tau čia daugel prikasiau, kad ilgam užtektų.</a:t>
            </a:r>
            <a:r>
              <a:rPr lang="lt-LT" sz="2400" dirty="0" smtClean="0">
                <a:latin typeface="Times New Roman"/>
                <a:cs typeface="Times New Roman"/>
                <a:sym typeface="Symbol"/>
              </a:rPr>
              <a:t>”</a:t>
            </a:r>
            <a:endParaRPr lang="lt-LT" sz="2400" dirty="0" smtClean="0">
              <a:latin typeface="Times New Roman" panose="02020603050405020304" pitchFamily="18" charset="0"/>
              <a:cs typeface="Times New Roman" panose="02020603050405020304" pitchFamily="18" charset="0"/>
              <a:sym typeface="Symbol"/>
            </a:endParaRPr>
          </a:p>
          <a:p>
            <a:r>
              <a:rPr lang="lt-LT" sz="2400" dirty="0" smtClean="0">
                <a:latin typeface="Times New Roman" panose="02020603050405020304" pitchFamily="18" charset="0"/>
                <a:cs typeface="Times New Roman" panose="02020603050405020304" pitchFamily="18" charset="0"/>
                <a:sym typeface="Symbol"/>
              </a:rPr>
              <a:t>„Taigi, moterėle. Aš tau nūnai surišau tokią, jog visai vasarai užteks. Kaip kupstas.</a:t>
            </a:r>
            <a:r>
              <a:rPr lang="lt-LT" sz="2400" dirty="0" smtClean="0">
                <a:latin typeface="Times New Roman"/>
                <a:cs typeface="Times New Roman"/>
                <a:sym typeface="Symbol"/>
              </a:rPr>
              <a:t>”</a:t>
            </a:r>
            <a:endParaRPr lang="lt-LT" sz="2400" dirty="0" smtClean="0">
              <a:latin typeface="Times New Roman" panose="02020603050405020304" pitchFamily="18" charset="0"/>
              <a:cs typeface="Times New Roman" panose="02020603050405020304" pitchFamily="18" charset="0"/>
              <a:sym typeface="Symbol"/>
            </a:endParaRPr>
          </a:p>
          <a:p>
            <a:endParaRPr lang="lt-LT" dirty="0" smtClean="0">
              <a:latin typeface="Times New Roman" panose="02020603050405020304" pitchFamily="18" charset="0"/>
              <a:cs typeface="Times New Roman" panose="02020603050405020304" pitchFamily="18" charset="0"/>
              <a:sym typeface="Symbol"/>
            </a:endParaRPr>
          </a:p>
          <a:p>
            <a:endParaRPr lang="lt-LT"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83568" y="1412776"/>
            <a:ext cx="7776864" cy="954107"/>
          </a:xfrm>
          <a:prstGeom prst="rect">
            <a:avLst/>
          </a:prstGeom>
          <a:noFill/>
        </p:spPr>
        <p:txBody>
          <a:bodyPr wrap="square" rtlCol="0">
            <a:spAutoFit/>
          </a:bodyPr>
          <a:lstStyle/>
          <a:p>
            <a:r>
              <a:rPr lang="lt-LT" sz="2800" dirty="0">
                <a:latin typeface="Times New Roman" panose="02020603050405020304" pitchFamily="18" charset="0"/>
                <a:cs typeface="Times New Roman" panose="02020603050405020304" pitchFamily="18" charset="0"/>
              </a:rPr>
              <a:t>Santykiai su kaimo žmonėmis. </a:t>
            </a:r>
            <a:r>
              <a:rPr lang="lt-LT" sz="2800" dirty="0" smtClean="0">
                <a:latin typeface="Times New Roman" panose="02020603050405020304" pitchFamily="18" charset="0"/>
                <a:cs typeface="Times New Roman" panose="02020603050405020304" pitchFamily="18" charset="0"/>
              </a:rPr>
              <a:t> Dėmesingas kaimo žmonėms:</a:t>
            </a:r>
          </a:p>
        </p:txBody>
      </p:sp>
    </p:spTree>
    <p:extLst>
      <p:ext uri="{BB962C8B-B14F-4D97-AF65-F5344CB8AC3E}">
        <p14:creationId xmlns:p14="http://schemas.microsoft.com/office/powerpoint/2010/main" val="2610067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88640"/>
            <a:ext cx="7772400" cy="1228998"/>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dirty="0">
              <a:solidFill>
                <a:schemeClr val="accent3">
                  <a:lumMod val="60000"/>
                  <a:lumOff val="40000"/>
                </a:schemeClr>
              </a:solidFill>
            </a:endParaRPr>
          </a:p>
        </p:txBody>
      </p:sp>
      <p:sp>
        <p:nvSpPr>
          <p:cNvPr id="3" name="Turinio vietos rezervavimo ženklas 2"/>
          <p:cNvSpPr>
            <a:spLocks noGrp="1"/>
          </p:cNvSpPr>
          <p:nvPr>
            <p:ph idx="1"/>
          </p:nvPr>
        </p:nvSpPr>
        <p:spPr>
          <a:xfrm>
            <a:off x="685800" y="2132855"/>
            <a:ext cx="7772400" cy="3201145"/>
          </a:xfrm>
        </p:spPr>
        <p:txBody>
          <a:bodyPr/>
          <a:lstStyle/>
          <a:p>
            <a:r>
              <a:rPr lang="lt-LT" dirty="0" smtClean="0"/>
              <a:t>„ </a:t>
            </a:r>
            <a:r>
              <a:rPr lang="lt-LT" dirty="0">
                <a:latin typeface="Times New Roman" panose="02020603050405020304" pitchFamily="18" charset="0"/>
                <a:cs typeface="Times New Roman" panose="02020603050405020304" pitchFamily="18" charset="0"/>
                <a:sym typeface="Symbol"/>
              </a:rPr>
              <a:t>...</a:t>
            </a:r>
            <a:r>
              <a:rPr lang="lt-LT" dirty="0" smtClean="0">
                <a:latin typeface="Times New Roman" panose="02020603050405020304" pitchFamily="18" charset="0"/>
                <a:cs typeface="Times New Roman" panose="02020603050405020304" pitchFamily="18" charset="0"/>
                <a:sym typeface="Symbol"/>
              </a:rPr>
              <a:t> vienus ir kitus myli Lapinas, bet savotiška, </a:t>
            </a:r>
            <a:r>
              <a:rPr lang="lt-LT" dirty="0" err="1" smtClean="0">
                <a:latin typeface="Times New Roman" panose="02020603050405020304" pitchFamily="18" charset="0"/>
                <a:cs typeface="Times New Roman" panose="02020603050405020304" pitchFamily="18" charset="0"/>
                <a:sym typeface="Symbol"/>
              </a:rPr>
              <a:t>skerdiška</a:t>
            </a:r>
            <a:r>
              <a:rPr lang="lt-LT" dirty="0" smtClean="0">
                <a:latin typeface="Times New Roman" panose="02020603050405020304" pitchFamily="18" charset="0"/>
                <a:cs typeface="Times New Roman" panose="02020603050405020304" pitchFamily="18" charset="0"/>
                <a:sym typeface="Symbol"/>
              </a:rPr>
              <a:t> meile: jam linksma, kai šunys pjaunasi, jam gražu, malonu, kai vaikai pešasi kaip mėšlyne žvirbliai.</a:t>
            </a:r>
            <a:r>
              <a:rPr lang="lt-LT" dirty="0" smtClean="0">
                <a:latin typeface="Times New Roman"/>
                <a:cs typeface="Times New Roman"/>
                <a:sym typeface="Symbol"/>
              </a:rPr>
              <a:t>”</a:t>
            </a:r>
            <a:endParaRPr lang="lt-LT" dirty="0" smtClean="0">
              <a:latin typeface="Times New Roman" panose="02020603050405020304" pitchFamily="18" charset="0"/>
              <a:cs typeface="Times New Roman" panose="02020603050405020304" pitchFamily="18" charset="0"/>
              <a:sym typeface="Symbol"/>
            </a:endParaRPr>
          </a:p>
          <a:p>
            <a:r>
              <a:rPr lang="lt-LT" dirty="0" smtClean="0">
                <a:latin typeface="Times New Roman" panose="02020603050405020304" pitchFamily="18" charset="0"/>
                <a:cs typeface="Times New Roman" panose="02020603050405020304" pitchFamily="18" charset="0"/>
                <a:sym typeface="Symbol"/>
              </a:rPr>
              <a:t>„Gena skerdžius namo  vaikai jį pasitinka dar pamiškėje; gena laukan  vaikai jį lydi net į šilaines.</a:t>
            </a:r>
            <a:r>
              <a:rPr lang="lt-LT" dirty="0" smtClean="0">
                <a:latin typeface="Times New Roman"/>
                <a:cs typeface="Times New Roman"/>
                <a:sym typeface="Symbol"/>
              </a:rPr>
              <a:t>”</a:t>
            </a:r>
            <a:endParaRPr lang="lt-LT" dirty="0" smtClean="0">
              <a:latin typeface="Times New Roman" panose="02020603050405020304" pitchFamily="18" charset="0"/>
              <a:cs typeface="Times New Roman" panose="02020603050405020304" pitchFamily="18" charset="0"/>
              <a:sym typeface="Symbol"/>
            </a:endParaRPr>
          </a:p>
          <a:p>
            <a:r>
              <a:rPr lang="lt-LT" dirty="0" smtClean="0">
                <a:latin typeface="Times New Roman" panose="02020603050405020304" pitchFamily="18" charset="0"/>
                <a:cs typeface="Times New Roman" panose="02020603050405020304" pitchFamily="18" charset="0"/>
                <a:sym typeface="Symbol"/>
              </a:rPr>
              <a:t> „Skerdžius daro vieniems švilpukų, suka vamzdelių, kitiems duoda botagu papliauškinti, ragan padumti.</a:t>
            </a:r>
            <a:r>
              <a:rPr lang="lt-LT" dirty="0" smtClean="0">
                <a:latin typeface="Times New Roman"/>
                <a:cs typeface="Times New Roman"/>
                <a:sym typeface="Symbol"/>
              </a:rPr>
              <a:t>”</a:t>
            </a:r>
            <a:endParaRPr lang="lt-LT" dirty="0" smtClean="0">
              <a:latin typeface="Times New Roman" panose="02020603050405020304" pitchFamily="18" charset="0"/>
              <a:cs typeface="Times New Roman" panose="02020603050405020304" pitchFamily="18" charset="0"/>
              <a:sym typeface="Symbol"/>
            </a:endParaRPr>
          </a:p>
          <a:p>
            <a:r>
              <a:rPr lang="lt-LT" dirty="0">
                <a:latin typeface="Times New Roman" panose="02020603050405020304" pitchFamily="18" charset="0"/>
                <a:cs typeface="Times New Roman" panose="02020603050405020304" pitchFamily="18" charset="0"/>
              </a:rPr>
              <a:t>„Tai vėl pasakoja jiems skerdžius, kaip lapės ant kiaušinių </a:t>
            </a:r>
            <a:r>
              <a:rPr lang="lt-LT" dirty="0" smtClean="0">
                <a:latin typeface="Times New Roman" panose="02020603050405020304" pitchFamily="18" charset="0"/>
                <a:cs typeface="Times New Roman" panose="02020603050405020304" pitchFamily="18" charset="0"/>
              </a:rPr>
              <a:t>tupi...</a:t>
            </a:r>
            <a:r>
              <a:rPr lang="lt-LT" dirty="0" smtClean="0">
                <a:latin typeface="Times New Roman"/>
                <a:cs typeface="Times New Roman"/>
              </a:rPr>
              <a:t>”</a:t>
            </a:r>
            <a:endParaRPr lang="lt-LT" dirty="0"/>
          </a:p>
        </p:txBody>
      </p:sp>
      <p:sp>
        <p:nvSpPr>
          <p:cNvPr id="4" name="TextBox 3"/>
          <p:cNvSpPr txBox="1"/>
          <p:nvPr/>
        </p:nvSpPr>
        <p:spPr>
          <a:xfrm>
            <a:off x="683568" y="1484784"/>
            <a:ext cx="7704856" cy="523220"/>
          </a:xfrm>
          <a:prstGeom prst="rect">
            <a:avLst/>
          </a:prstGeom>
          <a:noFill/>
        </p:spPr>
        <p:txBody>
          <a:bodyPr wrap="square" rtlCol="0">
            <a:spAutoFit/>
          </a:bodyPr>
          <a:lstStyle/>
          <a:p>
            <a:r>
              <a:rPr lang="lt-LT" sz="2800" dirty="0" smtClean="0">
                <a:latin typeface="Times New Roman" panose="02020603050405020304" pitchFamily="18" charset="0"/>
                <a:cs typeface="Times New Roman" panose="02020603050405020304" pitchFamily="18" charset="0"/>
              </a:rPr>
              <a:t>Santykiai su kaimo žmonėmis. Myli vaikus:</a:t>
            </a:r>
          </a:p>
        </p:txBody>
      </p:sp>
    </p:spTree>
    <p:extLst>
      <p:ext uri="{BB962C8B-B14F-4D97-AF65-F5344CB8AC3E}">
        <p14:creationId xmlns:p14="http://schemas.microsoft.com/office/powerpoint/2010/main" val="13622105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188640"/>
            <a:ext cx="7772400" cy="1228998"/>
          </a:xfrm>
        </p:spPr>
        <p:txBody>
          <a:bodyPr>
            <a:normAutofit/>
          </a:bodyPr>
          <a:lstStyle/>
          <a:p>
            <a:pPr algn="ctr"/>
            <a:r>
              <a:rPr lang="lt-LT" dirty="0">
                <a:solidFill>
                  <a:schemeClr val="accent3">
                    <a:lumMod val="60000"/>
                    <a:lumOff val="40000"/>
                  </a:schemeClr>
                </a:solidFill>
                <a:latin typeface="Times New Roman" panose="02020603050405020304" pitchFamily="18" charset="0"/>
                <a:cs typeface="Times New Roman" panose="02020603050405020304" pitchFamily="18" charset="0"/>
              </a:rPr>
              <a:t>Keistuolis paslaptingas Lapinas</a:t>
            </a:r>
            <a:endParaRPr lang="lt-LT" dirty="0">
              <a:solidFill>
                <a:schemeClr val="accent3">
                  <a:lumMod val="60000"/>
                  <a:lumOff val="40000"/>
                </a:schemeClr>
              </a:solidFill>
            </a:endParaRPr>
          </a:p>
        </p:txBody>
      </p:sp>
      <p:sp>
        <p:nvSpPr>
          <p:cNvPr id="3" name="Turinio vietos rezervavimo ženklas 2"/>
          <p:cNvSpPr>
            <a:spLocks noGrp="1"/>
          </p:cNvSpPr>
          <p:nvPr>
            <p:ph idx="1"/>
          </p:nvPr>
        </p:nvSpPr>
        <p:spPr>
          <a:xfrm>
            <a:off x="685800" y="2492897"/>
            <a:ext cx="7772400" cy="2841104"/>
          </a:xfrm>
        </p:spPr>
        <p:txBody>
          <a:bodyPr>
            <a:normAutofit lnSpcReduction="10000"/>
          </a:bodyPr>
          <a:lstStyle/>
          <a:p>
            <a:r>
              <a:rPr lang="lt-LT" sz="2400" dirty="0" smtClean="0">
                <a:latin typeface="Times New Roman" panose="02020603050405020304" pitchFamily="18" charset="0"/>
                <a:cs typeface="Times New Roman" panose="02020603050405020304" pitchFamily="18" charset="0"/>
              </a:rPr>
              <a:t>„Moterys nusiminė. Jos vakar vakare gerai pajuto, kad skerdžiaus nebėra: karvės parėjo kaip plokštės.</a:t>
            </a:r>
            <a:r>
              <a:rPr lang="lt-LT" sz="2400" dirty="0" smtClean="0">
                <a:latin typeface="Times New Roman"/>
                <a:cs typeface="Times New Roman"/>
              </a:rPr>
              <a:t>”</a:t>
            </a:r>
            <a:endParaRPr lang="lt-LT" sz="2400" dirty="0" smtClean="0">
              <a:latin typeface="Times New Roman" panose="02020603050405020304" pitchFamily="18" charset="0"/>
              <a:cs typeface="Times New Roman" panose="02020603050405020304" pitchFamily="18" charset="0"/>
            </a:endParaRPr>
          </a:p>
          <a:p>
            <a:r>
              <a:rPr lang="lt-LT" sz="2400" dirty="0" smtClean="0">
                <a:latin typeface="Times New Roman" panose="02020603050405020304" pitchFamily="18" charset="0"/>
                <a:cs typeface="Times New Roman" panose="02020603050405020304" pitchFamily="18" charset="0"/>
              </a:rPr>
              <a:t>„Viena kita moteriškaitė </a:t>
            </a:r>
            <a:r>
              <a:rPr lang="lt-LT" sz="2400" dirty="0" err="1" smtClean="0">
                <a:latin typeface="Times New Roman" panose="02020603050405020304" pitchFamily="18" charset="0"/>
                <a:cs typeface="Times New Roman" panose="02020603050405020304" pitchFamily="18" charset="0"/>
              </a:rPr>
              <a:t>gailingesnės</a:t>
            </a:r>
            <a:r>
              <a:rPr lang="lt-LT" sz="2400" dirty="0" smtClean="0">
                <a:latin typeface="Times New Roman" panose="02020603050405020304" pitchFamily="18" charset="0"/>
                <a:cs typeface="Times New Roman" panose="02020603050405020304" pitchFamily="18" charset="0"/>
              </a:rPr>
              <a:t> širdies nubėgo aplankyti ligonį.</a:t>
            </a:r>
            <a:r>
              <a:rPr lang="lt-LT" sz="2400" dirty="0" smtClean="0">
                <a:latin typeface="Times New Roman"/>
                <a:cs typeface="Times New Roman"/>
              </a:rPr>
              <a:t>”</a:t>
            </a:r>
            <a:endParaRPr lang="lt-LT" sz="2400" dirty="0" smtClean="0">
              <a:latin typeface="Times New Roman" panose="02020603050405020304" pitchFamily="18" charset="0"/>
              <a:cs typeface="Times New Roman" panose="02020603050405020304" pitchFamily="18" charset="0"/>
            </a:endParaRPr>
          </a:p>
          <a:p>
            <a:r>
              <a:rPr lang="lt-LT" sz="2400" dirty="0" smtClean="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sym typeface="Symbol"/>
              </a:rPr>
              <a:t> </a:t>
            </a:r>
            <a:r>
              <a:rPr lang="lt-LT" sz="2400" dirty="0" smtClean="0">
                <a:latin typeface="Times New Roman" panose="02020603050405020304" pitchFamily="18" charset="0"/>
                <a:cs typeface="Times New Roman" panose="02020603050405020304" pitchFamily="18" charset="0"/>
                <a:sym typeface="Symbol"/>
              </a:rPr>
              <a:t> Suvalgyk, die, širdele, pamatysi, kad tau palengvės!  įkalbinėjo geraširdė viena kita moteriškaitė.</a:t>
            </a:r>
            <a:r>
              <a:rPr lang="lt-LT" sz="2400" dirty="0" smtClean="0">
                <a:latin typeface="Times New Roman"/>
                <a:cs typeface="Times New Roman"/>
                <a:sym typeface="Symbol"/>
              </a:rPr>
              <a:t>”</a:t>
            </a:r>
            <a:endParaRPr lang="lt-LT" sz="2400" dirty="0" smtClean="0">
              <a:latin typeface="Times New Roman" panose="02020603050405020304" pitchFamily="18" charset="0"/>
              <a:cs typeface="Times New Roman" panose="02020603050405020304" pitchFamily="18" charset="0"/>
            </a:endParaRPr>
          </a:p>
          <a:p>
            <a:r>
              <a:rPr lang="lt-LT" sz="2400"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sym typeface="Symbol"/>
              </a:rPr>
              <a:t> Kas gi mūsų karveles, ganys, jei tu, dėdule, mirti nori?!</a:t>
            </a:r>
            <a:r>
              <a:rPr lang="lt-LT" sz="2400" dirty="0" smtClean="0">
                <a:latin typeface="Times New Roman"/>
                <a:cs typeface="Times New Roman"/>
                <a:sym typeface="Symbol"/>
              </a:rPr>
              <a:t>”</a:t>
            </a:r>
            <a:endParaRPr lang="lt-LT" sz="2400" dirty="0" smtClean="0">
              <a:latin typeface="Times New Roman" panose="02020603050405020304" pitchFamily="18" charset="0"/>
              <a:cs typeface="Times New Roman" panose="02020603050405020304" pitchFamily="18" charset="0"/>
              <a:sym typeface="Symbol"/>
            </a:endParaRPr>
          </a:p>
          <a:p>
            <a:endParaRPr lang="lt-LT" dirty="0" smtClean="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55576" y="1484784"/>
            <a:ext cx="7560840" cy="1231106"/>
          </a:xfrm>
          <a:prstGeom prst="rect">
            <a:avLst/>
          </a:prstGeom>
          <a:noFill/>
        </p:spPr>
        <p:txBody>
          <a:bodyPr wrap="square" rtlCol="0">
            <a:spAutoFit/>
          </a:bodyPr>
          <a:lstStyle/>
          <a:p>
            <a:r>
              <a:rPr lang="lt-LT" sz="2800" dirty="0">
                <a:latin typeface="Times New Roman" panose="02020603050405020304" pitchFamily="18" charset="0"/>
                <a:cs typeface="Times New Roman" panose="02020603050405020304" pitchFamily="18" charset="0"/>
              </a:rPr>
              <a:t>Santykiai su kaimo </a:t>
            </a:r>
            <a:r>
              <a:rPr lang="lt-LT" sz="2800" dirty="0" smtClean="0">
                <a:latin typeface="Times New Roman" panose="02020603050405020304" pitchFamily="18" charset="0"/>
                <a:cs typeface="Times New Roman" panose="02020603050405020304" pitchFamily="18" charset="0"/>
              </a:rPr>
              <a:t>žmonėmis. Reikalingas, kaimas jo gailisi:</a:t>
            </a:r>
          </a:p>
          <a:p>
            <a:endParaRPr lang="lt-LT" dirty="0"/>
          </a:p>
        </p:txBody>
      </p:sp>
    </p:spTree>
    <p:extLst>
      <p:ext uri="{BB962C8B-B14F-4D97-AF65-F5344CB8AC3E}">
        <p14:creationId xmlns:p14="http://schemas.microsoft.com/office/powerpoint/2010/main" val="15082148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ctrTitle"/>
          </p:nvPr>
        </p:nvSpPr>
        <p:spPr>
          <a:xfrm>
            <a:off x="1043608" y="1700808"/>
            <a:ext cx="7488832" cy="1728192"/>
          </a:xfrm>
        </p:spPr>
        <p:txBody>
          <a:bodyPr>
            <a:normAutofit/>
          </a:bodyPr>
          <a:lstStyle/>
          <a:p>
            <a:r>
              <a:rPr lang="lt-LT" sz="6000" dirty="0" smtClean="0">
                <a:solidFill>
                  <a:schemeClr val="accent3">
                    <a:lumMod val="60000"/>
                    <a:lumOff val="40000"/>
                  </a:schemeClr>
                </a:solidFill>
                <a:latin typeface="Times New Roman" panose="02020603050405020304" pitchFamily="18" charset="0"/>
                <a:cs typeface="Times New Roman" panose="02020603050405020304" pitchFamily="18" charset="0"/>
              </a:rPr>
              <a:t>AČIŪ UŽ DĖMESĮ!!!</a:t>
            </a:r>
            <a:endParaRPr lang="lt-LT" sz="6000"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38593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urbanistinė">
  <a:themeElements>
    <a:clrScheme name="urbanistinė">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istinė">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istinė">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TM01859862[[fn=Miesto popmuzika]]</Template>
  <TotalTime>155</TotalTime>
  <Words>622</Words>
  <Application>Microsoft Office PowerPoint</Application>
  <PresentationFormat>Demonstracija ekrane (4:3)</PresentationFormat>
  <Paragraphs>44</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urbanistinė</vt:lpstr>
      <vt:lpstr>V.Krėvės „Skerdžiuje”</vt:lpstr>
      <vt:lpstr>Keistuolis paslaptingas Lapinas</vt:lpstr>
      <vt:lpstr>Keistuolis paslaptingas Lapinas</vt:lpstr>
      <vt:lpstr>Keistuolis paslaptingas Lapinas</vt:lpstr>
      <vt:lpstr>Keistuolis paslaptingas Lapinas</vt:lpstr>
      <vt:lpstr>Keistuolis paslaptingas Lapinas</vt:lpstr>
      <vt:lpstr>Keistuolis paslaptingas Lapinas</vt:lpstr>
      <vt:lpstr>Keistuolis paslaptingas Lapinas</vt:lpstr>
      <vt:lpstr>Keistuolis paslaptingas Lapinas</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Lapino paveikslas V.Krėvės „Skerdžiuje“</dc:title>
  <dc:creator>Mokinys_2</dc:creator>
  <cp:lastModifiedBy>Milda</cp:lastModifiedBy>
  <cp:revision>16</cp:revision>
  <dcterms:created xsi:type="dcterms:W3CDTF">2015-10-13T05:03:36Z</dcterms:created>
  <dcterms:modified xsi:type="dcterms:W3CDTF">2015-10-15T18:11:48Z</dcterms:modified>
</cp:coreProperties>
</file>