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7" r:id="rId3"/>
    <p:sldId id="266" r:id="rId4"/>
    <p:sldId id="258" r:id="rId5"/>
    <p:sldId id="265" r:id="rId6"/>
    <p:sldId id="260" r:id="rId7"/>
    <p:sldId id="261" r:id="rId8"/>
    <p:sldId id="262" r:id="rId9"/>
    <p:sldId id="264" r:id="rId10"/>
    <p:sldId id="267"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43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F18ADF-C3B7-41D8-B6F4-4887120891F8}" type="datetimeFigureOut">
              <a:rPr lang="en-GB" smtClean="0"/>
              <a:pPr/>
              <a:t>18/10/2015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55EFD8-ABBE-44AE-A8C1-87BAAD968582}" type="slidenum">
              <a:rPr lang="en-GB" smtClean="0"/>
              <a:pPr/>
              <a:t>‹#›</a:t>
            </a:fld>
            <a:endParaRPr lang="en-GB"/>
          </a:p>
        </p:txBody>
      </p:sp>
    </p:spTree>
    <p:extLst>
      <p:ext uri="{BB962C8B-B14F-4D97-AF65-F5344CB8AC3E}">
        <p14:creationId xmlns:p14="http://schemas.microsoft.com/office/powerpoint/2010/main" val="3186985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 </a:t>
            </a:r>
            <a:endParaRPr lang="en-GB" dirty="0"/>
          </a:p>
        </p:txBody>
      </p:sp>
      <p:sp>
        <p:nvSpPr>
          <p:cNvPr id="4" name="Slide Number Placeholder 3"/>
          <p:cNvSpPr>
            <a:spLocks noGrp="1"/>
          </p:cNvSpPr>
          <p:nvPr>
            <p:ph type="sldNum" sz="quarter" idx="10"/>
          </p:nvPr>
        </p:nvSpPr>
        <p:spPr/>
        <p:txBody>
          <a:bodyPr/>
          <a:lstStyle/>
          <a:p>
            <a:fld id="{5755EFD8-ABBE-44AE-A8C1-87BAAD968582}" type="slidenum">
              <a:rPr lang="en-GB" smtClean="0"/>
              <a:pPr/>
              <a:t>1</a:t>
            </a:fld>
            <a:endParaRPr lang="en-GB" dirty="0"/>
          </a:p>
        </p:txBody>
      </p:sp>
    </p:spTree>
    <p:extLst>
      <p:ext uri="{BB962C8B-B14F-4D97-AF65-F5344CB8AC3E}">
        <p14:creationId xmlns:p14="http://schemas.microsoft.com/office/powerpoint/2010/main" val="2467234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55EFD8-ABBE-44AE-A8C1-87BAAD968582}" type="slidenum">
              <a:rPr lang="en-GB" smtClean="0"/>
              <a:pPr/>
              <a:t>9</a:t>
            </a:fld>
            <a:endParaRPr lang="en-GB"/>
          </a:p>
        </p:txBody>
      </p:sp>
    </p:spTree>
    <p:extLst>
      <p:ext uri="{BB962C8B-B14F-4D97-AF65-F5344CB8AC3E}">
        <p14:creationId xmlns:p14="http://schemas.microsoft.com/office/powerpoint/2010/main" val="32991083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2D778E86-E5A1-4EDC-87BA-68320E66BFDB}" type="datetimeFigureOut">
              <a:rPr lang="en-GB" smtClean="0"/>
              <a:pPr/>
              <a:t>18/10/2015</a:t>
            </a:fld>
            <a:endParaRPr lang="en-GB"/>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055DA70C-0CAC-4D72-B3C5-1F399EA5C920}" type="slidenum">
              <a:rPr lang="en-GB" smtClean="0"/>
              <a:pPr/>
              <a:t>‹#›</a:t>
            </a:fld>
            <a:endParaRPr lang="en-GB"/>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778E86-E5A1-4EDC-87BA-68320E66BFDB}" type="datetimeFigureOut">
              <a:rPr lang="en-GB" smtClean="0"/>
              <a:pPr/>
              <a:t>18/10/2015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5DA70C-0CAC-4D72-B3C5-1F399EA5C920}" type="slidenum">
              <a:rPr lang="en-GB" smtClean="0"/>
              <a:pPr/>
              <a:t>‹#›</a:t>
            </a:fld>
            <a:endParaRPr lang="en-GB"/>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778E86-E5A1-4EDC-87BA-68320E66BFDB}" type="datetimeFigureOut">
              <a:rPr lang="en-GB" smtClean="0"/>
              <a:pPr/>
              <a:t>18/10/2015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5DA70C-0CAC-4D72-B3C5-1F399EA5C920}"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D778E86-E5A1-4EDC-87BA-68320E66BFDB}" type="datetimeFigureOut">
              <a:rPr lang="en-GB" smtClean="0"/>
              <a:pPr/>
              <a:t>18/10/2015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5DA70C-0CAC-4D72-B3C5-1F399EA5C920}" type="slidenum">
              <a:rPr lang="en-GB" smtClean="0"/>
              <a:pPr/>
              <a:t>‹#›</a:t>
            </a:fld>
            <a:endParaRPr lang="en-GB"/>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D778E86-E5A1-4EDC-87BA-68320E66BFDB}" type="datetimeFigureOut">
              <a:rPr lang="en-GB" smtClean="0"/>
              <a:pPr/>
              <a:t>18/10/2015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55DA70C-0CAC-4D72-B3C5-1F399EA5C920}" type="slidenum">
              <a:rPr lang="en-GB" smtClean="0"/>
              <a:pPr/>
              <a:t>‹#›</a:t>
            </a:fld>
            <a:endParaRPr lang="en-GB"/>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D778E86-E5A1-4EDC-87BA-68320E66BFDB}" type="datetimeFigureOut">
              <a:rPr lang="en-GB" smtClean="0"/>
              <a:pPr/>
              <a:t>18/10/2015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55DA70C-0CAC-4D72-B3C5-1F399EA5C920}" type="slidenum">
              <a:rPr lang="en-GB" smtClean="0"/>
              <a:pPr/>
              <a:t>‹#›</a:t>
            </a:fld>
            <a:endParaRPr lang="en-GB"/>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778E86-E5A1-4EDC-87BA-68320E66BFDB}" type="datetimeFigureOut">
              <a:rPr lang="en-GB" smtClean="0"/>
              <a:pPr/>
              <a:t>18/10/2015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55DA70C-0CAC-4D72-B3C5-1F399EA5C920}"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778E86-E5A1-4EDC-87BA-68320E66BFDB}" type="datetimeFigureOut">
              <a:rPr lang="en-GB" smtClean="0"/>
              <a:pPr/>
              <a:t>18/10/2015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5DA70C-0CAC-4D72-B3C5-1F399EA5C920}"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778E86-E5A1-4EDC-87BA-68320E66BFDB}" type="datetimeFigureOut">
              <a:rPr lang="en-GB" smtClean="0"/>
              <a:pPr/>
              <a:t>18/10/2015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5DA70C-0CAC-4D72-B3C5-1F399EA5C920}"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778E86-E5A1-4EDC-87BA-68320E66BFDB}" type="datetimeFigureOut">
              <a:rPr lang="en-GB" smtClean="0"/>
              <a:pPr/>
              <a:t>18/10/2015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5DA70C-0CAC-4D72-B3C5-1F399EA5C920}" type="slidenum">
              <a:rPr lang="en-GB" smtClean="0"/>
              <a:pPr/>
              <a:t>‹#›</a:t>
            </a:fld>
            <a:endParaRPr lang="en-GB"/>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778E86-E5A1-4EDC-87BA-68320E66BFDB}" type="datetimeFigureOut">
              <a:rPr lang="en-GB" smtClean="0"/>
              <a:pPr/>
              <a:t>18/10/2015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5DA70C-0CAC-4D72-B3C5-1F399EA5C920}" type="slidenum">
              <a:rPr lang="en-GB" smtClean="0"/>
              <a:pPr/>
              <a:t>‹#›</a:t>
            </a:fld>
            <a:endParaRPr lang="en-GB"/>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2D778E86-E5A1-4EDC-87BA-68320E66BFDB}" type="datetimeFigureOut">
              <a:rPr lang="en-GB" smtClean="0"/>
              <a:pPr/>
              <a:t>18/10/2015</a:t>
            </a:fld>
            <a:endParaRPr lang="en-GB"/>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GB"/>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055DA70C-0CAC-4D72-B3C5-1F399EA5C920}"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t-LT" b="1" i="1" dirty="0" smtClean="0"/>
              <a:t>Paulius Širvys</a:t>
            </a:r>
            <a:endParaRPr lang="lt-LT" b="1" i="1" dirty="0"/>
          </a:p>
        </p:txBody>
      </p:sp>
      <p:sp>
        <p:nvSpPr>
          <p:cNvPr id="3" name="Subtitle 2"/>
          <p:cNvSpPr>
            <a:spLocks noGrp="1"/>
          </p:cNvSpPr>
          <p:nvPr>
            <p:ph type="subTitle" idx="1"/>
          </p:nvPr>
        </p:nvSpPr>
        <p:spPr>
          <a:xfrm>
            <a:off x="827584" y="3789040"/>
            <a:ext cx="7448872" cy="1752600"/>
          </a:xfrm>
        </p:spPr>
        <p:txBody>
          <a:bodyPr/>
          <a:lstStyle/>
          <a:p>
            <a:pPr algn="r"/>
            <a:r>
              <a:rPr lang="lt-LT" dirty="0" smtClean="0">
                <a:effectLst/>
              </a:rPr>
              <a:t>Darba</a:t>
            </a:r>
            <a:r>
              <a:rPr lang="en-GB" dirty="0" smtClean="0">
                <a:effectLst/>
              </a:rPr>
              <a:t> </a:t>
            </a:r>
            <a:r>
              <a:rPr lang="lt-LT" dirty="0" smtClean="0">
                <a:effectLst/>
              </a:rPr>
              <a:t>atliko</a:t>
            </a:r>
            <a:r>
              <a:rPr lang="en-GB" dirty="0" smtClean="0">
                <a:effectLst/>
              </a:rPr>
              <a:t> </a:t>
            </a:r>
            <a:r>
              <a:rPr lang="lt-LT" dirty="0" smtClean="0">
                <a:effectLst/>
              </a:rPr>
              <a:t>Samanta</a:t>
            </a:r>
            <a:r>
              <a:rPr lang="en-GB" dirty="0" smtClean="0">
                <a:effectLst/>
              </a:rPr>
              <a:t> </a:t>
            </a:r>
            <a:r>
              <a:rPr lang="lt-LT" dirty="0" smtClean="0">
                <a:effectLst/>
              </a:rPr>
              <a:t>Kamaitytė</a:t>
            </a:r>
            <a:r>
              <a:rPr lang="en-US" dirty="0">
                <a:effectLst/>
              </a:rPr>
              <a:t> </a:t>
            </a:r>
            <a:r>
              <a:rPr lang="lt-LT" dirty="0" smtClean="0">
                <a:effectLst/>
              </a:rPr>
              <a:t>ir</a:t>
            </a:r>
            <a:r>
              <a:rPr lang="en-GB" dirty="0" smtClean="0">
                <a:effectLst/>
              </a:rPr>
              <a:t> </a:t>
            </a:r>
            <a:r>
              <a:rPr lang="lt-LT" dirty="0" smtClean="0">
                <a:effectLst/>
              </a:rPr>
              <a:t>Ieva</a:t>
            </a:r>
            <a:r>
              <a:rPr lang="en-GB" dirty="0" smtClean="0">
                <a:effectLst/>
              </a:rPr>
              <a:t> </a:t>
            </a:r>
            <a:r>
              <a:rPr lang="lt-LT" dirty="0" smtClean="0">
                <a:effectLst/>
              </a:rPr>
              <a:t>Rimaitė</a:t>
            </a:r>
            <a:endParaRPr lang="en-GB" dirty="0">
              <a:effectLst/>
            </a:endParaRPr>
          </a:p>
        </p:txBody>
      </p:sp>
    </p:spTree>
    <p:extLst>
      <p:ext uri="{BB962C8B-B14F-4D97-AF65-F5344CB8AC3E}">
        <p14:creationId xmlns:p14="http://schemas.microsoft.com/office/powerpoint/2010/main" val="2326440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xxiamzius.lt/numeriai/2005/09/21/foto/f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7224" y="2143116"/>
            <a:ext cx="2928958" cy="45105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44008" y="2132856"/>
            <a:ext cx="3600400" cy="3539430"/>
          </a:xfrm>
          <a:prstGeom prst="rect">
            <a:avLst/>
          </a:prstGeom>
          <a:noFill/>
        </p:spPr>
        <p:txBody>
          <a:bodyPr wrap="square" rtlCol="0">
            <a:spAutoFit/>
          </a:bodyPr>
          <a:lstStyle/>
          <a:p>
            <a:r>
              <a:rPr lang="lt-LT" sz="3200" dirty="0" smtClean="0">
                <a:solidFill>
                  <a:schemeClr val="tx1"/>
                </a:solidFill>
              </a:rPr>
              <a:t>Paulius</a:t>
            </a:r>
            <a:r>
              <a:rPr lang="en-GB" sz="3200" dirty="0" smtClean="0">
                <a:solidFill>
                  <a:schemeClr val="tx1"/>
                </a:solidFill>
              </a:rPr>
              <a:t> </a:t>
            </a:r>
            <a:r>
              <a:rPr lang="lt-LT" sz="3200" dirty="0" smtClean="0">
                <a:solidFill>
                  <a:schemeClr val="tx1"/>
                </a:solidFill>
              </a:rPr>
              <a:t>Širvys</a:t>
            </a:r>
            <a:r>
              <a:rPr lang="en-GB" sz="3200" dirty="0" smtClean="0">
                <a:solidFill>
                  <a:schemeClr val="tx1"/>
                </a:solidFill>
              </a:rPr>
              <a:t/>
            </a:r>
            <a:br>
              <a:rPr lang="en-GB" sz="3200" dirty="0" smtClean="0">
                <a:solidFill>
                  <a:schemeClr val="tx1"/>
                </a:solidFill>
              </a:rPr>
            </a:br>
            <a:r>
              <a:rPr lang="lt-LT" sz="3200" dirty="0"/>
              <a:t>g</a:t>
            </a:r>
            <a:r>
              <a:rPr lang="lt-LT" sz="3200" dirty="0" smtClean="0">
                <a:solidFill>
                  <a:schemeClr val="tx1"/>
                </a:solidFill>
              </a:rPr>
              <a:t>imė</a:t>
            </a:r>
            <a:r>
              <a:rPr lang="en-GB" sz="3200" dirty="0" smtClean="0">
                <a:solidFill>
                  <a:schemeClr val="tx1"/>
                </a:solidFill>
              </a:rPr>
              <a:t> 1920 m. rugs</a:t>
            </a:r>
            <a:r>
              <a:rPr lang="lt-LT" sz="3200" dirty="0" smtClean="0">
                <a:solidFill>
                  <a:schemeClr val="tx1"/>
                </a:solidFill>
              </a:rPr>
              <a:t>ėjo</a:t>
            </a:r>
            <a:r>
              <a:rPr lang="en-GB" sz="3200" dirty="0" smtClean="0">
                <a:solidFill>
                  <a:schemeClr val="tx1"/>
                </a:solidFill>
              </a:rPr>
              <a:t> 6 d. </a:t>
            </a:r>
            <a:r>
              <a:rPr lang="lt-LT" sz="3200" dirty="0" smtClean="0">
                <a:solidFill>
                  <a:schemeClr val="tx1"/>
                </a:solidFill>
              </a:rPr>
              <a:t>Padustėlyje</a:t>
            </a:r>
            <a:r>
              <a:rPr lang="en-GB" sz="3200" dirty="0" smtClean="0">
                <a:solidFill>
                  <a:schemeClr val="tx1"/>
                </a:solidFill>
              </a:rPr>
              <a:t> (</a:t>
            </a:r>
            <a:r>
              <a:rPr lang="lt-LT" sz="3200" dirty="0" smtClean="0">
                <a:solidFill>
                  <a:schemeClr val="tx1"/>
                </a:solidFill>
              </a:rPr>
              <a:t>Zarasų</a:t>
            </a:r>
            <a:r>
              <a:rPr lang="en-GB" sz="3200" dirty="0" smtClean="0">
                <a:solidFill>
                  <a:schemeClr val="tx1"/>
                </a:solidFill>
              </a:rPr>
              <a:t> raj.) – </a:t>
            </a:r>
            <a:r>
              <a:rPr lang="lt-LT" sz="3200" dirty="0" smtClean="0">
                <a:solidFill>
                  <a:schemeClr val="tx1"/>
                </a:solidFill>
              </a:rPr>
              <a:t>mirė</a:t>
            </a:r>
            <a:r>
              <a:rPr lang="en-GB" sz="3200" dirty="0" smtClean="0">
                <a:solidFill>
                  <a:schemeClr val="tx1"/>
                </a:solidFill>
              </a:rPr>
              <a:t> 1979 m. </a:t>
            </a:r>
            <a:r>
              <a:rPr lang="lt-LT" sz="3200" dirty="0" smtClean="0">
                <a:solidFill>
                  <a:schemeClr val="tx1"/>
                </a:solidFill>
              </a:rPr>
              <a:t>kovo</a:t>
            </a:r>
            <a:r>
              <a:rPr lang="en-GB" sz="3200" dirty="0" smtClean="0">
                <a:solidFill>
                  <a:schemeClr val="tx1"/>
                </a:solidFill>
              </a:rPr>
              <a:t> 24 d. </a:t>
            </a:r>
            <a:r>
              <a:rPr lang="lt-LT" sz="3200" dirty="0" smtClean="0">
                <a:solidFill>
                  <a:schemeClr val="tx1"/>
                </a:solidFill>
              </a:rPr>
              <a:t>Vilniuje</a:t>
            </a:r>
            <a:r>
              <a:rPr lang="en-GB" sz="3200" dirty="0" smtClean="0">
                <a:solidFill>
                  <a:schemeClr val="tx1"/>
                </a:solidFill>
              </a:rPr>
              <a:t>. </a:t>
            </a:r>
            <a:endParaRPr lang="en-GB" sz="3200" dirty="0"/>
          </a:p>
        </p:txBody>
      </p:sp>
    </p:spTree>
    <p:extLst>
      <p:ext uri="{BB962C8B-B14F-4D97-AF65-F5344CB8AC3E}">
        <p14:creationId xmlns:p14="http://schemas.microsoft.com/office/powerpoint/2010/main" val="1713566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1700808"/>
            <a:ext cx="7745505" cy="3877815"/>
          </a:xfrm>
        </p:spPr>
        <p:txBody>
          <a:bodyPr>
            <a:noAutofit/>
          </a:bodyPr>
          <a:lstStyle/>
          <a:p>
            <a:pPr marL="0" indent="0" algn="just">
              <a:buNone/>
            </a:pPr>
            <a:endParaRPr lang="lt-LT" sz="2000" dirty="0"/>
          </a:p>
          <a:p>
            <a:pPr algn="just"/>
            <a:r>
              <a:rPr lang="lt-LT" dirty="0"/>
              <a:t>Paulius  Širvys </a:t>
            </a:r>
            <a:r>
              <a:rPr lang="lt-LT" dirty="0" smtClean="0"/>
              <a:t>- </a:t>
            </a:r>
            <a:r>
              <a:rPr lang="en-GB" dirty="0" err="1"/>
              <a:t>Lietuvos</a:t>
            </a:r>
            <a:r>
              <a:rPr lang="en-GB" dirty="0"/>
              <a:t> </a:t>
            </a:r>
            <a:r>
              <a:rPr lang="en-GB" dirty="0" err="1"/>
              <a:t>poetas</a:t>
            </a:r>
            <a:r>
              <a:rPr lang="en-GB" dirty="0"/>
              <a:t>, </a:t>
            </a:r>
            <a:r>
              <a:rPr lang="en-GB" dirty="0" err="1"/>
              <a:t>žurnalistas</a:t>
            </a:r>
            <a:r>
              <a:rPr lang="en-GB" dirty="0"/>
              <a:t>, </a:t>
            </a:r>
            <a:r>
              <a:rPr lang="en-GB" dirty="0" err="1"/>
              <a:t>redaktorius</a:t>
            </a:r>
            <a:r>
              <a:rPr lang="en-GB" dirty="0" smtClean="0"/>
              <a:t>.</a:t>
            </a:r>
            <a:r>
              <a:rPr lang="lt-LT" dirty="0"/>
              <a:t> P. Širvys – aukštaitis, gimęs </a:t>
            </a:r>
            <a:r>
              <a:rPr lang="lt-LT" dirty="0" smtClean="0"/>
              <a:t>Padustėlio </a:t>
            </a:r>
            <a:r>
              <a:rPr lang="lt-LT" dirty="0"/>
              <a:t>kaime prie D</a:t>
            </a:r>
            <a:r>
              <a:rPr lang="lt-LT" dirty="0" smtClean="0"/>
              <a:t>usetų. Jis </a:t>
            </a:r>
            <a:r>
              <a:rPr lang="lt-LT" dirty="0"/>
              <a:t>buvo kaimietis, gamtos vaikas, labai anksti neteko tėvų ir visą gyvenimą jautėsi našlaitis, ieškojęs ir neradęs tiek meilės ir šilumos, kad ji būtų numaldžiusi našlaitiškumą. Jis buvo kareivis, </a:t>
            </a:r>
            <a:r>
              <a:rPr lang="lt-LT" dirty="0" smtClean="0"/>
              <a:t>Antrojo </a:t>
            </a:r>
            <a:r>
              <a:rPr lang="lt-LT" dirty="0"/>
              <a:t>pasaulinio karo dalyvis, sunkiai sužeistas, patekęs į nelaisvę, praradęs artimus draugus. Vėliau – jūreivis. P. Širvys – subtilių ir tikrų meilės eilėraščių autorius. </a:t>
            </a:r>
            <a:r>
              <a:rPr lang="lt-LT" dirty="0" smtClean="0"/>
              <a:t>Vienas </a:t>
            </a:r>
            <a:r>
              <a:rPr lang="lt-LT" dirty="0"/>
              <a:t>geriausių poetų meilės eilėraščių – </a:t>
            </a:r>
            <a:r>
              <a:rPr lang="lt-LT" dirty="0" smtClean="0"/>
              <a:t>„Kai </a:t>
            </a:r>
            <a:r>
              <a:rPr lang="lt-LT" dirty="0"/>
              <a:t>brendu </a:t>
            </a:r>
            <a:r>
              <a:rPr lang="lt-LT" dirty="0" smtClean="0"/>
              <a:t>naktimi“ </a:t>
            </a:r>
            <a:r>
              <a:rPr lang="lt-LT" dirty="0"/>
              <a:t>. </a:t>
            </a:r>
            <a:endParaRPr lang="en-GB" dirty="0"/>
          </a:p>
        </p:txBody>
      </p:sp>
      <p:sp>
        <p:nvSpPr>
          <p:cNvPr id="3" name="Title 2"/>
          <p:cNvSpPr>
            <a:spLocks noGrp="1"/>
          </p:cNvSpPr>
          <p:nvPr>
            <p:ph type="title"/>
          </p:nvPr>
        </p:nvSpPr>
        <p:spPr/>
        <p:txBody>
          <a:bodyPr/>
          <a:lstStyle/>
          <a:p>
            <a:r>
              <a:rPr lang="lt-LT" dirty="0" smtClean="0"/>
              <a:t>Apie</a:t>
            </a:r>
            <a:r>
              <a:rPr lang="en-GB" dirty="0"/>
              <a:t> </a:t>
            </a:r>
            <a:r>
              <a:rPr lang="lt-LT" dirty="0" smtClean="0"/>
              <a:t>poetą</a:t>
            </a:r>
            <a:endParaRPr lang="lt-LT" dirty="0"/>
          </a:p>
        </p:txBody>
      </p:sp>
    </p:spTree>
    <p:extLst>
      <p:ext uri="{BB962C8B-B14F-4D97-AF65-F5344CB8AC3E}">
        <p14:creationId xmlns:p14="http://schemas.microsoft.com/office/powerpoint/2010/main" val="42098739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1988840"/>
            <a:ext cx="7745505" cy="3877815"/>
          </a:xfrm>
        </p:spPr>
        <p:txBody>
          <a:bodyPr>
            <a:noAutofit/>
          </a:bodyPr>
          <a:lstStyle/>
          <a:p>
            <a:r>
              <a:rPr lang="lt-LT" sz="2000" dirty="0"/>
              <a:t>Mirus tėvams su broliu Leonu laikinai glaudėsi pas gimines Degučių kaime, vėliau augo vaikų namuose. Ganė gyvulius, </a:t>
            </a:r>
            <a:r>
              <a:rPr lang="lt-LT" sz="2000" dirty="0" smtClean="0"/>
              <a:t>lankė </a:t>
            </a:r>
            <a:r>
              <a:rPr lang="lt-LT" sz="2000" dirty="0"/>
              <a:t>Dusetų ir Aleksandravėlės pradžios mokyklas. 1940 m. baigė dvimetę Salų žemės ūkio mokyklą, įstojo į kontrolasistentų kursus Gruzdžiuose</a:t>
            </a:r>
            <a:r>
              <a:rPr lang="lt-LT" sz="2000" dirty="0" smtClean="0"/>
              <a:t>.</a:t>
            </a:r>
            <a:endParaRPr lang="lt-LT" sz="2000" dirty="0"/>
          </a:p>
          <a:p>
            <a:r>
              <a:rPr lang="lt-LT" sz="2000" dirty="0"/>
              <a:t>1940–1941 m. mokėsi Vilniaus pėstininkų karo mokykloje. Karas jį užklupo Švenčionėlių poligone. Kovojo Raudonojoje armijoje, du kartus buvo patekęs į vokiečių nelaisvę, atsidūręs karo belaisvių mirties stovykloje (prie Minsko), iš kurios pabėgo. Sugautas ir išsiųstas į Vokietiją darbams, iš ten bėgo tris kartus. Kaip eilinis Lietuviškosios divizijos kareivis dalyvavo mūšiuose šiaurės Lietuvoje ir Kurše, buvo sužeistas. 1945 m. rudenį iš kariuomenės paleistas.</a:t>
            </a:r>
            <a:endParaRPr lang="en-GB" sz="2000" dirty="0"/>
          </a:p>
        </p:txBody>
      </p:sp>
      <p:sp>
        <p:nvSpPr>
          <p:cNvPr id="3" name="Title 2"/>
          <p:cNvSpPr>
            <a:spLocks noGrp="1"/>
          </p:cNvSpPr>
          <p:nvPr>
            <p:ph type="title"/>
          </p:nvPr>
        </p:nvSpPr>
        <p:spPr/>
        <p:txBody>
          <a:bodyPr/>
          <a:lstStyle/>
          <a:p>
            <a:r>
              <a:rPr lang="lt-LT" b="1" i="1" dirty="0" smtClean="0"/>
              <a:t>Biografija</a:t>
            </a:r>
            <a:endParaRPr lang="lt-LT" b="1" i="1" dirty="0"/>
          </a:p>
        </p:txBody>
      </p:sp>
    </p:spTree>
    <p:extLst>
      <p:ext uri="{BB962C8B-B14F-4D97-AF65-F5344CB8AC3E}">
        <p14:creationId xmlns:p14="http://schemas.microsoft.com/office/powerpoint/2010/main" val="12642992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31640" y="2492375"/>
            <a:ext cx="6552728" cy="4104977"/>
          </a:xfrm>
        </p:spPr>
      </p:pic>
      <p:sp>
        <p:nvSpPr>
          <p:cNvPr id="3" name="Title 2"/>
          <p:cNvSpPr>
            <a:spLocks noGrp="1"/>
          </p:cNvSpPr>
          <p:nvPr>
            <p:ph type="title"/>
          </p:nvPr>
        </p:nvSpPr>
        <p:spPr>
          <a:xfrm>
            <a:off x="702138" y="761224"/>
            <a:ext cx="7756263" cy="1054250"/>
          </a:xfrm>
        </p:spPr>
        <p:txBody>
          <a:bodyPr/>
          <a:lstStyle/>
          <a:p>
            <a:r>
              <a:rPr lang="lt-LT" dirty="0"/>
              <a:t>Poeto Pauliaus Širvio gimtinė – Padustėlio kaimas.</a:t>
            </a:r>
            <a:endParaRPr lang="en-GB" dirty="0"/>
          </a:p>
        </p:txBody>
      </p:sp>
    </p:spTree>
    <p:extLst>
      <p:ext uri="{BB962C8B-B14F-4D97-AF65-F5344CB8AC3E}">
        <p14:creationId xmlns:p14="http://schemas.microsoft.com/office/powerpoint/2010/main" val="21333045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i-FI" b="1" i="1" dirty="0"/>
              <a:t>P. Širvio kapas Antakalnio </a:t>
            </a:r>
            <a:r>
              <a:rPr lang="fi-FI" b="1" i="1" dirty="0" smtClean="0"/>
              <a:t>kapinėse</a:t>
            </a:r>
            <a:endParaRPr lang="en-GB" b="1" i="1" dirty="0"/>
          </a:p>
        </p:txBody>
      </p:sp>
      <p:pic>
        <p:nvPicPr>
          <p:cNvPr id="2050" name="Picture 2" descr="http://upload.wikimedia.org/wikipedia/lt/3/3e/P._Sirvio_kapa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9936" y="2301366"/>
            <a:ext cx="3600400" cy="4281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53445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2465512"/>
            <a:ext cx="8121225" cy="4392488"/>
          </a:xfrm>
        </p:spPr>
        <p:txBody>
          <a:bodyPr>
            <a:normAutofit/>
          </a:bodyPr>
          <a:lstStyle/>
          <a:p>
            <a:r>
              <a:rPr lang="lt-LT" dirty="0"/>
              <a:t>Nuo jaunystės rašė lyrinius eilėraščius, kuriems būdinga tyro, stipraus jausmo poetizacija, nesudėtingi tradicinės struktūros vaizdai, graudžių svajingų ir humoristinių intonacijų jungimas, gausūs tautosakiniai motyvai bei liaudies dainų poetikos įtaka. Eilėraščius pradėjo spausdinti 1947 m</a:t>
            </a:r>
            <a:r>
              <a:rPr lang="lt-LT" dirty="0" smtClean="0"/>
              <a:t>.</a:t>
            </a:r>
            <a:endParaRPr lang="lt-LT" dirty="0"/>
          </a:p>
        </p:txBody>
      </p:sp>
      <p:sp>
        <p:nvSpPr>
          <p:cNvPr id="3" name="Title 2"/>
          <p:cNvSpPr>
            <a:spLocks noGrp="1"/>
          </p:cNvSpPr>
          <p:nvPr>
            <p:ph type="title"/>
          </p:nvPr>
        </p:nvSpPr>
        <p:spPr/>
        <p:txBody>
          <a:bodyPr/>
          <a:lstStyle/>
          <a:p>
            <a:r>
              <a:rPr lang="lt-LT" b="1" i="1" dirty="0" smtClean="0"/>
              <a:t>Kūryba</a:t>
            </a:r>
            <a:endParaRPr lang="lt-LT" b="1" i="1" dirty="0"/>
          </a:p>
        </p:txBody>
      </p:sp>
    </p:spTree>
    <p:extLst>
      <p:ext uri="{BB962C8B-B14F-4D97-AF65-F5344CB8AC3E}">
        <p14:creationId xmlns:p14="http://schemas.microsoft.com/office/powerpoint/2010/main" val="21075641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t-LT" b="1" i="1" dirty="0" smtClean="0"/>
              <a:t>Paminklas</a:t>
            </a:r>
            <a:r>
              <a:rPr lang="en-GB" b="1" i="1" dirty="0" smtClean="0"/>
              <a:t> </a:t>
            </a:r>
            <a:r>
              <a:rPr lang="lt-LT" b="1" i="1" dirty="0" smtClean="0"/>
              <a:t>Pauliui</a:t>
            </a:r>
            <a:r>
              <a:rPr lang="en-GB" b="1" i="1" dirty="0" smtClean="0"/>
              <a:t> </a:t>
            </a:r>
            <a:r>
              <a:rPr lang="lt-LT" b="1" i="1" dirty="0" smtClean="0"/>
              <a:t>Širviui</a:t>
            </a:r>
            <a:r>
              <a:rPr lang="en-GB" b="1" i="1" dirty="0" smtClean="0"/>
              <a:t> </a:t>
            </a:r>
            <a:r>
              <a:rPr lang="lt-LT" b="1" i="1" dirty="0" smtClean="0"/>
              <a:t>atminti</a:t>
            </a:r>
            <a:r>
              <a:rPr lang="en-GB" b="1" i="1" dirty="0" smtClean="0"/>
              <a:t> </a:t>
            </a:r>
            <a:r>
              <a:rPr lang="lt-LT" b="1" i="1" dirty="0" smtClean="0"/>
              <a:t>Dusetose</a:t>
            </a:r>
            <a:endParaRPr lang="lt-LT" b="1" i="1" dirty="0"/>
          </a:p>
        </p:txBody>
      </p:sp>
      <p:pic>
        <p:nvPicPr>
          <p:cNvPr id="3074" name="Picture 2" descr="http://upload.wikimedia.org/wikipedia/commons/thumb/b/bd/Pauliaus_sirvio_paminklas_Dusetose.JPG/1024px-Pauliaus_sirvio_paminklas_Dusetos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1810" y="2132856"/>
            <a:ext cx="6566226" cy="4385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73178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p:spPr>
      </p:pic>
      <p:sp>
        <p:nvSpPr>
          <p:cNvPr id="5" name="TextBox 4"/>
          <p:cNvSpPr txBox="1"/>
          <p:nvPr/>
        </p:nvSpPr>
        <p:spPr>
          <a:xfrm>
            <a:off x="4427984" y="188640"/>
            <a:ext cx="4536504" cy="6463308"/>
          </a:xfrm>
          <a:prstGeom prst="rect">
            <a:avLst/>
          </a:prstGeom>
          <a:noFill/>
        </p:spPr>
        <p:txBody>
          <a:bodyPr wrap="square" numCol="2" rtlCol="0">
            <a:spAutoFit/>
          </a:bodyPr>
          <a:lstStyle/>
          <a:p>
            <a:r>
              <a:rPr lang="lt-LT" dirty="0" smtClean="0"/>
              <a:t>Aš nevertas</a:t>
            </a:r>
          </a:p>
          <a:p>
            <a:r>
              <a:rPr lang="lt-LT" dirty="0" smtClean="0"/>
              <a:t>Švelnių</a:t>
            </a:r>
          </a:p>
          <a:p>
            <a:r>
              <a:rPr lang="lt-LT" dirty="0" smtClean="0"/>
              <a:t>Tavo žodžių</a:t>
            </a:r>
          </a:p>
          <a:p>
            <a:r>
              <a:rPr lang="lt-LT" dirty="0" smtClean="0"/>
              <a:t>Nei to ežero,</a:t>
            </a:r>
          </a:p>
          <a:p>
            <a:r>
              <a:rPr lang="lt-LT" dirty="0" smtClean="0"/>
              <a:t>Pilno žvaigždžių.</a:t>
            </a:r>
          </a:p>
          <a:p>
            <a:endParaRPr lang="lt-LT" dirty="0" smtClean="0"/>
          </a:p>
          <a:p>
            <a:r>
              <a:rPr lang="lt-LT" dirty="0" smtClean="0"/>
              <a:t>Aš –</a:t>
            </a:r>
          </a:p>
          <a:p>
            <a:r>
              <a:rPr lang="lt-LT" dirty="0" smtClean="0"/>
              <a:t>Toks vienas.</a:t>
            </a:r>
          </a:p>
          <a:p>
            <a:r>
              <a:rPr lang="lt-LT" dirty="0" smtClean="0"/>
              <a:t>Velnioniškai</a:t>
            </a:r>
          </a:p>
          <a:p>
            <a:r>
              <a:rPr lang="lt-LT" dirty="0" smtClean="0"/>
              <a:t>Vienas,</a:t>
            </a:r>
          </a:p>
          <a:p>
            <a:r>
              <a:rPr lang="lt-LT" dirty="0" smtClean="0"/>
              <a:t>Pasiilgęs</a:t>
            </a:r>
          </a:p>
          <a:p>
            <a:r>
              <a:rPr lang="lt-LT" dirty="0" smtClean="0"/>
              <a:t>Aušrinėje</a:t>
            </a:r>
          </a:p>
          <a:p>
            <a:r>
              <a:rPr lang="lt-LT" dirty="0" smtClean="0"/>
              <a:t>Sodžiaus</a:t>
            </a:r>
          </a:p>
          <a:p>
            <a:r>
              <a:rPr lang="lt-LT" dirty="0" smtClean="0"/>
              <a:t>Giedorių</a:t>
            </a:r>
          </a:p>
          <a:p>
            <a:r>
              <a:rPr lang="lt-LT" dirty="0" smtClean="0"/>
              <a:t>Gaidžių.</a:t>
            </a:r>
          </a:p>
          <a:p>
            <a:endParaRPr lang="lt-LT" dirty="0" smtClean="0"/>
          </a:p>
          <a:p>
            <a:r>
              <a:rPr lang="lt-LT" dirty="0" smtClean="0"/>
              <a:t>Aš nevertas,</a:t>
            </a:r>
          </a:p>
          <a:p>
            <a:r>
              <a:rPr lang="lt-LT" dirty="0" smtClean="0"/>
              <a:t>Aš daug ko</a:t>
            </a:r>
          </a:p>
          <a:p>
            <a:r>
              <a:rPr lang="lt-LT" dirty="0" smtClean="0"/>
              <a:t>Nevertas.</a:t>
            </a:r>
          </a:p>
          <a:p>
            <a:r>
              <a:rPr lang="lt-LT" dirty="0" smtClean="0"/>
              <a:t>Amžinai</a:t>
            </a:r>
          </a:p>
          <a:p>
            <a:r>
              <a:rPr lang="lt-LT" dirty="0" smtClean="0"/>
              <a:t>Amžinai</a:t>
            </a:r>
          </a:p>
          <a:p>
            <a:r>
              <a:rPr lang="lt-LT" dirty="0" smtClean="0"/>
              <a:t>Neramus.</a:t>
            </a:r>
          </a:p>
          <a:p>
            <a:endParaRPr lang="lt-LT" dirty="0" smtClean="0"/>
          </a:p>
          <a:p>
            <a:r>
              <a:rPr lang="lt-LT" dirty="0" smtClean="0"/>
              <a:t>Ir ne vieną</a:t>
            </a:r>
          </a:p>
          <a:p>
            <a:r>
              <a:rPr lang="lt-LT" dirty="0" smtClean="0"/>
              <a:t>Tave</a:t>
            </a:r>
          </a:p>
          <a:p>
            <a:r>
              <a:rPr lang="lt-LT" dirty="0" smtClean="0"/>
              <a:t>Aš prisimenu</a:t>
            </a:r>
          </a:p>
          <a:p>
            <a:r>
              <a:rPr lang="lt-LT" dirty="0" smtClean="0"/>
              <a:t>Kartais,</a:t>
            </a:r>
          </a:p>
          <a:p>
            <a:r>
              <a:rPr lang="lt-LT" dirty="0" smtClean="0"/>
              <a:t>Kai brendu</a:t>
            </a:r>
          </a:p>
          <a:p>
            <a:r>
              <a:rPr lang="lt-LT" dirty="0" smtClean="0"/>
              <a:t>Naktimi</a:t>
            </a:r>
          </a:p>
          <a:p>
            <a:r>
              <a:rPr lang="lt-LT" dirty="0" smtClean="0"/>
              <a:t>Į tuščius</a:t>
            </a:r>
          </a:p>
          <a:p>
            <a:r>
              <a:rPr lang="lt-LT" dirty="0" smtClean="0"/>
              <a:t>Ir nelaukiančius</a:t>
            </a:r>
          </a:p>
          <a:p>
            <a:r>
              <a:rPr lang="lt-LT" dirty="0" smtClean="0"/>
              <a:t>Šaltus</a:t>
            </a:r>
          </a:p>
          <a:p>
            <a:r>
              <a:rPr lang="lt-LT" dirty="0" smtClean="0"/>
              <a:t>Namus.</a:t>
            </a:r>
          </a:p>
          <a:p>
            <a:endParaRPr lang="lt-LT" dirty="0" smtClean="0"/>
          </a:p>
          <a:p>
            <a:r>
              <a:rPr lang="lt-LT" dirty="0" smtClean="0"/>
              <a:t>Tu tyra</a:t>
            </a:r>
          </a:p>
          <a:p>
            <a:r>
              <a:rPr lang="lt-LT" dirty="0" smtClean="0"/>
              <a:t>Ir šviesi</a:t>
            </a:r>
          </a:p>
          <a:p>
            <a:r>
              <a:rPr lang="lt-LT" dirty="0" smtClean="0"/>
              <a:t>Kaip Oginskio</a:t>
            </a:r>
          </a:p>
          <a:p>
            <a:r>
              <a:rPr lang="lt-LT" dirty="0" smtClean="0"/>
              <a:t>Graudus</a:t>
            </a:r>
          </a:p>
          <a:p>
            <a:r>
              <a:rPr lang="lt-LT" dirty="0" smtClean="0"/>
              <a:t>Polonezas.</a:t>
            </a:r>
          </a:p>
          <a:p>
            <a:r>
              <a:rPr lang="lt-LT" dirty="0" smtClean="0"/>
              <a:t>Tu pabūk,</a:t>
            </a:r>
          </a:p>
          <a:p>
            <a:r>
              <a:rPr lang="lt-LT" dirty="0" smtClean="0"/>
              <a:t>Dar pabūk,</a:t>
            </a:r>
          </a:p>
          <a:p>
            <a:r>
              <a:rPr lang="lt-LT" dirty="0" smtClean="0"/>
              <a:t>Ilgesy</a:t>
            </a:r>
          </a:p>
          <a:p>
            <a:r>
              <a:rPr lang="lt-LT" dirty="0" smtClean="0"/>
              <a:t>Klajūne</a:t>
            </a:r>
          </a:p>
          <a:p>
            <a:r>
              <a:rPr lang="lt-LT" dirty="0" smtClean="0"/>
              <a:t>Ugnele</a:t>
            </a:r>
          </a:p>
          <a:p>
            <a:r>
              <a:rPr lang="lt-LT" dirty="0" smtClean="0"/>
              <a:t>Neišblėsus.</a:t>
            </a:r>
            <a:endParaRPr lang="lt-LT" dirty="0"/>
          </a:p>
        </p:txBody>
      </p:sp>
      <p:sp>
        <p:nvSpPr>
          <p:cNvPr id="6" name="TextBox 5"/>
          <p:cNvSpPr txBox="1"/>
          <p:nvPr/>
        </p:nvSpPr>
        <p:spPr>
          <a:xfrm>
            <a:off x="323528" y="260648"/>
            <a:ext cx="3816424" cy="523220"/>
          </a:xfrm>
          <a:prstGeom prst="rect">
            <a:avLst/>
          </a:prstGeom>
          <a:noFill/>
        </p:spPr>
        <p:txBody>
          <a:bodyPr wrap="square" rtlCol="0">
            <a:spAutoFit/>
          </a:bodyPr>
          <a:lstStyle/>
          <a:p>
            <a:r>
              <a:rPr lang="lt-LT" sz="2800" b="1" dirty="0" smtClean="0"/>
              <a:t>„Kai brendu</a:t>
            </a:r>
            <a:r>
              <a:rPr lang="en-GB" sz="2800" b="1" dirty="0" smtClean="0"/>
              <a:t> </a:t>
            </a:r>
            <a:r>
              <a:rPr lang="lt-LT" sz="2800" b="1" dirty="0" smtClean="0"/>
              <a:t>nakti“</a:t>
            </a:r>
            <a:endParaRPr lang="lt-LT" sz="2800" b="1" dirty="0"/>
          </a:p>
        </p:txBody>
      </p:sp>
    </p:spTree>
    <p:extLst>
      <p:ext uri="{BB962C8B-B14F-4D97-AF65-F5344CB8AC3E}">
        <p14:creationId xmlns:p14="http://schemas.microsoft.com/office/powerpoint/2010/main" val="24350471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11215932_694492120676752_1913829950_n.jpg"/>
          <p:cNvPicPr>
            <a:picLocks noGrp="1" noChangeAspect="1"/>
          </p:cNvPicPr>
          <p:nvPr>
            <p:ph idx="1"/>
          </p:nvPr>
        </p:nvPicPr>
        <p:blipFill>
          <a:blip r:embed="rId2" cstate="print"/>
          <a:stretch>
            <a:fillRect/>
          </a:stretch>
        </p:blipFill>
        <p:spPr>
          <a:xfrm>
            <a:off x="214282" y="1071546"/>
            <a:ext cx="4212609" cy="5392133"/>
          </a:xfrm>
        </p:spPr>
      </p:pic>
      <p:sp>
        <p:nvSpPr>
          <p:cNvPr id="5" name="TextBox 4"/>
          <p:cNvSpPr txBox="1"/>
          <p:nvPr/>
        </p:nvSpPr>
        <p:spPr>
          <a:xfrm>
            <a:off x="4714844" y="71391"/>
            <a:ext cx="4429156" cy="6786609"/>
          </a:xfrm>
          <a:prstGeom prst="rect">
            <a:avLst/>
          </a:prstGeom>
          <a:noFill/>
        </p:spPr>
        <p:txBody>
          <a:bodyPr wrap="square" numCol="2" rtlCol="0">
            <a:spAutoFit/>
          </a:bodyPr>
          <a:lstStyle/>
          <a:p>
            <a:r>
              <a:rPr lang="lt-LT" dirty="0" smtClean="0">
                <a:solidFill>
                  <a:srgbClr val="00B0F0"/>
                </a:solidFill>
              </a:rPr>
              <a:t>Su Nemunu </a:t>
            </a:r>
            <a:br>
              <a:rPr lang="lt-LT" dirty="0" smtClean="0">
                <a:solidFill>
                  <a:srgbClr val="00B0F0"/>
                </a:solidFill>
              </a:rPr>
            </a:br>
            <a:r>
              <a:rPr lang="lt-LT" dirty="0" smtClean="0">
                <a:solidFill>
                  <a:srgbClr val="00B0F0"/>
                </a:solidFill>
              </a:rPr>
              <a:t>Pateka saulė. </a:t>
            </a:r>
            <a:br>
              <a:rPr lang="lt-LT" dirty="0" smtClean="0">
                <a:solidFill>
                  <a:srgbClr val="00B0F0"/>
                </a:solidFill>
              </a:rPr>
            </a:br>
            <a:r>
              <a:rPr lang="lt-LT" dirty="0" smtClean="0">
                <a:solidFill>
                  <a:srgbClr val="00B0F0"/>
                </a:solidFill>
              </a:rPr>
              <a:t>Su Nemunu </a:t>
            </a:r>
            <a:br>
              <a:rPr lang="lt-LT" dirty="0" smtClean="0">
                <a:solidFill>
                  <a:srgbClr val="00B0F0"/>
                </a:solidFill>
              </a:rPr>
            </a:br>
            <a:r>
              <a:rPr lang="lt-LT" dirty="0" smtClean="0">
                <a:solidFill>
                  <a:srgbClr val="00B0F0"/>
                </a:solidFill>
              </a:rPr>
              <a:t>Leidžias toli. </a:t>
            </a:r>
            <a:br>
              <a:rPr lang="lt-LT" dirty="0" smtClean="0">
                <a:solidFill>
                  <a:srgbClr val="00B0F0"/>
                </a:solidFill>
              </a:rPr>
            </a:br>
            <a:r>
              <a:rPr lang="lt-LT" dirty="0" smtClean="0">
                <a:solidFill>
                  <a:srgbClr val="00B0F0"/>
                </a:solidFill>
              </a:rPr>
              <a:t/>
            </a:r>
            <a:br>
              <a:rPr lang="lt-LT" dirty="0" smtClean="0">
                <a:solidFill>
                  <a:srgbClr val="00B0F0"/>
                </a:solidFill>
              </a:rPr>
            </a:br>
            <a:r>
              <a:rPr lang="lt-LT" dirty="0" smtClean="0">
                <a:solidFill>
                  <a:srgbClr val="00B0F0"/>
                </a:solidFill>
              </a:rPr>
              <a:t>Prie Nemuno </a:t>
            </a:r>
            <a:br>
              <a:rPr lang="lt-LT" dirty="0" smtClean="0">
                <a:solidFill>
                  <a:srgbClr val="00B0F0"/>
                </a:solidFill>
              </a:rPr>
            </a:br>
            <a:r>
              <a:rPr lang="lt-LT" dirty="0" smtClean="0">
                <a:solidFill>
                  <a:srgbClr val="00B0F0"/>
                </a:solidFill>
              </a:rPr>
              <a:t>Mano pasaulis, </a:t>
            </a:r>
            <a:br>
              <a:rPr lang="lt-LT" dirty="0" smtClean="0">
                <a:solidFill>
                  <a:srgbClr val="00B0F0"/>
                </a:solidFill>
              </a:rPr>
            </a:br>
            <a:r>
              <a:rPr lang="lt-LT" dirty="0" smtClean="0">
                <a:solidFill>
                  <a:srgbClr val="00B0F0"/>
                </a:solidFill>
              </a:rPr>
              <a:t>Prie Nemuno </a:t>
            </a:r>
            <a:br>
              <a:rPr lang="lt-LT" dirty="0" smtClean="0">
                <a:solidFill>
                  <a:srgbClr val="00B0F0"/>
                </a:solidFill>
              </a:rPr>
            </a:br>
            <a:r>
              <a:rPr lang="lt-LT" dirty="0" smtClean="0">
                <a:solidFill>
                  <a:srgbClr val="00B0F0"/>
                </a:solidFill>
              </a:rPr>
              <a:t>Mano šalis. </a:t>
            </a:r>
            <a:br>
              <a:rPr lang="lt-LT" dirty="0" smtClean="0">
                <a:solidFill>
                  <a:srgbClr val="00B0F0"/>
                </a:solidFill>
              </a:rPr>
            </a:br>
            <a:r>
              <a:rPr lang="lt-LT" dirty="0" smtClean="0">
                <a:solidFill>
                  <a:srgbClr val="00B0F0"/>
                </a:solidFill>
              </a:rPr>
              <a:t/>
            </a:r>
            <a:br>
              <a:rPr lang="lt-LT" dirty="0" smtClean="0">
                <a:solidFill>
                  <a:srgbClr val="00B0F0"/>
                </a:solidFill>
              </a:rPr>
            </a:br>
            <a:r>
              <a:rPr lang="lt-LT" dirty="0" smtClean="0">
                <a:solidFill>
                  <a:srgbClr val="00B0F0"/>
                </a:solidFill>
              </a:rPr>
              <a:t>Su Nemunu </a:t>
            </a:r>
            <a:br>
              <a:rPr lang="lt-LT" dirty="0" smtClean="0">
                <a:solidFill>
                  <a:srgbClr val="00B0F0"/>
                </a:solidFill>
              </a:rPr>
            </a:br>
            <a:r>
              <a:rPr lang="lt-LT" dirty="0" smtClean="0">
                <a:solidFill>
                  <a:srgbClr val="00B0F0"/>
                </a:solidFill>
              </a:rPr>
              <a:t>Ašarą plovėm, </a:t>
            </a:r>
            <a:br>
              <a:rPr lang="lt-LT" dirty="0" smtClean="0">
                <a:solidFill>
                  <a:srgbClr val="00B0F0"/>
                </a:solidFill>
              </a:rPr>
            </a:br>
            <a:r>
              <a:rPr lang="lt-LT" dirty="0" smtClean="0">
                <a:solidFill>
                  <a:srgbClr val="00B0F0"/>
                </a:solidFill>
              </a:rPr>
              <a:t>Su Nemunu </a:t>
            </a:r>
            <a:br>
              <a:rPr lang="lt-LT" dirty="0" smtClean="0">
                <a:solidFill>
                  <a:srgbClr val="00B0F0"/>
                </a:solidFill>
              </a:rPr>
            </a:br>
            <a:r>
              <a:rPr lang="lt-LT" dirty="0" smtClean="0">
                <a:solidFill>
                  <a:srgbClr val="00B0F0"/>
                </a:solidFill>
              </a:rPr>
              <a:t>Griovėm stabus. </a:t>
            </a:r>
            <a:br>
              <a:rPr lang="lt-LT" dirty="0" smtClean="0">
                <a:solidFill>
                  <a:srgbClr val="00B0F0"/>
                </a:solidFill>
              </a:rPr>
            </a:br>
            <a:r>
              <a:rPr lang="lt-LT" dirty="0" smtClean="0">
                <a:solidFill>
                  <a:srgbClr val="00B0F0"/>
                </a:solidFill>
              </a:rPr>
              <a:t/>
            </a:r>
            <a:br>
              <a:rPr lang="lt-LT" dirty="0" smtClean="0">
                <a:solidFill>
                  <a:srgbClr val="00B0F0"/>
                </a:solidFill>
              </a:rPr>
            </a:br>
            <a:r>
              <a:rPr lang="lt-LT" dirty="0" smtClean="0">
                <a:solidFill>
                  <a:srgbClr val="00B0F0"/>
                </a:solidFill>
              </a:rPr>
              <a:t>Prie Nemuno </a:t>
            </a:r>
            <a:br>
              <a:rPr lang="lt-LT" dirty="0" smtClean="0">
                <a:solidFill>
                  <a:srgbClr val="00B0F0"/>
                </a:solidFill>
              </a:rPr>
            </a:br>
            <a:r>
              <a:rPr lang="lt-LT" dirty="0" smtClean="0">
                <a:solidFill>
                  <a:srgbClr val="00B0F0"/>
                </a:solidFill>
              </a:rPr>
              <a:t>Buvom senovėj </a:t>
            </a:r>
            <a:br>
              <a:rPr lang="lt-LT" dirty="0" smtClean="0">
                <a:solidFill>
                  <a:srgbClr val="00B0F0"/>
                </a:solidFill>
              </a:rPr>
            </a:br>
            <a:r>
              <a:rPr lang="lt-LT" dirty="0" smtClean="0">
                <a:solidFill>
                  <a:srgbClr val="00B0F0"/>
                </a:solidFill>
              </a:rPr>
              <a:t>Ir būsim, </a:t>
            </a:r>
            <a:br>
              <a:rPr lang="lt-LT" dirty="0" smtClean="0">
                <a:solidFill>
                  <a:srgbClr val="00B0F0"/>
                </a:solidFill>
              </a:rPr>
            </a:br>
            <a:r>
              <a:rPr lang="lt-LT" dirty="0" smtClean="0">
                <a:solidFill>
                  <a:srgbClr val="00B0F0"/>
                </a:solidFill>
              </a:rPr>
              <a:t>Kol Nemunas bus. </a:t>
            </a:r>
            <a:br>
              <a:rPr lang="lt-LT" dirty="0" smtClean="0">
                <a:solidFill>
                  <a:srgbClr val="00B0F0"/>
                </a:solidFill>
              </a:rPr>
            </a:br>
            <a:r>
              <a:rPr lang="lt-LT" dirty="0" smtClean="0">
                <a:solidFill>
                  <a:srgbClr val="00B0F0"/>
                </a:solidFill>
              </a:rPr>
              <a:t/>
            </a:r>
            <a:br>
              <a:rPr lang="lt-LT" dirty="0" smtClean="0">
                <a:solidFill>
                  <a:srgbClr val="00B0F0"/>
                </a:solidFill>
              </a:rPr>
            </a:br>
            <a:r>
              <a:rPr lang="lt-LT" dirty="0" smtClean="0">
                <a:solidFill>
                  <a:srgbClr val="00B0F0"/>
                </a:solidFill>
              </a:rPr>
              <a:t>Su Nemunu </a:t>
            </a:r>
            <a:br>
              <a:rPr lang="lt-LT" dirty="0" smtClean="0">
                <a:solidFill>
                  <a:srgbClr val="00B0F0"/>
                </a:solidFill>
              </a:rPr>
            </a:br>
            <a:r>
              <a:rPr lang="lt-LT" dirty="0" smtClean="0">
                <a:solidFill>
                  <a:srgbClr val="00B0F0"/>
                </a:solidFill>
              </a:rPr>
              <a:t>Žemėn įaugom, </a:t>
            </a:r>
            <a:br>
              <a:rPr lang="lt-LT" dirty="0" smtClean="0">
                <a:solidFill>
                  <a:srgbClr val="00B0F0"/>
                </a:solidFill>
              </a:rPr>
            </a:br>
            <a:r>
              <a:rPr lang="lt-LT" dirty="0" smtClean="0">
                <a:solidFill>
                  <a:srgbClr val="00B0F0"/>
                </a:solidFill>
              </a:rPr>
              <a:t>Įleidom galingas </a:t>
            </a:r>
            <a:br>
              <a:rPr lang="lt-LT" dirty="0" smtClean="0">
                <a:solidFill>
                  <a:srgbClr val="00B0F0"/>
                </a:solidFill>
              </a:rPr>
            </a:br>
            <a:r>
              <a:rPr lang="lt-LT" dirty="0" smtClean="0">
                <a:solidFill>
                  <a:srgbClr val="00B0F0"/>
                </a:solidFill>
              </a:rPr>
              <a:t>Šaknis. </a:t>
            </a:r>
            <a:br>
              <a:rPr lang="lt-LT" dirty="0" smtClean="0">
                <a:solidFill>
                  <a:srgbClr val="00B0F0"/>
                </a:solidFill>
              </a:rPr>
            </a:br>
            <a:r>
              <a:rPr lang="lt-LT" dirty="0" smtClean="0">
                <a:solidFill>
                  <a:srgbClr val="00B0F0"/>
                </a:solidFill>
              </a:rPr>
              <a:t/>
            </a:r>
            <a:br>
              <a:rPr lang="lt-LT" dirty="0" smtClean="0">
                <a:solidFill>
                  <a:srgbClr val="00B0F0"/>
                </a:solidFill>
              </a:rPr>
            </a:br>
            <a:r>
              <a:rPr lang="lt-LT" dirty="0" smtClean="0">
                <a:solidFill>
                  <a:srgbClr val="00B0F0"/>
                </a:solidFill>
              </a:rPr>
              <a:t>Ir motinos </a:t>
            </a:r>
            <a:br>
              <a:rPr lang="lt-LT" dirty="0" smtClean="0">
                <a:solidFill>
                  <a:srgbClr val="00B0F0"/>
                </a:solidFill>
              </a:rPr>
            </a:br>
            <a:r>
              <a:rPr lang="lt-LT" dirty="0" smtClean="0">
                <a:solidFill>
                  <a:srgbClr val="00B0F0"/>
                </a:solidFill>
              </a:rPr>
              <a:t>Lopšius kol saugos – </a:t>
            </a:r>
            <a:br>
              <a:rPr lang="lt-LT" dirty="0" smtClean="0">
                <a:solidFill>
                  <a:srgbClr val="00B0F0"/>
                </a:solidFill>
              </a:rPr>
            </a:br>
            <a:r>
              <a:rPr lang="lt-LT" dirty="0" smtClean="0">
                <a:solidFill>
                  <a:srgbClr val="00B0F0"/>
                </a:solidFill>
              </a:rPr>
              <a:t>Iš čia </a:t>
            </a:r>
            <a:br>
              <a:rPr lang="lt-LT" dirty="0" smtClean="0">
                <a:solidFill>
                  <a:srgbClr val="00B0F0"/>
                </a:solidFill>
              </a:rPr>
            </a:br>
            <a:r>
              <a:rPr lang="lt-LT" dirty="0" smtClean="0">
                <a:solidFill>
                  <a:srgbClr val="00B0F0"/>
                </a:solidFill>
              </a:rPr>
              <a:t>Neišdegins ugnis. </a:t>
            </a:r>
            <a:br>
              <a:rPr lang="lt-LT" dirty="0" smtClean="0">
                <a:solidFill>
                  <a:srgbClr val="00B0F0"/>
                </a:solidFill>
              </a:rPr>
            </a:br>
            <a:r>
              <a:rPr lang="lt-LT" dirty="0" smtClean="0">
                <a:solidFill>
                  <a:srgbClr val="00B0F0"/>
                </a:solidFill>
              </a:rPr>
              <a:t/>
            </a:r>
            <a:br>
              <a:rPr lang="lt-LT" dirty="0" smtClean="0">
                <a:solidFill>
                  <a:srgbClr val="00B0F0"/>
                </a:solidFill>
              </a:rPr>
            </a:br>
            <a:r>
              <a:rPr lang="lt-LT" dirty="0" smtClean="0">
                <a:solidFill>
                  <a:srgbClr val="00B0F0"/>
                </a:solidFill>
              </a:rPr>
              <a:t>Su Nemunu </a:t>
            </a:r>
            <a:br>
              <a:rPr lang="lt-LT" dirty="0" smtClean="0">
                <a:solidFill>
                  <a:srgbClr val="00B0F0"/>
                </a:solidFill>
              </a:rPr>
            </a:br>
            <a:r>
              <a:rPr lang="lt-LT" dirty="0" smtClean="0">
                <a:solidFill>
                  <a:srgbClr val="00B0F0"/>
                </a:solidFill>
              </a:rPr>
              <a:t>Pateka saulė. </a:t>
            </a:r>
            <a:br>
              <a:rPr lang="lt-LT" dirty="0" smtClean="0">
                <a:solidFill>
                  <a:srgbClr val="00B0F0"/>
                </a:solidFill>
              </a:rPr>
            </a:br>
            <a:r>
              <a:rPr lang="lt-LT" dirty="0" smtClean="0">
                <a:solidFill>
                  <a:srgbClr val="00B0F0"/>
                </a:solidFill>
              </a:rPr>
              <a:t>Linguoja lopšinė </a:t>
            </a:r>
            <a:br>
              <a:rPr lang="lt-LT" dirty="0" smtClean="0">
                <a:solidFill>
                  <a:srgbClr val="00B0F0"/>
                </a:solidFill>
              </a:rPr>
            </a:br>
            <a:r>
              <a:rPr lang="lt-LT" dirty="0" smtClean="0">
                <a:solidFill>
                  <a:srgbClr val="00B0F0"/>
                </a:solidFill>
              </a:rPr>
              <a:t>Laisva. </a:t>
            </a:r>
            <a:br>
              <a:rPr lang="lt-LT" dirty="0" smtClean="0">
                <a:solidFill>
                  <a:srgbClr val="00B0F0"/>
                </a:solidFill>
              </a:rPr>
            </a:br>
            <a:r>
              <a:rPr lang="lt-LT" dirty="0" smtClean="0">
                <a:solidFill>
                  <a:srgbClr val="00B0F0"/>
                </a:solidFill>
              </a:rPr>
              <a:t/>
            </a:r>
            <a:br>
              <a:rPr lang="lt-LT" dirty="0" smtClean="0">
                <a:solidFill>
                  <a:srgbClr val="00B0F0"/>
                </a:solidFill>
              </a:rPr>
            </a:br>
            <a:r>
              <a:rPr lang="lt-LT" dirty="0" smtClean="0">
                <a:solidFill>
                  <a:srgbClr val="00B0F0"/>
                </a:solidFill>
              </a:rPr>
              <a:t>Prie Nemuno </a:t>
            </a:r>
            <a:br>
              <a:rPr lang="lt-LT" dirty="0" smtClean="0">
                <a:solidFill>
                  <a:srgbClr val="00B0F0"/>
                </a:solidFill>
              </a:rPr>
            </a:br>
            <a:r>
              <a:rPr lang="lt-LT" dirty="0" smtClean="0">
                <a:solidFill>
                  <a:srgbClr val="00B0F0"/>
                </a:solidFill>
              </a:rPr>
              <a:t>Mano pasaulis – </a:t>
            </a:r>
            <a:br>
              <a:rPr lang="lt-LT" dirty="0" smtClean="0">
                <a:solidFill>
                  <a:srgbClr val="00B0F0"/>
                </a:solidFill>
              </a:rPr>
            </a:br>
            <a:r>
              <a:rPr lang="lt-LT" dirty="0" smtClean="0">
                <a:solidFill>
                  <a:srgbClr val="00B0F0"/>
                </a:solidFill>
              </a:rPr>
              <a:t>Gimtoji šalis </a:t>
            </a:r>
            <a:br>
              <a:rPr lang="lt-LT" dirty="0" smtClean="0">
                <a:solidFill>
                  <a:srgbClr val="00B0F0"/>
                </a:solidFill>
              </a:rPr>
            </a:br>
            <a:r>
              <a:rPr lang="lt-LT" dirty="0" smtClean="0">
                <a:solidFill>
                  <a:srgbClr val="00B0F0"/>
                </a:solidFill>
              </a:rPr>
              <a:t>Lietuva.</a:t>
            </a:r>
            <a:endParaRPr lang="lt-LT" dirty="0">
              <a:solidFill>
                <a:srgbClr val="00B0F0"/>
              </a:solidFill>
            </a:endParaRPr>
          </a:p>
        </p:txBody>
      </p:sp>
      <p:sp>
        <p:nvSpPr>
          <p:cNvPr id="6" name="TextBox 5"/>
          <p:cNvSpPr txBox="1"/>
          <p:nvPr/>
        </p:nvSpPr>
        <p:spPr>
          <a:xfrm>
            <a:off x="642910" y="357166"/>
            <a:ext cx="3143272" cy="646331"/>
          </a:xfrm>
          <a:prstGeom prst="rect">
            <a:avLst/>
          </a:prstGeom>
          <a:noFill/>
        </p:spPr>
        <p:txBody>
          <a:bodyPr wrap="square" rtlCol="0">
            <a:spAutoFit/>
          </a:bodyPr>
          <a:lstStyle/>
          <a:p>
            <a:r>
              <a:rPr lang="en-US" sz="3600" b="1" dirty="0" smtClean="0">
                <a:solidFill>
                  <a:srgbClr val="00B0F0"/>
                </a:solidFill>
              </a:rPr>
              <a:t>„</a:t>
            </a:r>
            <a:r>
              <a:rPr lang="lt-LT" sz="3600" b="1" dirty="0" smtClean="0">
                <a:solidFill>
                  <a:srgbClr val="00B0F0"/>
                </a:solidFill>
              </a:rPr>
              <a:t>Nemunas“</a:t>
            </a:r>
            <a:endParaRPr lang="lt-LT" sz="3600" b="1" dirty="0">
              <a:solidFill>
                <a:srgbClr val="00B0F0"/>
              </a:solidFill>
            </a:endParaRPr>
          </a:p>
        </p:txBody>
      </p:sp>
    </p:spTree>
    <p:extLst>
      <p:ext uri="{BB962C8B-B14F-4D97-AF65-F5344CB8AC3E}">
        <p14:creationId xmlns:p14="http://schemas.microsoft.com/office/powerpoint/2010/main" val="14510248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3568" y="3068960"/>
            <a:ext cx="7756263" cy="1054250"/>
          </a:xfrm>
        </p:spPr>
        <p:txBody>
          <a:bodyPr/>
          <a:lstStyle/>
          <a:p>
            <a:r>
              <a:rPr lang="en-US" sz="9600" dirty="0" err="1" smtClean="0">
                <a:solidFill>
                  <a:srgbClr val="C00000"/>
                </a:solidFill>
              </a:rPr>
              <a:t>Testas</a:t>
            </a:r>
            <a:endParaRPr lang="en-US" sz="9600" dirty="0">
              <a:solidFill>
                <a:srgbClr val="C00000"/>
              </a:solidFill>
            </a:endParaRPr>
          </a:p>
        </p:txBody>
      </p:sp>
    </p:spTree>
    <p:extLst>
      <p:ext uri="{BB962C8B-B14F-4D97-AF65-F5344CB8AC3E}">
        <p14:creationId xmlns:p14="http://schemas.microsoft.com/office/powerpoint/2010/main" val="31640661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1. </a:t>
            </a:r>
            <a:r>
              <a:rPr lang="en-US" dirty="0" err="1" smtClean="0"/>
              <a:t>Kada</a:t>
            </a:r>
            <a:r>
              <a:rPr lang="en-US" dirty="0" smtClean="0"/>
              <a:t> </a:t>
            </a:r>
            <a:r>
              <a:rPr lang="en-US" dirty="0" err="1" smtClean="0"/>
              <a:t>gim</a:t>
            </a:r>
            <a:r>
              <a:rPr lang="lt-LT" dirty="0" smtClean="0"/>
              <a:t>ė P.Širvys?</a:t>
            </a:r>
            <a:endParaRPr lang="en-GB" dirty="0"/>
          </a:p>
        </p:txBody>
      </p:sp>
      <p:pic>
        <p:nvPicPr>
          <p:cNvPr id="4" name="Picture 2" descr="http://xxiamzius.lt/numeriai/2005/09/21/foto/f19.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987824" y="2420888"/>
            <a:ext cx="2689448" cy="414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5167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t-LT" dirty="0" smtClean="0"/>
              <a:t>2. Kas buvo P.Širvys?</a:t>
            </a:r>
            <a:endParaRPr lang="en-GB" dirty="0"/>
          </a:p>
        </p:txBody>
      </p:sp>
      <p:pic>
        <p:nvPicPr>
          <p:cNvPr id="4" name="Picture 2" descr="http://xxiamzius.lt/numeriai/2005/09/21/foto/f19.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987824" y="2492896"/>
            <a:ext cx="2617440" cy="4030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0998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3568" y="332656"/>
            <a:ext cx="7756263" cy="1054250"/>
          </a:xfrm>
        </p:spPr>
        <p:txBody>
          <a:bodyPr/>
          <a:lstStyle/>
          <a:p>
            <a:r>
              <a:rPr lang="lt-LT" dirty="0" smtClean="0"/>
              <a:t>3. </a:t>
            </a:r>
            <a:r>
              <a:rPr lang="lt-LT" sz="4800" dirty="0" smtClean="0"/>
              <a:t>Kokiam kaime gyveno poetas? </a:t>
            </a:r>
            <a:endParaRPr lang="en-GB" sz="44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91680" y="2276872"/>
            <a:ext cx="5833486" cy="3878263"/>
          </a:xfrm>
        </p:spPr>
      </p:pic>
    </p:spTree>
    <p:extLst>
      <p:ext uri="{BB962C8B-B14F-4D97-AF65-F5344CB8AC3E}">
        <p14:creationId xmlns:p14="http://schemas.microsoft.com/office/powerpoint/2010/main" val="30336520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55576" y="404664"/>
            <a:ext cx="7756263" cy="1054250"/>
          </a:xfrm>
        </p:spPr>
        <p:txBody>
          <a:bodyPr/>
          <a:lstStyle/>
          <a:p>
            <a:r>
              <a:rPr lang="lt-LT" sz="4800" dirty="0" smtClean="0"/>
              <a:t>4. Kokiose kapinėse yra poeto kapas?</a:t>
            </a:r>
            <a:endParaRPr lang="en-GB" sz="4800" dirty="0"/>
          </a:p>
        </p:txBody>
      </p:sp>
      <p:pic>
        <p:nvPicPr>
          <p:cNvPr id="4" name="Picture 2" descr="http://upload.wikimedia.org/wikipedia/lt/3/3e/P._Sirvio_kapas.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987824" y="2492896"/>
            <a:ext cx="3254486" cy="3878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0181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t-LT" sz="4800" dirty="0" smtClean="0"/>
              <a:t>5. Kur pastatytas paminklas poetui P.Širviui?</a:t>
            </a:r>
            <a:endParaRPr lang="en-GB" sz="4800" dirty="0"/>
          </a:p>
        </p:txBody>
      </p:sp>
      <p:pic>
        <p:nvPicPr>
          <p:cNvPr id="4" name="Picture 2" descr="http://upload.wikimedia.org/wikipedia/commons/thumb/b/bd/Pauliaus_sirvio_paminklas_Dusetose.JPG/1024px-Pauliaus_sirvio_paminklas_Dusetose.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2204864"/>
            <a:ext cx="5814555" cy="3878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36580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7584" y="2780928"/>
            <a:ext cx="7756263" cy="1054250"/>
          </a:xfrm>
        </p:spPr>
        <p:txBody>
          <a:bodyPr/>
          <a:lstStyle/>
          <a:p>
            <a:r>
              <a:rPr lang="lt-LT" sz="7200" dirty="0" smtClean="0">
                <a:solidFill>
                  <a:srgbClr val="C00000"/>
                </a:solidFill>
              </a:rPr>
              <a:t>Atsakymai</a:t>
            </a:r>
            <a:endParaRPr lang="en-GB" sz="7200" dirty="0">
              <a:solidFill>
                <a:srgbClr val="C00000"/>
              </a:solidFill>
            </a:endParaRPr>
          </a:p>
        </p:txBody>
      </p:sp>
    </p:spTree>
    <p:extLst>
      <p:ext uri="{BB962C8B-B14F-4D97-AF65-F5344CB8AC3E}">
        <p14:creationId xmlns:p14="http://schemas.microsoft.com/office/powerpoint/2010/main" val="40836020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3568" y="3212976"/>
            <a:ext cx="7756263" cy="1054250"/>
          </a:xfrm>
        </p:spPr>
        <p:txBody>
          <a:bodyPr/>
          <a:lstStyle/>
          <a:p>
            <a:r>
              <a:rPr lang="lt-LT" dirty="0" smtClean="0"/>
              <a:t>1.</a:t>
            </a:r>
            <a:r>
              <a:rPr lang="lt-LT" dirty="0" smtClean="0">
                <a:solidFill>
                  <a:schemeClr val="tx1"/>
                </a:solidFill>
              </a:rPr>
              <a:t> </a:t>
            </a:r>
            <a:r>
              <a:rPr lang="lt-LT" dirty="0"/>
              <a:t>Paulius</a:t>
            </a:r>
            <a:r>
              <a:rPr lang="en-GB" dirty="0"/>
              <a:t> </a:t>
            </a:r>
            <a:r>
              <a:rPr lang="lt-LT" dirty="0"/>
              <a:t>Širvys</a:t>
            </a:r>
            <a:r>
              <a:rPr lang="en-GB" dirty="0"/>
              <a:t/>
            </a:r>
            <a:br>
              <a:rPr lang="en-GB" dirty="0"/>
            </a:br>
            <a:r>
              <a:rPr lang="lt-LT" dirty="0"/>
              <a:t>g</a:t>
            </a:r>
            <a:r>
              <a:rPr lang="lt-LT" dirty="0" smtClean="0"/>
              <a:t>imė</a:t>
            </a:r>
            <a:r>
              <a:rPr lang="en-GB" dirty="0" smtClean="0"/>
              <a:t> </a:t>
            </a:r>
            <a:r>
              <a:rPr lang="en-GB" dirty="0"/>
              <a:t>1920 m. </a:t>
            </a:r>
          </a:p>
        </p:txBody>
      </p:sp>
    </p:spTree>
    <p:extLst>
      <p:ext uri="{BB962C8B-B14F-4D97-AF65-F5344CB8AC3E}">
        <p14:creationId xmlns:p14="http://schemas.microsoft.com/office/powerpoint/2010/main" val="12756709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55576" y="3068960"/>
            <a:ext cx="7756263" cy="1054250"/>
          </a:xfrm>
        </p:spPr>
        <p:txBody>
          <a:bodyPr/>
          <a:lstStyle/>
          <a:p>
            <a:r>
              <a:rPr lang="lt-LT" dirty="0" smtClean="0"/>
              <a:t>2. Lietuvos poetas, žurnalistas, redaktorius.</a:t>
            </a:r>
            <a:endParaRPr lang="lt-LT" dirty="0"/>
          </a:p>
        </p:txBody>
      </p:sp>
    </p:spTree>
    <p:extLst>
      <p:ext uri="{BB962C8B-B14F-4D97-AF65-F5344CB8AC3E}">
        <p14:creationId xmlns:p14="http://schemas.microsoft.com/office/powerpoint/2010/main" val="39990779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99592" y="2852936"/>
            <a:ext cx="7756263" cy="1054250"/>
          </a:xfrm>
        </p:spPr>
        <p:txBody>
          <a:bodyPr/>
          <a:lstStyle/>
          <a:p>
            <a:r>
              <a:rPr lang="lt-LT" smtClean="0"/>
              <a:t>3.Padustėlio </a:t>
            </a:r>
            <a:r>
              <a:rPr lang="lt-LT" dirty="0" smtClean="0"/>
              <a:t>kaime</a:t>
            </a:r>
            <a:endParaRPr lang="en-GB" dirty="0"/>
          </a:p>
        </p:txBody>
      </p:sp>
    </p:spTree>
    <p:extLst>
      <p:ext uri="{BB962C8B-B14F-4D97-AF65-F5344CB8AC3E}">
        <p14:creationId xmlns:p14="http://schemas.microsoft.com/office/powerpoint/2010/main" val="33132139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3568" y="2996952"/>
            <a:ext cx="7756263" cy="1054250"/>
          </a:xfrm>
        </p:spPr>
        <p:txBody>
          <a:bodyPr/>
          <a:lstStyle/>
          <a:p>
            <a:r>
              <a:rPr lang="lt-LT" dirty="0" smtClean="0"/>
              <a:t>4.Antakalnio lapinėse</a:t>
            </a:r>
            <a:endParaRPr lang="en-GB" dirty="0"/>
          </a:p>
        </p:txBody>
      </p:sp>
    </p:spTree>
    <p:extLst>
      <p:ext uri="{BB962C8B-B14F-4D97-AF65-F5344CB8AC3E}">
        <p14:creationId xmlns:p14="http://schemas.microsoft.com/office/powerpoint/2010/main" val="40747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55576" y="3356992"/>
            <a:ext cx="7756263" cy="1054250"/>
          </a:xfrm>
        </p:spPr>
        <p:txBody>
          <a:bodyPr/>
          <a:lstStyle/>
          <a:p>
            <a:r>
              <a:rPr lang="lt-LT" dirty="0" smtClean="0"/>
              <a:t>5.</a:t>
            </a:r>
            <a:r>
              <a:rPr lang="lt-LT" b="1" dirty="0"/>
              <a:t> </a:t>
            </a:r>
            <a:r>
              <a:rPr lang="lt-LT" dirty="0"/>
              <a:t>Dusetose</a:t>
            </a:r>
            <a:r>
              <a:rPr lang="lt-LT" dirty="0" smtClean="0"/>
              <a:t> </a:t>
            </a:r>
            <a:endParaRPr lang="en-GB" dirty="0"/>
          </a:p>
        </p:txBody>
      </p:sp>
    </p:spTree>
    <p:extLst>
      <p:ext uri="{BB962C8B-B14F-4D97-AF65-F5344CB8AC3E}">
        <p14:creationId xmlns:p14="http://schemas.microsoft.com/office/powerpoint/2010/main" val="41205094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99592" y="2996952"/>
            <a:ext cx="7756263" cy="1054250"/>
          </a:xfrm>
        </p:spPr>
        <p:txBody>
          <a:bodyPr/>
          <a:lstStyle/>
          <a:p>
            <a:r>
              <a:rPr lang="lt-LT" dirty="0" smtClean="0"/>
              <a:t>Ačiū už dėmesį </a:t>
            </a:r>
            <a:r>
              <a:rPr lang="lt-LT" dirty="0" smtClean="0">
                <a:sym typeface="Wingdings" pitchFamily="2" charset="2"/>
              </a:rPr>
              <a:t></a:t>
            </a:r>
            <a:endParaRPr lang="en-GB" dirty="0"/>
          </a:p>
        </p:txBody>
      </p:sp>
    </p:spTree>
    <p:extLst>
      <p:ext uri="{BB962C8B-B14F-4D97-AF65-F5344CB8AC3E}">
        <p14:creationId xmlns:p14="http://schemas.microsoft.com/office/powerpoint/2010/main" val="23146706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266</TotalTime>
  <Words>445</Words>
  <Application>Microsoft Office PowerPoint</Application>
  <PresentationFormat>Demonstracija ekrane (4:3)</PresentationFormat>
  <Paragraphs>78</Paragraphs>
  <Slides>23</Slides>
  <Notes>2</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23</vt:i4>
      </vt:variant>
    </vt:vector>
  </HeadingPairs>
  <TitlesOfParts>
    <vt:vector size="27" baseType="lpstr">
      <vt:lpstr>Book Antiqua</vt:lpstr>
      <vt:lpstr>Calibri</vt:lpstr>
      <vt:lpstr>Wingdings</vt:lpstr>
      <vt:lpstr>Hardcover</vt:lpstr>
      <vt:lpstr>Paulius Širvys</vt:lpstr>
      <vt:lpstr>„PowerPoint“ pateiktis</vt:lpstr>
      <vt:lpstr>Apie poetą</vt:lpstr>
      <vt:lpstr>Biografija</vt:lpstr>
      <vt:lpstr>Poeto Pauliaus Širvio gimtinė – Padustėlio kaimas.</vt:lpstr>
      <vt:lpstr>P. Širvio kapas Antakalnio kapinėse</vt:lpstr>
      <vt:lpstr>Kūryba</vt:lpstr>
      <vt:lpstr>Paminklas Pauliui Širviui atminti Dusetose</vt:lpstr>
      <vt:lpstr>„PowerPoint“ pateiktis</vt:lpstr>
      <vt:lpstr>„PowerPoint“ pateiktis</vt:lpstr>
      <vt:lpstr>Testas</vt:lpstr>
      <vt:lpstr>1. Kada gimė P.Širvys?</vt:lpstr>
      <vt:lpstr>2. Kas buvo P.Širvys?</vt:lpstr>
      <vt:lpstr>3. Kokiam kaime gyveno poetas? </vt:lpstr>
      <vt:lpstr>4. Kokiose kapinėse yra poeto kapas?</vt:lpstr>
      <vt:lpstr>5. Kur pastatytas paminklas poetui P.Širviui?</vt:lpstr>
      <vt:lpstr>Atsakymai</vt:lpstr>
      <vt:lpstr>1. Paulius Širvys gimė 1920 m. </vt:lpstr>
      <vt:lpstr>2. Lietuvos poetas, žurnalistas, redaktorius.</vt:lpstr>
      <vt:lpstr>3.Padustėlio kaime</vt:lpstr>
      <vt:lpstr>4.Antakalnio lapinėse</vt:lpstr>
      <vt:lpstr>5. Dusetose </vt:lpstr>
      <vt:lpstr>Ačiū už dėmesį </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Paulius Širvys</dc:title>
  <dc:creator>zoltonas</dc:creator>
  <cp:lastModifiedBy>rt</cp:lastModifiedBy>
  <cp:revision>21</cp:revision>
  <dcterms:created xsi:type="dcterms:W3CDTF">2015-05-03T12:43:25Z</dcterms:created>
  <dcterms:modified xsi:type="dcterms:W3CDTF">2015-10-18T19:05:51Z</dcterms:modified>
</cp:coreProperties>
</file>