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3" r:id="rId1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57A1-5B8A-4DDE-AFE5-9E032865BCA1}" type="datetimeFigureOut">
              <a:rPr lang="lt-LT" smtClean="0"/>
              <a:pPr/>
              <a:t>2015-10-06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AC30-7AD9-485D-97CE-6A86A627E3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57A1-5B8A-4DDE-AFE5-9E032865BCA1}" type="datetimeFigureOut">
              <a:rPr lang="lt-LT" smtClean="0"/>
              <a:pPr/>
              <a:t>2015-10-06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AC30-7AD9-485D-97CE-6A86A627E3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57A1-5B8A-4DDE-AFE5-9E032865BCA1}" type="datetimeFigureOut">
              <a:rPr lang="lt-LT" smtClean="0"/>
              <a:pPr/>
              <a:t>2015-10-06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AC30-7AD9-485D-97CE-6A86A627E3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57A1-5B8A-4DDE-AFE5-9E032865BCA1}" type="datetimeFigureOut">
              <a:rPr lang="lt-LT" smtClean="0"/>
              <a:pPr/>
              <a:t>2015-10-06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AC30-7AD9-485D-97CE-6A86A627E3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57A1-5B8A-4DDE-AFE5-9E032865BCA1}" type="datetimeFigureOut">
              <a:rPr lang="lt-LT" smtClean="0"/>
              <a:pPr/>
              <a:t>2015-10-06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AC30-7AD9-485D-97CE-6A86A627E3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57A1-5B8A-4DDE-AFE5-9E032865BCA1}" type="datetimeFigureOut">
              <a:rPr lang="lt-LT" smtClean="0"/>
              <a:pPr/>
              <a:t>2015-10-06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AC30-7AD9-485D-97CE-6A86A627E3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57A1-5B8A-4DDE-AFE5-9E032865BCA1}" type="datetimeFigureOut">
              <a:rPr lang="lt-LT" smtClean="0"/>
              <a:pPr/>
              <a:t>2015-10-06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AC30-7AD9-485D-97CE-6A86A627E3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57A1-5B8A-4DDE-AFE5-9E032865BCA1}" type="datetimeFigureOut">
              <a:rPr lang="lt-LT" smtClean="0"/>
              <a:pPr/>
              <a:t>2015-10-06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AC30-7AD9-485D-97CE-6A86A627E3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57A1-5B8A-4DDE-AFE5-9E032865BCA1}" type="datetimeFigureOut">
              <a:rPr lang="lt-LT" smtClean="0"/>
              <a:pPr/>
              <a:t>2015-10-06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AC30-7AD9-485D-97CE-6A86A627E3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57A1-5B8A-4DDE-AFE5-9E032865BCA1}" type="datetimeFigureOut">
              <a:rPr lang="lt-LT" smtClean="0"/>
              <a:pPr/>
              <a:t>2015-10-06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AC30-7AD9-485D-97CE-6A86A627E3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57A1-5B8A-4DDE-AFE5-9E032865BCA1}" type="datetimeFigureOut">
              <a:rPr lang="lt-LT" smtClean="0"/>
              <a:pPr/>
              <a:t>2015-10-06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AC30-7AD9-485D-97CE-6A86A627E3B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B57A1-5B8A-4DDE-AFE5-9E032865BCA1}" type="datetimeFigureOut">
              <a:rPr lang="lt-LT" smtClean="0"/>
              <a:pPr/>
              <a:t>2015-10-06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AAC30-7AD9-485D-97CE-6A86A627E3BF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3123778"/>
          </a:xfrm>
        </p:spPr>
        <p:txBody>
          <a:bodyPr>
            <a:normAutofit/>
          </a:bodyPr>
          <a:lstStyle/>
          <a:p>
            <a:r>
              <a:rPr lang="lt-LT" b="1" dirty="0" smtClean="0"/>
              <a:t>KAIP IŠMOKTI MOKYTIS? KAS PADEDA ĮSIMINTI, SUVOKTI INFORMACIJĄ?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sz="4400" b="1" dirty="0" smtClean="0">
                <a:solidFill>
                  <a:srgbClr val="C00000"/>
                </a:solidFill>
              </a:rPr>
              <a:t>SEPTYNI PRINCIPAI 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6264696"/>
          </a:xfrm>
        </p:spPr>
        <p:txBody>
          <a:bodyPr/>
          <a:lstStyle/>
          <a:p>
            <a:pPr>
              <a:buNone/>
            </a:pP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2915816" y="1844824"/>
            <a:ext cx="3384376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>
                <a:solidFill>
                  <a:schemeClr val="tx1"/>
                </a:solidFill>
              </a:rPr>
              <a:t>DĖMESINGUMAS</a:t>
            </a:r>
            <a:endParaRPr lang="lt-LT" sz="3600" dirty="0">
              <a:solidFill>
                <a:schemeClr val="tx1"/>
              </a:solidFill>
            </a:endParaRPr>
          </a:p>
        </p:txBody>
      </p:sp>
      <p:sp>
        <p:nvSpPr>
          <p:cNvPr id="5" name="Stačiakampis paaiškinimas 4"/>
          <p:cNvSpPr/>
          <p:nvPr/>
        </p:nvSpPr>
        <p:spPr>
          <a:xfrm>
            <a:off x="107504" y="1412776"/>
            <a:ext cx="2520280" cy="3888432"/>
          </a:xfrm>
          <a:prstGeom prst="wedgeRectCallout">
            <a:avLst>
              <a:gd name="adj1" fmla="val 59200"/>
              <a:gd name="adj2" fmla="val -108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DĖMESĮ SUTELKT TIK Į TĄ VIENĄ INFORMACIJĄ</a:t>
            </a:r>
            <a:endParaRPr lang="lt-LT" sz="3200" dirty="0"/>
          </a:p>
        </p:txBody>
      </p:sp>
      <p:sp>
        <p:nvSpPr>
          <p:cNvPr id="6" name="Stačiakampis paaiškinimas 5"/>
          <p:cNvSpPr/>
          <p:nvPr/>
        </p:nvSpPr>
        <p:spPr>
          <a:xfrm>
            <a:off x="2843808" y="4365104"/>
            <a:ext cx="3672408" cy="1800200"/>
          </a:xfrm>
          <a:prstGeom prst="wedgeRectCallout">
            <a:avLst>
              <a:gd name="adj1" fmla="val -9848"/>
              <a:gd name="adj2" fmla="val -622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ATPRAST DIRBT KELIS DARBUS VIENU METU</a:t>
            </a:r>
            <a:endParaRPr lang="lt-LT" sz="3600" dirty="0"/>
          </a:p>
        </p:txBody>
      </p:sp>
      <p:sp>
        <p:nvSpPr>
          <p:cNvPr id="7" name="Stačiakampis paaiškinimas 6"/>
          <p:cNvSpPr/>
          <p:nvPr/>
        </p:nvSpPr>
        <p:spPr>
          <a:xfrm>
            <a:off x="6695728" y="1484784"/>
            <a:ext cx="2448272" cy="2808312"/>
          </a:xfrm>
          <a:prstGeom prst="wedgeRectCallout">
            <a:avLst>
              <a:gd name="adj1" fmla="val -64773"/>
              <a:gd name="adj2" fmla="val 222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SUVALDYT VIDINĮ „TRIUKŠMĄ</a:t>
            </a:r>
            <a:r>
              <a:rPr lang="lt-LT" dirty="0" smtClean="0"/>
              <a:t>“</a:t>
            </a:r>
            <a:endParaRPr lang="lt-LT" dirty="0"/>
          </a:p>
        </p:txBody>
      </p:sp>
      <p:sp>
        <p:nvSpPr>
          <p:cNvPr id="8" name="Stačiakampis paaiškinimas 7"/>
          <p:cNvSpPr/>
          <p:nvPr/>
        </p:nvSpPr>
        <p:spPr>
          <a:xfrm>
            <a:off x="2987824" y="260648"/>
            <a:ext cx="2952328" cy="129614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PAŠALINT IŠORINIUS DIRGIKLIUS </a:t>
            </a:r>
            <a:endParaRPr lang="lt-LT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6264696"/>
          </a:xfrm>
        </p:spPr>
        <p:txBody>
          <a:bodyPr/>
          <a:lstStyle/>
          <a:p>
            <a:pPr>
              <a:buNone/>
            </a:pP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2915816" y="2492896"/>
            <a:ext cx="3384376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>
                <a:solidFill>
                  <a:schemeClr val="tx1"/>
                </a:solidFill>
              </a:rPr>
              <a:t>REGULIARUMAS</a:t>
            </a:r>
            <a:endParaRPr lang="lt-LT" sz="3600" dirty="0">
              <a:solidFill>
                <a:schemeClr val="tx1"/>
              </a:solidFill>
            </a:endParaRPr>
          </a:p>
        </p:txBody>
      </p:sp>
      <p:sp>
        <p:nvSpPr>
          <p:cNvPr id="5" name="Stačiakampis paaiškinimas 4"/>
          <p:cNvSpPr/>
          <p:nvPr/>
        </p:nvSpPr>
        <p:spPr>
          <a:xfrm>
            <a:off x="107504" y="1916832"/>
            <a:ext cx="2592288" cy="3384376"/>
          </a:xfrm>
          <a:prstGeom prst="wedgeRectCallout">
            <a:avLst>
              <a:gd name="adj1" fmla="val 56977"/>
              <a:gd name="adj2" fmla="val -78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MOKYTIS MAŽOMIS „PORCIJOMIS“</a:t>
            </a:r>
            <a:endParaRPr lang="lt-LT" sz="3200" dirty="0"/>
          </a:p>
        </p:txBody>
      </p:sp>
      <p:sp>
        <p:nvSpPr>
          <p:cNvPr id="7" name="Stačiakampis paaiškinimas 6"/>
          <p:cNvSpPr/>
          <p:nvPr/>
        </p:nvSpPr>
        <p:spPr>
          <a:xfrm>
            <a:off x="6444208" y="1340768"/>
            <a:ext cx="2699792" cy="3096344"/>
          </a:xfrm>
          <a:prstGeom prst="wedgeRectCallout">
            <a:avLst>
              <a:gd name="adj1" fmla="val -72135"/>
              <a:gd name="adj2" fmla="val -148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MOKYTIS NUOSEKLIAI, SISTEMINGAI</a:t>
            </a:r>
            <a:endParaRPr lang="lt-LT" dirty="0"/>
          </a:p>
        </p:txBody>
      </p:sp>
      <p:sp>
        <p:nvSpPr>
          <p:cNvPr id="8" name="Stačiakampis paaiškinimas 7"/>
          <p:cNvSpPr/>
          <p:nvPr/>
        </p:nvSpPr>
        <p:spPr>
          <a:xfrm>
            <a:off x="2987824" y="404664"/>
            <a:ext cx="2952328" cy="1656184"/>
          </a:xfrm>
          <a:prstGeom prst="wedgeRectCallout">
            <a:avLst>
              <a:gd name="adj1" fmla="val -6258"/>
              <a:gd name="adj2" fmla="val 714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MOKYTIS PLANUOTI LAIKĄ</a:t>
            </a:r>
            <a:endParaRPr lang="lt-LT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6264696"/>
          </a:xfrm>
        </p:spPr>
        <p:txBody>
          <a:bodyPr/>
          <a:lstStyle/>
          <a:p>
            <a:pPr>
              <a:buNone/>
            </a:pP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2627784" y="1772816"/>
            <a:ext cx="3672408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>
                <a:solidFill>
                  <a:schemeClr val="tx1"/>
                </a:solidFill>
              </a:rPr>
              <a:t>INFORMACIJOS STRUKTŪRAVIMAS</a:t>
            </a:r>
            <a:endParaRPr lang="lt-LT" sz="3600" dirty="0">
              <a:solidFill>
                <a:schemeClr val="tx1"/>
              </a:solidFill>
            </a:endParaRPr>
          </a:p>
        </p:txBody>
      </p:sp>
      <p:sp>
        <p:nvSpPr>
          <p:cNvPr id="5" name="Stačiakampis paaiškinimas 4"/>
          <p:cNvSpPr/>
          <p:nvPr/>
        </p:nvSpPr>
        <p:spPr>
          <a:xfrm>
            <a:off x="107504" y="1412776"/>
            <a:ext cx="2376264" cy="3888432"/>
          </a:xfrm>
          <a:prstGeom prst="wedgeRectCallout">
            <a:avLst>
              <a:gd name="adj1" fmla="val 53865"/>
              <a:gd name="adj2" fmla="val 2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 SUGRUPUOT PANAŠIAS IDĖJAS, TEORIJAS, TERMINUS</a:t>
            </a:r>
            <a:endParaRPr lang="lt-LT" sz="3200" dirty="0"/>
          </a:p>
        </p:txBody>
      </p:sp>
      <p:sp>
        <p:nvSpPr>
          <p:cNvPr id="6" name="Stačiakampis paaiškinimas 5"/>
          <p:cNvSpPr/>
          <p:nvPr/>
        </p:nvSpPr>
        <p:spPr>
          <a:xfrm>
            <a:off x="2843808" y="4293096"/>
            <a:ext cx="3456384" cy="2160240"/>
          </a:xfrm>
          <a:prstGeom prst="wedgeRectCallout">
            <a:avLst>
              <a:gd name="adj1" fmla="val -12663"/>
              <a:gd name="adj2" fmla="val -638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SUSIDARYT SKIRTINGŲ ŠALTINIŲ KONSPEKTĄ</a:t>
            </a:r>
            <a:endParaRPr lang="lt-LT" sz="3600" dirty="0"/>
          </a:p>
        </p:txBody>
      </p:sp>
      <p:sp>
        <p:nvSpPr>
          <p:cNvPr id="7" name="Stačiakampis paaiškinimas 6"/>
          <p:cNvSpPr/>
          <p:nvPr/>
        </p:nvSpPr>
        <p:spPr>
          <a:xfrm>
            <a:off x="6695728" y="1556792"/>
            <a:ext cx="2448272" cy="2808312"/>
          </a:xfrm>
          <a:prstGeom prst="wedgeRectCallout">
            <a:avLst>
              <a:gd name="adj1" fmla="val -67519"/>
              <a:gd name="adj2" fmla="val 50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ATSKIRT ESMINES TEZES, DETALES, PAVYZDŽIUS</a:t>
            </a:r>
            <a:endParaRPr lang="lt-LT" dirty="0"/>
          </a:p>
        </p:txBody>
      </p:sp>
      <p:sp>
        <p:nvSpPr>
          <p:cNvPr id="8" name="Stačiakampis paaiškinimas 7"/>
          <p:cNvSpPr/>
          <p:nvPr/>
        </p:nvSpPr>
        <p:spPr>
          <a:xfrm>
            <a:off x="2987824" y="260648"/>
            <a:ext cx="2952328" cy="129614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PIEŠT MINČIŲ ŽEMĖLAPĮ </a:t>
            </a:r>
            <a:endParaRPr lang="lt-LT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6264696"/>
          </a:xfrm>
        </p:spPr>
        <p:txBody>
          <a:bodyPr/>
          <a:lstStyle/>
          <a:p>
            <a:pPr>
              <a:buNone/>
            </a:pP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3203848" y="1844824"/>
            <a:ext cx="3672408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>
                <a:solidFill>
                  <a:schemeClr val="tx1"/>
                </a:solidFill>
              </a:rPr>
              <a:t>KARTOJIMAS – ATGAMINTA INFORMACIJA</a:t>
            </a:r>
            <a:endParaRPr lang="lt-LT" sz="3600" dirty="0">
              <a:solidFill>
                <a:schemeClr val="tx1"/>
              </a:solidFill>
            </a:endParaRPr>
          </a:p>
        </p:txBody>
      </p:sp>
      <p:sp>
        <p:nvSpPr>
          <p:cNvPr id="5" name="Stačiakampis paaiškinimas 4"/>
          <p:cNvSpPr/>
          <p:nvPr/>
        </p:nvSpPr>
        <p:spPr>
          <a:xfrm>
            <a:off x="0" y="2204864"/>
            <a:ext cx="2915816" cy="2880320"/>
          </a:xfrm>
          <a:prstGeom prst="wedgeRectCallout">
            <a:avLst>
              <a:gd name="adj1" fmla="val 61256"/>
              <a:gd name="adj2" fmla="val -131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PASAKOJIMAS GARSIAI </a:t>
            </a:r>
            <a:endParaRPr lang="lt-LT" sz="3600" dirty="0"/>
          </a:p>
        </p:txBody>
      </p:sp>
      <p:sp>
        <p:nvSpPr>
          <p:cNvPr id="6" name="Stačiakampis paaiškinimas 5"/>
          <p:cNvSpPr/>
          <p:nvPr/>
        </p:nvSpPr>
        <p:spPr>
          <a:xfrm>
            <a:off x="3131840" y="4293096"/>
            <a:ext cx="3384376" cy="2160240"/>
          </a:xfrm>
          <a:prstGeom prst="wedgeRectCallout">
            <a:avLst>
              <a:gd name="adj1" fmla="val -2159"/>
              <a:gd name="adj2" fmla="val -613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IŠPLĖSTINIS, DETALUS ATPASAKOJIMAS</a:t>
            </a:r>
            <a:endParaRPr lang="lt-LT" sz="3600" dirty="0"/>
          </a:p>
        </p:txBody>
      </p:sp>
      <p:sp>
        <p:nvSpPr>
          <p:cNvPr id="8" name="Stačiakampis paaiškinimas 7"/>
          <p:cNvSpPr/>
          <p:nvPr/>
        </p:nvSpPr>
        <p:spPr>
          <a:xfrm>
            <a:off x="2987824" y="260648"/>
            <a:ext cx="2952328" cy="129614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PAAIŠKINIMAS DRAUGUI</a:t>
            </a:r>
          </a:p>
          <a:p>
            <a:pPr algn="ctr"/>
            <a:endParaRPr lang="lt-LT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6264696"/>
          </a:xfrm>
        </p:spPr>
        <p:txBody>
          <a:bodyPr/>
          <a:lstStyle/>
          <a:p>
            <a:pPr>
              <a:buNone/>
            </a:pP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2771800" y="2276872"/>
            <a:ext cx="3528392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>
                <a:solidFill>
                  <a:schemeClr val="tx1"/>
                </a:solidFill>
              </a:rPr>
              <a:t>VIZUALIZAVIMAS</a:t>
            </a:r>
            <a:endParaRPr lang="lt-LT" sz="3600" dirty="0">
              <a:solidFill>
                <a:schemeClr val="tx1"/>
              </a:solidFill>
            </a:endParaRPr>
          </a:p>
        </p:txBody>
      </p:sp>
      <p:sp>
        <p:nvSpPr>
          <p:cNvPr id="5" name="Stačiakampis paaiškinimas 4"/>
          <p:cNvSpPr/>
          <p:nvPr/>
        </p:nvSpPr>
        <p:spPr>
          <a:xfrm>
            <a:off x="107504" y="1700808"/>
            <a:ext cx="2376264" cy="3168352"/>
          </a:xfrm>
          <a:prstGeom prst="wedgeRectCallout">
            <a:avLst>
              <a:gd name="adj1" fmla="val 61221"/>
              <a:gd name="adj2" fmla="val -4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 PARAŠTĖSE ŽYMĖTIS SIMBOLIUS</a:t>
            </a:r>
            <a:endParaRPr lang="lt-LT" sz="3200" dirty="0"/>
          </a:p>
        </p:txBody>
      </p:sp>
      <p:sp>
        <p:nvSpPr>
          <p:cNvPr id="6" name="Stačiakampis paaiškinimas 5"/>
          <p:cNvSpPr/>
          <p:nvPr/>
        </p:nvSpPr>
        <p:spPr>
          <a:xfrm>
            <a:off x="1907704" y="4149080"/>
            <a:ext cx="5184576" cy="2304256"/>
          </a:xfrm>
          <a:prstGeom prst="wedgeRectCallout">
            <a:avLst>
              <a:gd name="adj1" fmla="val -10458"/>
              <a:gd name="adj2" fmla="val -577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ŽODINĘ INFORMACIJĄ PATEIKTI DRAUGE SU BRĖŽINIAIS, GRAFIKAIS, ŽEMĖLAPIAIS</a:t>
            </a:r>
            <a:endParaRPr lang="lt-LT" sz="3600" dirty="0"/>
          </a:p>
        </p:txBody>
      </p:sp>
      <p:sp>
        <p:nvSpPr>
          <p:cNvPr id="7" name="Stačiakampis paaiškinimas 6"/>
          <p:cNvSpPr/>
          <p:nvPr/>
        </p:nvSpPr>
        <p:spPr>
          <a:xfrm>
            <a:off x="6444208" y="1484784"/>
            <a:ext cx="2448272" cy="2808312"/>
          </a:xfrm>
          <a:prstGeom prst="wedgeRectCallout">
            <a:avLst>
              <a:gd name="adj1" fmla="val -54337"/>
              <a:gd name="adj2" fmla="val 40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VAIZDĄ APRAŠYTI</a:t>
            </a:r>
          </a:p>
          <a:p>
            <a:pPr algn="ctr"/>
            <a:r>
              <a:rPr lang="lt-LT" sz="3600" dirty="0" smtClean="0"/>
              <a:t>ŽODŽIAIS</a:t>
            </a:r>
            <a:endParaRPr lang="lt-LT" sz="3600" dirty="0"/>
          </a:p>
        </p:txBody>
      </p:sp>
      <p:sp>
        <p:nvSpPr>
          <p:cNvPr id="8" name="Stačiakampis paaiškinimas 7"/>
          <p:cNvSpPr/>
          <p:nvPr/>
        </p:nvSpPr>
        <p:spPr>
          <a:xfrm>
            <a:off x="2483768" y="260648"/>
            <a:ext cx="3888432" cy="1584176"/>
          </a:xfrm>
          <a:prstGeom prst="wedgeRectCallout">
            <a:avLst>
              <a:gd name="adj1" fmla="val -1813"/>
              <a:gd name="adj2" fmla="val 760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PAČIAM SUSIKURTI ILIUSTRACIJAS, PIEŠTI SCHEMAS</a:t>
            </a:r>
            <a:endParaRPr lang="lt-LT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6264696"/>
          </a:xfrm>
        </p:spPr>
        <p:txBody>
          <a:bodyPr/>
          <a:lstStyle/>
          <a:p>
            <a:pPr>
              <a:buNone/>
            </a:pP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2627784" y="1772816"/>
            <a:ext cx="3888432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>
                <a:solidFill>
                  <a:schemeClr val="tx1"/>
                </a:solidFill>
              </a:rPr>
              <a:t>POJŪČIŲ ĮVAIROVĖ - AKTYVŪS MOKYMOSI BŪDAI </a:t>
            </a:r>
            <a:endParaRPr lang="lt-LT" sz="3600" dirty="0">
              <a:solidFill>
                <a:schemeClr val="tx1"/>
              </a:solidFill>
            </a:endParaRPr>
          </a:p>
        </p:txBody>
      </p:sp>
      <p:sp>
        <p:nvSpPr>
          <p:cNvPr id="5" name="Stačiakampis paaiškinimas 4"/>
          <p:cNvSpPr/>
          <p:nvPr/>
        </p:nvSpPr>
        <p:spPr>
          <a:xfrm>
            <a:off x="179512" y="764704"/>
            <a:ext cx="2160240" cy="2664296"/>
          </a:xfrm>
          <a:prstGeom prst="wedgeRectCallout">
            <a:avLst>
              <a:gd name="adj1" fmla="val 65069"/>
              <a:gd name="adj2" fmla="val 140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 PRITAIKYTI PRAKTIŠKAI(75 %)</a:t>
            </a:r>
            <a:endParaRPr lang="lt-LT" sz="3200" dirty="0"/>
          </a:p>
        </p:txBody>
      </p:sp>
      <p:sp>
        <p:nvSpPr>
          <p:cNvPr id="6" name="Stačiakampis paaiškinimas 5"/>
          <p:cNvSpPr/>
          <p:nvPr/>
        </p:nvSpPr>
        <p:spPr>
          <a:xfrm>
            <a:off x="2843808" y="4293096"/>
            <a:ext cx="3456384" cy="2160240"/>
          </a:xfrm>
          <a:prstGeom prst="wedgeRectCallout">
            <a:avLst>
              <a:gd name="adj1" fmla="val 3677"/>
              <a:gd name="adj2" fmla="val -613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DISKUTUOTI GRUPĖJE (50 %)</a:t>
            </a:r>
            <a:endParaRPr lang="lt-LT" sz="3600" dirty="0"/>
          </a:p>
        </p:txBody>
      </p:sp>
      <p:sp>
        <p:nvSpPr>
          <p:cNvPr id="7" name="Stačiakampis paaiškinimas 6"/>
          <p:cNvSpPr/>
          <p:nvPr/>
        </p:nvSpPr>
        <p:spPr>
          <a:xfrm>
            <a:off x="6084168" y="332656"/>
            <a:ext cx="2736304" cy="1728192"/>
          </a:xfrm>
          <a:prstGeom prst="wedgeRectCallout">
            <a:avLst>
              <a:gd name="adj1" fmla="val -27713"/>
              <a:gd name="adj2" fmla="val 912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PERSKAITYTI (10 %)</a:t>
            </a:r>
            <a:endParaRPr lang="lt-LT" dirty="0"/>
          </a:p>
        </p:txBody>
      </p:sp>
      <p:sp>
        <p:nvSpPr>
          <p:cNvPr id="8" name="Stačiakampis paaiškinimas 7"/>
          <p:cNvSpPr/>
          <p:nvPr/>
        </p:nvSpPr>
        <p:spPr>
          <a:xfrm>
            <a:off x="2699792" y="260648"/>
            <a:ext cx="2808312" cy="129614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IŠGIRSTI (5 %)</a:t>
            </a:r>
            <a:endParaRPr lang="lt-LT" sz="3200" dirty="0"/>
          </a:p>
        </p:txBody>
      </p:sp>
      <p:sp>
        <p:nvSpPr>
          <p:cNvPr id="9" name="Stačiakampis paaiškinimas 8"/>
          <p:cNvSpPr/>
          <p:nvPr/>
        </p:nvSpPr>
        <p:spPr>
          <a:xfrm>
            <a:off x="6588224" y="3284984"/>
            <a:ext cx="2448272" cy="2808312"/>
          </a:xfrm>
          <a:prstGeom prst="wedgeRectCallout">
            <a:avLst>
              <a:gd name="adj1" fmla="val -56534"/>
              <a:gd name="adj2" fmla="val -275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GIRDĖT IR PAMATYTI</a:t>
            </a:r>
            <a:r>
              <a:rPr lang="lt-LT" dirty="0" smtClean="0"/>
              <a:t> </a:t>
            </a:r>
          </a:p>
          <a:p>
            <a:pPr algn="ctr"/>
            <a:r>
              <a:rPr lang="lt-LT" sz="3200" dirty="0" smtClean="0"/>
              <a:t>( 20 %)</a:t>
            </a:r>
            <a:endParaRPr lang="lt-LT" sz="3200" dirty="0"/>
          </a:p>
        </p:txBody>
      </p:sp>
      <p:sp>
        <p:nvSpPr>
          <p:cNvPr id="10" name="Stačiakampis paaiškinimas 9"/>
          <p:cNvSpPr/>
          <p:nvPr/>
        </p:nvSpPr>
        <p:spPr>
          <a:xfrm>
            <a:off x="251520" y="3933056"/>
            <a:ext cx="2376264" cy="2232248"/>
          </a:xfrm>
          <a:prstGeom prst="wedgeRectCallout">
            <a:avLst>
              <a:gd name="adj1" fmla="val 63485"/>
              <a:gd name="adj2" fmla="val -453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3200" dirty="0" smtClean="0"/>
              <a:t>MOKYTI KITUS (90 % )</a:t>
            </a:r>
            <a:endParaRPr lang="lt-LT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6264696"/>
          </a:xfrm>
        </p:spPr>
        <p:txBody>
          <a:bodyPr/>
          <a:lstStyle/>
          <a:p>
            <a:pPr>
              <a:buNone/>
            </a:pP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2771800" y="2276872"/>
            <a:ext cx="3528392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>
                <a:solidFill>
                  <a:schemeClr val="tx1"/>
                </a:solidFill>
              </a:rPr>
              <a:t>MOKYMOSI REŽIMAS </a:t>
            </a:r>
            <a:endParaRPr lang="lt-LT" sz="3600" dirty="0">
              <a:solidFill>
                <a:schemeClr val="tx1"/>
              </a:solidFill>
            </a:endParaRPr>
          </a:p>
        </p:txBody>
      </p:sp>
      <p:sp>
        <p:nvSpPr>
          <p:cNvPr id="5" name="Stačiakampis paaiškinimas 4"/>
          <p:cNvSpPr/>
          <p:nvPr/>
        </p:nvSpPr>
        <p:spPr>
          <a:xfrm>
            <a:off x="107504" y="2132856"/>
            <a:ext cx="2376264" cy="2448272"/>
          </a:xfrm>
          <a:prstGeom prst="wedgeRectCallout">
            <a:avLst>
              <a:gd name="adj1" fmla="val 57826"/>
              <a:gd name="adj2" fmla="val -23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 DARYTI PERTRAUKĖLES</a:t>
            </a:r>
            <a:endParaRPr lang="lt-LT" sz="3200" dirty="0"/>
          </a:p>
        </p:txBody>
      </p:sp>
      <p:sp>
        <p:nvSpPr>
          <p:cNvPr id="6" name="Stačiakampis paaiškinimas 5"/>
          <p:cNvSpPr/>
          <p:nvPr/>
        </p:nvSpPr>
        <p:spPr>
          <a:xfrm>
            <a:off x="1907704" y="4149080"/>
            <a:ext cx="5184576" cy="2304256"/>
          </a:xfrm>
          <a:prstGeom prst="wedgeRectCallout">
            <a:avLst>
              <a:gd name="adj1" fmla="val -10718"/>
              <a:gd name="adj2" fmla="val -565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PROTINĘ VEIKLĄ KEISTI FIZINIU AKTYVUMU</a:t>
            </a:r>
            <a:endParaRPr lang="lt-LT" sz="3600" dirty="0"/>
          </a:p>
        </p:txBody>
      </p:sp>
      <p:sp>
        <p:nvSpPr>
          <p:cNvPr id="7" name="Stačiakampis paaiškinimas 6"/>
          <p:cNvSpPr/>
          <p:nvPr/>
        </p:nvSpPr>
        <p:spPr>
          <a:xfrm>
            <a:off x="6444208" y="1412776"/>
            <a:ext cx="2448272" cy="2808312"/>
          </a:xfrm>
          <a:prstGeom prst="wedgeRectCallout">
            <a:avLst>
              <a:gd name="adj1" fmla="val -57083"/>
              <a:gd name="adj2" fmla="val 189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IŠSIMIEGOT</a:t>
            </a:r>
            <a:endParaRPr lang="lt-LT" sz="3600" dirty="0"/>
          </a:p>
        </p:txBody>
      </p:sp>
      <p:sp>
        <p:nvSpPr>
          <p:cNvPr id="8" name="Stačiakampis paaiškinimas 7"/>
          <p:cNvSpPr/>
          <p:nvPr/>
        </p:nvSpPr>
        <p:spPr>
          <a:xfrm>
            <a:off x="2483768" y="260648"/>
            <a:ext cx="3888432" cy="1584176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PERDĖTAS UOLUMAS NEPADĖS</a:t>
            </a:r>
            <a:endParaRPr lang="lt-LT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Parengt pagal KTU </a:t>
            </a:r>
            <a:r>
              <a:rPr lang="lt-LT" sz="2400" dirty="0">
                <a:latin typeface="Times New Roman" pitchFamily="18" charset="0"/>
                <a:cs typeface="Times New Roman" pitchFamily="18" charset="0"/>
              </a:rPr>
              <a:t>socialinių, humanitarinių mokslų ir menų fakulteto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docentės </a:t>
            </a:r>
            <a:r>
              <a:rPr lang="lt-LT" sz="2400" dirty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Vilijos </a:t>
            </a:r>
            <a:r>
              <a:rPr lang="lt-LT" sz="2400" dirty="0" err="1" smtClean="0">
                <a:latin typeface="Times New Roman" pitchFamily="18" charset="0"/>
                <a:cs typeface="Times New Roman" pitchFamily="18" charset="0"/>
              </a:rPr>
              <a:t>Stanišauskienės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straipsnį</a:t>
            </a:r>
            <a:endParaRPr lang="lt-LT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</TotalTime>
  <Words>173</Words>
  <Application>Microsoft Office PowerPoint</Application>
  <PresentationFormat>Demonstracija ekrane (4:3)</PresentationFormat>
  <Paragraphs>40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Office tema</vt:lpstr>
      <vt:lpstr>KAIP IŠMOKTI MOKYTIS? KAS PADEDA ĮSIMINTI, SUVOKTI INFORMACIJĄ? </vt:lpstr>
      <vt:lpstr>Skaidrė 2</vt:lpstr>
      <vt:lpstr>Skaidrė 3</vt:lpstr>
      <vt:lpstr>Skaidrė 4</vt:lpstr>
      <vt:lpstr>Skaidrė 5</vt:lpstr>
      <vt:lpstr>Skaidrė 6</vt:lpstr>
      <vt:lpstr>Skaidrė 7</vt:lpstr>
      <vt:lpstr>Skaidrė 8</vt:lpstr>
      <vt:lpstr>Skaidrė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Kaip išmokti mokytis? Kas padeda įsiminti, suvokti informaciją?</dc:title>
  <dc:creator>Vartotojas</dc:creator>
  <cp:lastModifiedBy>Vartotojas</cp:lastModifiedBy>
  <cp:revision>12</cp:revision>
  <dcterms:created xsi:type="dcterms:W3CDTF">2015-09-01T14:47:11Z</dcterms:created>
  <dcterms:modified xsi:type="dcterms:W3CDTF">2015-10-06T13:07:43Z</dcterms:modified>
</cp:coreProperties>
</file>