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B5204-9D48-4CCA-A1F4-430D9391FC12}" type="datetimeFigureOut">
              <a:rPr lang="lt-LT" smtClean="0"/>
              <a:t>2015-10-28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5D5FB-792F-458E-976F-CC231ACF5F8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70997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esioji jungtis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Antraštė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9" name="Antrinis pavadinima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t-LT" smtClean="0"/>
              <a:t>Spustelėję redag. ruoš. paantrš. stilių</a:t>
            </a:r>
            <a:endParaRPr kumimoji="0" lang="en-US"/>
          </a:p>
        </p:txBody>
      </p:sp>
      <p:sp>
        <p:nvSpPr>
          <p:cNvPr id="16" name="Datos vietos rezervavimo ženklas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9932A-366A-44CE-B018-9B91E69F903F}" type="datetimeFigureOut">
              <a:rPr lang="lt-LT" smtClean="0"/>
              <a:t>2015-10-28</a:t>
            </a:fld>
            <a:endParaRPr lang="lt-LT"/>
          </a:p>
        </p:txBody>
      </p:sp>
      <p:sp>
        <p:nvSpPr>
          <p:cNvPr id="2" name="Poraštės vietos rezervavimo ženklas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5" name="Skaidrės numerio vietos rezervavimo ženklas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DE95B45-477A-4E3E-8BBE-B9A2FAA34E2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9932A-366A-44CE-B018-9B91E69F903F}" type="datetimeFigureOut">
              <a:rPr lang="lt-LT" smtClean="0"/>
              <a:t>2015-10-28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5B45-477A-4E3E-8BBE-B9A2FAA34E2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9932A-366A-44CE-B018-9B91E69F903F}" type="datetimeFigureOut">
              <a:rPr lang="lt-LT" smtClean="0"/>
              <a:t>2015-10-28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5B45-477A-4E3E-8BBE-B9A2FAA34E2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ntraštė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27" name="Turinio vietos rezervavimo ženklas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25" name="Datos vietos rezervavimo ženklas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9932A-366A-44CE-B018-9B91E69F903F}" type="datetimeFigureOut">
              <a:rPr lang="lt-LT" smtClean="0"/>
              <a:t>2015-10-28</a:t>
            </a:fld>
            <a:endParaRPr lang="lt-LT"/>
          </a:p>
        </p:txBody>
      </p:sp>
      <p:sp>
        <p:nvSpPr>
          <p:cNvPr id="19" name="Poraštės vietos rezervavimo ženklas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lt-LT"/>
          </a:p>
        </p:txBody>
      </p:sp>
      <p:sp>
        <p:nvSpPr>
          <p:cNvPr id="16" name="Skaidrės numerio vietos rezervavimo ženklas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DE95B45-477A-4E3E-8BBE-B9A2FAA34E2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esioji jungtis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ksto vietos rezervavimo ženklas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19" name="Datos vietos rezervavimo ženklas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9932A-366A-44CE-B018-9B91E69F903F}" type="datetimeFigureOut">
              <a:rPr lang="lt-LT" smtClean="0"/>
              <a:t>2015-10-28</a:t>
            </a:fld>
            <a:endParaRPr lang="lt-LT"/>
          </a:p>
        </p:txBody>
      </p:sp>
      <p:sp>
        <p:nvSpPr>
          <p:cNvPr id="11" name="Poraštės vietos rezervavimo ženklas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6" name="Skaidrės numerio vietos rezervavimo ženklas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5B45-477A-4E3E-8BBE-B9A2FAA34E29}" type="slidenum">
              <a:rPr lang="lt-LT" smtClean="0"/>
              <a:t>‹#›</a:t>
            </a:fld>
            <a:endParaRPr lang="lt-LT"/>
          </a:p>
        </p:txBody>
      </p:sp>
      <p:sp>
        <p:nvSpPr>
          <p:cNvPr id="8" name="Antraštė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ntraštė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14" name="Turinio vietos rezervavimo ženklas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13" name="Turinio vietos rezervavimo ženklas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21" name="Datos vietos rezervavimo ženklas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9932A-366A-44CE-B018-9B91E69F903F}" type="datetimeFigureOut">
              <a:rPr lang="lt-LT" smtClean="0"/>
              <a:t>2015-10-28</a:t>
            </a:fld>
            <a:endParaRPr lang="lt-LT"/>
          </a:p>
        </p:txBody>
      </p:sp>
      <p:sp>
        <p:nvSpPr>
          <p:cNvPr id="10" name="Poraštės vietos rezervavimo ženklas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1" name="Skaidrės numerio vietos rezervavimo ženklas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5B45-477A-4E3E-8BBE-B9A2FAA34E2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Antraštė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13" name="Teksto vietos rezervavimo ženklas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25" name="Teksto vietos rezervavimo ženklas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28" name="Turinio vietos rezervavimo ženklas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10" name="Datos vietos rezervavimo ženklas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9932A-366A-44CE-B018-9B91E69F903F}" type="datetimeFigureOut">
              <a:rPr lang="lt-LT" smtClean="0"/>
              <a:t>2015-10-28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DE95B45-477A-4E3E-8BBE-B9A2FAA34E29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Tiesioji jungtis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ntraštė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12" name="Datos vietos rezervavimo ženklas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9932A-366A-44CE-B018-9B91E69F903F}" type="datetimeFigureOut">
              <a:rPr lang="lt-LT" smtClean="0"/>
              <a:t>2015-10-28</a:t>
            </a:fld>
            <a:endParaRPr lang="lt-LT"/>
          </a:p>
        </p:txBody>
      </p:sp>
      <p:sp>
        <p:nvSpPr>
          <p:cNvPr id="21" name="Poraštės vietos rezervavimo ženklas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5B45-477A-4E3E-8BBE-B9A2FAA34E2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9932A-366A-44CE-B018-9B91E69F903F}" type="datetimeFigureOut">
              <a:rPr lang="lt-LT" smtClean="0"/>
              <a:t>2015-10-28</a:t>
            </a:fld>
            <a:endParaRPr lang="lt-LT"/>
          </a:p>
        </p:txBody>
      </p:sp>
      <p:sp>
        <p:nvSpPr>
          <p:cNvPr id="24" name="Poraštės vietos rezervavimo ženklas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5B45-477A-4E3E-8BBE-B9A2FAA34E2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esioji jungtis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Antraštė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26" name="Teksto vietos rezervavimo ženklas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14" name="Turinio vietos rezervavimo ženklas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25" name="Datos vietos rezervavimo ženklas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9932A-366A-44CE-B018-9B91E69F903F}" type="datetimeFigureOut">
              <a:rPr lang="lt-LT" smtClean="0"/>
              <a:t>2015-10-28</a:t>
            </a:fld>
            <a:endParaRPr lang="lt-LT"/>
          </a:p>
        </p:txBody>
      </p:sp>
      <p:sp>
        <p:nvSpPr>
          <p:cNvPr id="29" name="Poraštės vietos rezervavimo ženklas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5B45-477A-4E3E-8BBE-B9A2FAA34E2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veikslėlio vietos rezervavimo ženklas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lt-LT" smtClean="0"/>
              <a:t>Spustelėkite piktogr. norėdami įtraukti pav.</a:t>
            </a:r>
            <a:endParaRPr kumimoji="0" lang="en-US" dirty="0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9932A-366A-44CE-B018-9B91E69F903F}" type="datetimeFigureOut">
              <a:rPr lang="lt-LT" smtClean="0"/>
              <a:t>2015-10-28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1" name="Skaidrės numerio vietos rezervavimo ženklas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5B45-477A-4E3E-8BBE-B9A2FAA34E29}" type="slidenum">
              <a:rPr lang="lt-LT" smtClean="0"/>
              <a:t>‹#›</a:t>
            </a:fld>
            <a:endParaRPr lang="lt-LT"/>
          </a:p>
        </p:txBody>
      </p:sp>
      <p:sp>
        <p:nvSpPr>
          <p:cNvPr id="17" name="Antraštė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26" name="Teksto vietos rezervavimo ženklas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esioji jungtis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ksto vietos rezervavimo ženklas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  <a:p>
            <a:pPr lvl="1" eaLnBrk="1" latinLnBrk="0" hangingPunct="1"/>
            <a:r>
              <a:rPr kumimoji="0" lang="lt-LT" smtClean="0"/>
              <a:t>Antras lygmuo</a:t>
            </a:r>
          </a:p>
          <a:p>
            <a:pPr lvl="2" eaLnBrk="1" latinLnBrk="0" hangingPunct="1"/>
            <a:r>
              <a:rPr kumimoji="0" lang="lt-LT" smtClean="0"/>
              <a:t>Trečias lygmuo</a:t>
            </a:r>
          </a:p>
          <a:p>
            <a:pPr lvl="3" eaLnBrk="1" latinLnBrk="0" hangingPunct="1"/>
            <a:r>
              <a:rPr kumimoji="0" lang="lt-LT" smtClean="0"/>
              <a:t>Ketvirtas lygmuo</a:t>
            </a:r>
          </a:p>
          <a:p>
            <a:pPr lvl="4" eaLnBrk="1" latinLnBrk="0" hangingPunct="1"/>
            <a:r>
              <a:rPr kumimoji="0" lang="lt-LT" smtClean="0"/>
              <a:t>Penktas lygmuo</a:t>
            </a:r>
            <a:endParaRPr kumimoji="0" lang="en-US"/>
          </a:p>
        </p:txBody>
      </p:sp>
      <p:sp>
        <p:nvSpPr>
          <p:cNvPr id="11" name="Datos vietos rezervavimo ženklas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599932A-366A-44CE-B018-9B91E69F903F}" type="datetimeFigureOut">
              <a:rPr lang="lt-LT" smtClean="0"/>
              <a:t>2015-10-28</a:t>
            </a:fld>
            <a:endParaRPr lang="lt-LT"/>
          </a:p>
        </p:txBody>
      </p:sp>
      <p:sp>
        <p:nvSpPr>
          <p:cNvPr id="28" name="Poraštės vietos rezervavimo ženklas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DE95B45-477A-4E3E-8BBE-B9A2FAA34E29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Pavadinimo vietos rezervavimo ženkla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9" name="Tiesioji jungtis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esioji jungtis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lt-LT" sz="9600" dirty="0" smtClean="0"/>
              <a:t>    Dvigarsiai</a:t>
            </a:r>
            <a:endParaRPr lang="lt-LT" sz="9600" dirty="0"/>
          </a:p>
        </p:txBody>
      </p:sp>
    </p:spTree>
    <p:extLst>
      <p:ext uri="{BB962C8B-B14F-4D97-AF65-F5344CB8AC3E}">
        <p14:creationId xmlns:p14="http://schemas.microsoft.com/office/powerpoint/2010/main" val="3031147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     Dvigarsių skirstymas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Lietuvių kalbos dvigarsiai skirstomi į dvibalsius ir mišriuosius dvigarsius.</a:t>
            </a:r>
          </a:p>
          <a:p>
            <a:r>
              <a:rPr lang="lt-LT" dirty="0" smtClean="0"/>
              <a:t>Dvibalsiai : </a:t>
            </a:r>
            <a:r>
              <a:rPr lang="lt-LT" dirty="0" smtClean="0">
                <a:solidFill>
                  <a:srgbClr val="00B050"/>
                </a:solidFill>
              </a:rPr>
              <a:t>ai, </a:t>
            </a:r>
            <a:r>
              <a:rPr lang="lt-LT" dirty="0" err="1" smtClean="0">
                <a:solidFill>
                  <a:srgbClr val="00B050"/>
                </a:solidFill>
              </a:rPr>
              <a:t>au</a:t>
            </a:r>
            <a:r>
              <a:rPr lang="lt-LT" dirty="0" smtClean="0">
                <a:solidFill>
                  <a:srgbClr val="00B050"/>
                </a:solidFill>
              </a:rPr>
              <a:t>, ei, </a:t>
            </a:r>
            <a:r>
              <a:rPr lang="lt-LT" dirty="0" err="1" smtClean="0">
                <a:solidFill>
                  <a:srgbClr val="00B050"/>
                </a:solidFill>
              </a:rPr>
              <a:t>ie</a:t>
            </a:r>
            <a:r>
              <a:rPr lang="lt-LT" dirty="0" smtClean="0">
                <a:solidFill>
                  <a:srgbClr val="00B050"/>
                </a:solidFill>
              </a:rPr>
              <a:t>, ui, </a:t>
            </a:r>
            <a:r>
              <a:rPr lang="lt-LT" dirty="0" err="1" smtClean="0">
                <a:solidFill>
                  <a:srgbClr val="00B050"/>
                </a:solidFill>
              </a:rPr>
              <a:t>uo</a:t>
            </a:r>
            <a:r>
              <a:rPr lang="lt-LT" dirty="0" smtClean="0">
                <a:solidFill>
                  <a:srgbClr val="00B050"/>
                </a:solidFill>
              </a:rPr>
              <a:t>.</a:t>
            </a:r>
          </a:p>
          <a:p>
            <a:r>
              <a:rPr lang="lt-LT" dirty="0" smtClean="0"/>
              <a:t>Mišrieji dvigarsiai : </a:t>
            </a:r>
            <a:r>
              <a:rPr lang="lt-LT" dirty="0" err="1" smtClean="0">
                <a:solidFill>
                  <a:srgbClr val="FF0000"/>
                </a:solidFill>
              </a:rPr>
              <a:t>al,am,an,ar</a:t>
            </a:r>
            <a:endParaRPr lang="lt-LT" dirty="0" smtClean="0">
              <a:solidFill>
                <a:srgbClr val="FF0000"/>
              </a:solidFill>
            </a:endParaRPr>
          </a:p>
          <a:p>
            <a:r>
              <a:rPr lang="lt-LT" dirty="0">
                <a:solidFill>
                  <a:srgbClr val="FF0000"/>
                </a:solidFill>
              </a:rPr>
              <a:t> </a:t>
            </a:r>
            <a:r>
              <a:rPr lang="lt-LT" dirty="0" smtClean="0">
                <a:solidFill>
                  <a:srgbClr val="FF0000"/>
                </a:solidFill>
              </a:rPr>
              <a:t>                               </a:t>
            </a:r>
            <a:r>
              <a:rPr lang="lt-LT" dirty="0" err="1" smtClean="0">
                <a:solidFill>
                  <a:srgbClr val="FF0000"/>
                </a:solidFill>
              </a:rPr>
              <a:t>el,em,en,er</a:t>
            </a:r>
            <a:endParaRPr lang="lt-LT" dirty="0" smtClean="0">
              <a:solidFill>
                <a:srgbClr val="FF0000"/>
              </a:solidFill>
            </a:endParaRPr>
          </a:p>
          <a:p>
            <a:r>
              <a:rPr lang="lt-LT" dirty="0">
                <a:solidFill>
                  <a:srgbClr val="FF0000"/>
                </a:solidFill>
              </a:rPr>
              <a:t> </a:t>
            </a:r>
            <a:r>
              <a:rPr lang="lt-LT" dirty="0" smtClean="0">
                <a:solidFill>
                  <a:srgbClr val="FF0000"/>
                </a:solidFill>
              </a:rPr>
              <a:t>                               </a:t>
            </a:r>
            <a:r>
              <a:rPr lang="lt-LT" dirty="0" err="1" smtClean="0">
                <a:solidFill>
                  <a:srgbClr val="FF0000"/>
                </a:solidFill>
              </a:rPr>
              <a:t>il</a:t>
            </a:r>
            <a:r>
              <a:rPr lang="lt-LT" dirty="0" smtClean="0">
                <a:solidFill>
                  <a:srgbClr val="FF0000"/>
                </a:solidFill>
              </a:rPr>
              <a:t>, </a:t>
            </a:r>
            <a:r>
              <a:rPr lang="lt-LT" dirty="0" err="1" smtClean="0">
                <a:solidFill>
                  <a:srgbClr val="FF0000"/>
                </a:solidFill>
              </a:rPr>
              <a:t>im</a:t>
            </a:r>
            <a:r>
              <a:rPr lang="lt-LT" dirty="0" smtClean="0">
                <a:solidFill>
                  <a:srgbClr val="FF0000"/>
                </a:solidFill>
              </a:rPr>
              <a:t>, </a:t>
            </a:r>
            <a:r>
              <a:rPr lang="lt-LT" dirty="0" err="1" smtClean="0">
                <a:solidFill>
                  <a:srgbClr val="FF0000"/>
                </a:solidFill>
              </a:rPr>
              <a:t>in</a:t>
            </a:r>
            <a:r>
              <a:rPr lang="lt-LT" dirty="0" smtClean="0">
                <a:solidFill>
                  <a:srgbClr val="FF0000"/>
                </a:solidFill>
              </a:rPr>
              <a:t>, ir</a:t>
            </a:r>
          </a:p>
          <a:p>
            <a:r>
              <a:rPr lang="lt-LT" dirty="0">
                <a:solidFill>
                  <a:srgbClr val="FF0000"/>
                </a:solidFill>
              </a:rPr>
              <a:t> </a:t>
            </a:r>
            <a:r>
              <a:rPr lang="lt-LT" dirty="0" smtClean="0">
                <a:solidFill>
                  <a:srgbClr val="FF0000"/>
                </a:solidFill>
              </a:rPr>
              <a:t>                               </a:t>
            </a:r>
            <a:r>
              <a:rPr lang="lt-LT" dirty="0" err="1" smtClean="0">
                <a:solidFill>
                  <a:srgbClr val="FF0000"/>
                </a:solidFill>
              </a:rPr>
              <a:t>ul,um,un,ur</a:t>
            </a:r>
            <a:endParaRPr lang="lt-L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40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Dvigarsių nustatymas žodžiuose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Dvigarsiai žodžiuose randami skiemenuojant žodžius. Abu dvibalsių ir mišriųjų dvigarsių garsai yra tame pačiame skiemenyje :</a:t>
            </a:r>
          </a:p>
          <a:p>
            <a:r>
              <a:rPr lang="lt-LT" sz="4000" dirty="0" smtClean="0"/>
              <a:t>K</a:t>
            </a:r>
            <a:r>
              <a:rPr lang="lt-LT" sz="4000" dirty="0" smtClean="0">
                <a:solidFill>
                  <a:srgbClr val="FF0000"/>
                </a:solidFill>
              </a:rPr>
              <a:t>ei</a:t>
            </a:r>
            <a:r>
              <a:rPr lang="lt-LT" sz="4000" dirty="0" smtClean="0"/>
              <a:t>s – tas, v</a:t>
            </a:r>
            <a:r>
              <a:rPr lang="lt-LT" sz="4000" dirty="0" smtClean="0">
                <a:solidFill>
                  <a:srgbClr val="FF0000"/>
                </a:solidFill>
              </a:rPr>
              <a:t>ai</a:t>
            </a:r>
            <a:r>
              <a:rPr lang="lt-LT" sz="4000" dirty="0" smtClean="0"/>
              <a:t> – kas, </a:t>
            </a:r>
            <a:r>
              <a:rPr lang="lt-LT" sz="4000" dirty="0" err="1" smtClean="0"/>
              <a:t>p</a:t>
            </a:r>
            <a:r>
              <a:rPr lang="lt-LT" sz="4000" dirty="0" err="1" smtClean="0">
                <a:solidFill>
                  <a:srgbClr val="FF0000"/>
                </a:solidFill>
              </a:rPr>
              <a:t>al</a:t>
            </a:r>
            <a:r>
              <a:rPr lang="lt-LT" sz="4000" dirty="0" smtClean="0"/>
              <a:t> – tas, </a:t>
            </a:r>
            <a:r>
              <a:rPr lang="lt-LT" sz="4000" dirty="0" err="1" smtClean="0"/>
              <a:t>p</a:t>
            </a:r>
            <a:r>
              <a:rPr lang="lt-LT" sz="4000" dirty="0" err="1" smtClean="0">
                <a:solidFill>
                  <a:srgbClr val="FF0000"/>
                </a:solidFill>
              </a:rPr>
              <a:t>ur</a:t>
            </a:r>
            <a:r>
              <a:rPr lang="lt-LT" sz="4000" dirty="0" smtClean="0"/>
              <a:t> – </a:t>
            </a:r>
            <a:r>
              <a:rPr lang="lt-LT" sz="4000" dirty="0" err="1" smtClean="0"/>
              <a:t>vas</a:t>
            </a:r>
            <a:endParaRPr lang="lt-LT" sz="4000" dirty="0" smtClean="0"/>
          </a:p>
          <a:p>
            <a:r>
              <a:rPr lang="lt-LT" sz="4000" dirty="0" smtClean="0"/>
              <a:t>K</a:t>
            </a:r>
            <a:r>
              <a:rPr lang="lt-LT" sz="4000" dirty="0" smtClean="0">
                <a:solidFill>
                  <a:srgbClr val="FF0000"/>
                </a:solidFill>
              </a:rPr>
              <a:t>am</a:t>
            </a:r>
            <a:r>
              <a:rPr lang="lt-LT" sz="4000" dirty="0" smtClean="0"/>
              <a:t> – pas, </a:t>
            </a:r>
            <a:r>
              <a:rPr lang="lt-LT" sz="4000" dirty="0" err="1" smtClean="0"/>
              <a:t>k</a:t>
            </a:r>
            <a:r>
              <a:rPr lang="lt-LT" sz="4000" dirty="0" err="1" smtClean="0">
                <a:solidFill>
                  <a:srgbClr val="FF0000"/>
                </a:solidFill>
              </a:rPr>
              <a:t>um</a:t>
            </a:r>
            <a:r>
              <a:rPr lang="lt-LT" sz="4000" dirty="0" smtClean="0"/>
              <a:t> – </a:t>
            </a:r>
            <a:r>
              <a:rPr lang="lt-LT" sz="4000" dirty="0" err="1" smtClean="0"/>
              <a:t>pas,v</a:t>
            </a:r>
            <a:r>
              <a:rPr lang="lt-LT" sz="4000" dirty="0" err="1" smtClean="0">
                <a:solidFill>
                  <a:srgbClr val="FF0000"/>
                </a:solidFill>
              </a:rPr>
              <a:t>al</a:t>
            </a:r>
            <a:r>
              <a:rPr lang="lt-LT" sz="4000" dirty="0" smtClean="0"/>
              <a:t> – gis, </a:t>
            </a:r>
            <a:r>
              <a:rPr lang="lt-LT" sz="4000" dirty="0" err="1" smtClean="0"/>
              <a:t>p</a:t>
            </a:r>
            <a:r>
              <a:rPr lang="lt-LT" sz="4000" dirty="0" err="1" smtClean="0">
                <a:solidFill>
                  <a:srgbClr val="FF0000"/>
                </a:solidFill>
              </a:rPr>
              <a:t>ui</a:t>
            </a:r>
            <a:r>
              <a:rPr lang="lt-LT" sz="4000" dirty="0" smtClean="0"/>
              <a:t> - kus</a:t>
            </a:r>
            <a:endParaRPr lang="lt-LT" sz="4000" dirty="0"/>
          </a:p>
        </p:txBody>
      </p:sp>
    </p:spTree>
    <p:extLst>
      <p:ext uri="{BB962C8B-B14F-4D97-AF65-F5344CB8AC3E}">
        <p14:creationId xmlns:p14="http://schemas.microsoft.com/office/powerpoint/2010/main" val="3754590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>
                <a:latin typeface="Aharoni" panose="02010803020104030203" pitchFamily="2" charset="-79"/>
                <a:cs typeface="Aharoni" panose="02010803020104030203" pitchFamily="2" charset="-79"/>
              </a:rPr>
              <a:t>Nurašykite tekst</a:t>
            </a:r>
            <a:r>
              <a:rPr lang="lt-LT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ą</a:t>
            </a:r>
            <a:r>
              <a:rPr lang="lt-LT" dirty="0" smtClean="0">
                <a:latin typeface="Aharoni" panose="02010803020104030203" pitchFamily="2" charset="-79"/>
                <a:cs typeface="Aharoni" panose="02010803020104030203" pitchFamily="2" charset="-79"/>
              </a:rPr>
              <a:t> ir pabraukite dvibalsius viena linija, mišriuosius dvigarsius – dviem linijomis.</a:t>
            </a:r>
            <a:endParaRPr lang="lt-LT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t-LT" dirty="0" smtClean="0">
                <a:latin typeface="Aparajita" panose="020B0604020202020204" pitchFamily="34" charset="0"/>
                <a:cs typeface="Aparajita" panose="020B0604020202020204" pitchFamily="34" charset="0"/>
              </a:rPr>
              <a:t>132 pratimas</a:t>
            </a:r>
          </a:p>
          <a:p>
            <a:r>
              <a:rPr lang="lt-LT" b="1" dirty="0" smtClean="0">
                <a:latin typeface="Batang" panose="02030600000101010101" pitchFamily="18" charset="-127"/>
                <a:ea typeface="Batang" panose="02030600000101010101" pitchFamily="18" charset="-127"/>
                <a:cs typeface="Aparajita" panose="020B0604020202020204" pitchFamily="34" charset="0"/>
              </a:rPr>
              <a:t>Dusetų ežere gaudė žvejai žuvis. Tinkle buvo viena žuvis labai graži ir ant galvos turėjo karūną. Visiems pažiūrėjus, savininkas liepė paleisti žuvį, nes karalius turi valdyti savo karalystę.</a:t>
            </a:r>
          </a:p>
          <a:p>
            <a:endParaRPr lang="lt-LT" b="1" dirty="0">
              <a:latin typeface="Batang" panose="02030600000101010101" pitchFamily="18" charset="-127"/>
              <a:ea typeface="Batang" panose="02030600000101010101" pitchFamily="18" charset="-127"/>
              <a:cs typeface="Aparajita" panose="020B0604020202020204" pitchFamily="34" charset="0"/>
            </a:endParaRPr>
          </a:p>
          <a:p>
            <a:pPr marL="0" indent="0">
              <a:buNone/>
            </a:pPr>
            <a:r>
              <a:rPr lang="lt-LT" dirty="0" smtClean="0">
                <a:latin typeface="Aharoni" panose="02010803020104030203" pitchFamily="2" charset="-79"/>
                <a:ea typeface="Batang" panose="02030600000101010101" pitchFamily="18" charset="-127"/>
                <a:cs typeface="Aharoni" panose="02010803020104030203" pitchFamily="2" charset="-79"/>
              </a:rPr>
              <a:t>Pastaba. Nepamirškite mintyse skiemenuoti. </a:t>
            </a:r>
            <a:endParaRPr lang="lt-LT" dirty="0">
              <a:latin typeface="Aharoni" panose="02010803020104030203" pitchFamily="2" charset="-79"/>
              <a:ea typeface="Batang" panose="02030600000101010101" pitchFamily="18" charset="-127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1909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Pasitikrinkite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t-LT" sz="5400" dirty="0" smtClean="0"/>
              <a:t>G</a:t>
            </a:r>
            <a:r>
              <a:rPr lang="lt-LT" sz="5400" u="sng" dirty="0" smtClean="0"/>
              <a:t>au</a:t>
            </a:r>
            <a:r>
              <a:rPr lang="lt-LT" sz="5400" dirty="0" smtClean="0"/>
              <a:t>dė, žvej</a:t>
            </a:r>
            <a:r>
              <a:rPr lang="lt-LT" sz="5400" u="sng" dirty="0" smtClean="0"/>
              <a:t>ai,</a:t>
            </a:r>
            <a:r>
              <a:rPr lang="lt-LT" sz="5400" dirty="0" smtClean="0"/>
              <a:t> t</a:t>
            </a:r>
            <a:r>
              <a:rPr lang="lt-LT" sz="5400" u="dbl" dirty="0" smtClean="0"/>
              <a:t>in</a:t>
            </a:r>
            <a:r>
              <a:rPr lang="lt-LT" sz="5400" dirty="0" smtClean="0"/>
              <a:t>kle, v</a:t>
            </a:r>
            <a:r>
              <a:rPr lang="lt-LT" sz="5400" u="sng" dirty="0" smtClean="0"/>
              <a:t>ie</a:t>
            </a:r>
            <a:r>
              <a:rPr lang="lt-LT" sz="5400" dirty="0" smtClean="0"/>
              <a:t>na, lab</a:t>
            </a:r>
            <a:r>
              <a:rPr lang="lt-LT" sz="5400" u="sng" dirty="0" smtClean="0"/>
              <a:t>ai</a:t>
            </a:r>
            <a:r>
              <a:rPr lang="lt-LT" sz="5400" dirty="0" smtClean="0"/>
              <a:t>, </a:t>
            </a:r>
            <a:r>
              <a:rPr lang="lt-LT" sz="5400" u="dbl" dirty="0" smtClean="0"/>
              <a:t>ir, an</a:t>
            </a:r>
            <a:r>
              <a:rPr lang="lt-LT" sz="5400" dirty="0" smtClean="0"/>
              <a:t>t, g</a:t>
            </a:r>
            <a:r>
              <a:rPr lang="lt-LT" sz="5400" u="dbl" dirty="0" smtClean="0"/>
              <a:t>al</a:t>
            </a:r>
            <a:r>
              <a:rPr lang="lt-LT" sz="5400" dirty="0" smtClean="0"/>
              <a:t>vos,</a:t>
            </a:r>
          </a:p>
          <a:p>
            <a:pPr marL="0" indent="0">
              <a:buNone/>
            </a:pPr>
            <a:r>
              <a:rPr lang="lt-LT" sz="5400" dirty="0" smtClean="0"/>
              <a:t>vis</a:t>
            </a:r>
            <a:r>
              <a:rPr lang="lt-LT" sz="5400" u="sng" dirty="0" smtClean="0"/>
              <a:t>ie</a:t>
            </a:r>
            <a:r>
              <a:rPr lang="lt-LT" sz="5400" dirty="0" smtClean="0"/>
              <a:t>ms, savin</a:t>
            </a:r>
            <a:r>
              <a:rPr lang="lt-LT" sz="5400" u="dbl" dirty="0" smtClean="0"/>
              <a:t>in</a:t>
            </a:r>
            <a:r>
              <a:rPr lang="lt-LT" sz="5400" dirty="0" smtClean="0"/>
              <a:t>kas, l</a:t>
            </a:r>
            <a:r>
              <a:rPr lang="lt-LT" sz="5400" u="sng" dirty="0" smtClean="0"/>
              <a:t>ie</a:t>
            </a:r>
            <a:r>
              <a:rPr lang="lt-LT" sz="5400" dirty="0" smtClean="0"/>
              <a:t>pė, pal</a:t>
            </a:r>
            <a:r>
              <a:rPr lang="lt-LT" sz="5400" u="sng" dirty="0" smtClean="0"/>
              <a:t>ei</a:t>
            </a:r>
            <a:r>
              <a:rPr lang="lt-LT" sz="5400" dirty="0" smtClean="0"/>
              <a:t>sti , v</a:t>
            </a:r>
            <a:r>
              <a:rPr lang="lt-LT" sz="5400" u="dbl" dirty="0" smtClean="0"/>
              <a:t>al</a:t>
            </a:r>
            <a:r>
              <a:rPr lang="lt-LT" sz="5400" dirty="0" smtClean="0"/>
              <a:t>dyti.</a:t>
            </a:r>
            <a:endParaRPr lang="lt-LT" sz="5400" dirty="0"/>
          </a:p>
        </p:txBody>
      </p:sp>
    </p:spTree>
    <p:extLst>
      <p:ext uri="{BB962C8B-B14F-4D97-AF65-F5344CB8AC3E}">
        <p14:creationId xmlns:p14="http://schemas.microsoft.com/office/powerpoint/2010/main" val="65925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Savarankiškas darbas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7200" dirty="0" smtClean="0"/>
              <a:t>129, 133 pratimai.</a:t>
            </a:r>
            <a:endParaRPr lang="lt-LT" sz="7200" dirty="0"/>
          </a:p>
        </p:txBody>
      </p:sp>
    </p:spTree>
    <p:extLst>
      <p:ext uri="{BB962C8B-B14F-4D97-AF65-F5344CB8AC3E}">
        <p14:creationId xmlns:p14="http://schemas.microsoft.com/office/powerpoint/2010/main" val="311454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Pasitikrinkite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129 pratimas</a:t>
            </a:r>
          </a:p>
          <a:p>
            <a:r>
              <a:rPr lang="lt-LT" dirty="0" smtClean="0"/>
              <a:t>Dumti – du- </a:t>
            </a:r>
            <a:r>
              <a:rPr lang="lt-LT" dirty="0" err="1" smtClean="0"/>
              <a:t>mia</a:t>
            </a:r>
            <a:r>
              <a:rPr lang="lt-LT" dirty="0" smtClean="0"/>
              <a:t>, lemti – </a:t>
            </a:r>
            <a:r>
              <a:rPr lang="lt-LT" dirty="0" err="1" smtClean="0"/>
              <a:t>le</a:t>
            </a:r>
            <a:r>
              <a:rPr lang="lt-LT" dirty="0" smtClean="0"/>
              <a:t> –</a:t>
            </a:r>
            <a:r>
              <a:rPr lang="lt-LT" dirty="0" err="1" smtClean="0"/>
              <a:t>mia</a:t>
            </a:r>
            <a:r>
              <a:rPr lang="lt-LT" dirty="0" smtClean="0"/>
              <a:t>, pilti – pi- </a:t>
            </a:r>
            <a:r>
              <a:rPr lang="lt-LT" dirty="0" err="1" smtClean="0"/>
              <a:t>la</a:t>
            </a:r>
            <a:r>
              <a:rPr lang="lt-LT" dirty="0" smtClean="0"/>
              <a:t>,</a:t>
            </a:r>
          </a:p>
          <a:p>
            <a:r>
              <a:rPr lang="lt-LT" dirty="0" smtClean="0"/>
              <a:t>Kurti – </a:t>
            </a:r>
            <a:r>
              <a:rPr lang="lt-LT" dirty="0" err="1" smtClean="0"/>
              <a:t>ku-</a:t>
            </a:r>
            <a:r>
              <a:rPr lang="lt-LT" dirty="0" smtClean="0"/>
              <a:t> </a:t>
            </a:r>
            <a:r>
              <a:rPr lang="lt-LT" dirty="0" err="1" smtClean="0"/>
              <a:t>ria</a:t>
            </a:r>
            <a:r>
              <a:rPr lang="lt-LT" dirty="0" smtClean="0"/>
              <a:t>, girti – gi- </a:t>
            </a:r>
            <a:r>
              <a:rPr lang="lt-LT" dirty="0" err="1" smtClean="0"/>
              <a:t>ria</a:t>
            </a:r>
            <a:r>
              <a:rPr lang="lt-LT" dirty="0" smtClean="0"/>
              <a:t>, gyventi – </a:t>
            </a:r>
            <a:r>
              <a:rPr lang="lt-LT" dirty="0" err="1" smtClean="0"/>
              <a:t>gy-</a:t>
            </a:r>
            <a:r>
              <a:rPr lang="lt-LT" dirty="0" smtClean="0"/>
              <a:t> ve- na.</a:t>
            </a:r>
          </a:p>
          <a:p>
            <a:r>
              <a:rPr lang="lt-LT" dirty="0" smtClean="0"/>
              <a:t>133 pratimas</a:t>
            </a:r>
          </a:p>
          <a:p>
            <a:r>
              <a:rPr lang="lt-LT" dirty="0" err="1" smtClean="0"/>
              <a:t>Ž</a:t>
            </a:r>
            <a:r>
              <a:rPr lang="lt-LT" dirty="0" err="1" smtClean="0">
                <a:solidFill>
                  <a:srgbClr val="FF0000"/>
                </a:solidFill>
              </a:rPr>
              <a:t>ie</a:t>
            </a:r>
            <a:r>
              <a:rPr lang="lt-LT" dirty="0" err="1" smtClean="0"/>
              <a:t>-</a:t>
            </a:r>
            <a:r>
              <a:rPr lang="lt-LT" dirty="0" smtClean="0"/>
              <a:t> </a:t>
            </a:r>
            <a:r>
              <a:rPr lang="lt-LT" dirty="0" err="1" smtClean="0"/>
              <a:t>mą</a:t>
            </a:r>
            <a:r>
              <a:rPr lang="lt-LT" dirty="0" smtClean="0"/>
              <a:t>, š</a:t>
            </a:r>
            <a:r>
              <a:rPr lang="lt-LT" dirty="0" smtClean="0">
                <a:solidFill>
                  <a:srgbClr val="FF0000"/>
                </a:solidFill>
              </a:rPr>
              <a:t>uo</a:t>
            </a:r>
            <a:r>
              <a:rPr lang="lt-LT" dirty="0" smtClean="0"/>
              <a:t>, n</a:t>
            </a:r>
            <a:r>
              <a:rPr lang="lt-LT" dirty="0" smtClean="0">
                <a:solidFill>
                  <a:srgbClr val="FF0000"/>
                </a:solidFill>
              </a:rPr>
              <a:t>uo</a:t>
            </a:r>
            <a:r>
              <a:rPr lang="lt-LT" dirty="0" smtClean="0"/>
              <a:t>, </a:t>
            </a:r>
            <a:r>
              <a:rPr lang="lt-LT" dirty="0" err="1" smtClean="0"/>
              <a:t>š</a:t>
            </a:r>
            <a:r>
              <a:rPr lang="lt-LT" dirty="0" err="1" smtClean="0">
                <a:solidFill>
                  <a:srgbClr val="FF0000"/>
                </a:solidFill>
              </a:rPr>
              <a:t>al</a:t>
            </a:r>
            <a:r>
              <a:rPr lang="lt-LT" dirty="0" err="1" smtClean="0"/>
              <a:t>-</a:t>
            </a:r>
            <a:r>
              <a:rPr lang="lt-LT" dirty="0" smtClean="0"/>
              <a:t> </a:t>
            </a:r>
            <a:r>
              <a:rPr lang="lt-LT" dirty="0" err="1" smtClean="0"/>
              <a:t>čio</a:t>
            </a:r>
            <a:r>
              <a:rPr lang="lt-LT" dirty="0" smtClean="0"/>
              <a:t>, </a:t>
            </a:r>
            <a:r>
              <a:rPr lang="lt-LT" dirty="0" smtClean="0">
                <a:solidFill>
                  <a:srgbClr val="FF0000"/>
                </a:solidFill>
              </a:rPr>
              <a:t>ir</a:t>
            </a:r>
            <a:r>
              <a:rPr lang="lt-LT" dirty="0" smtClean="0"/>
              <a:t>, j</a:t>
            </a:r>
            <a:r>
              <a:rPr lang="lt-LT" dirty="0" smtClean="0">
                <a:solidFill>
                  <a:srgbClr val="FF0000"/>
                </a:solidFill>
              </a:rPr>
              <a:t>au</a:t>
            </a:r>
            <a:r>
              <a:rPr lang="lt-LT" dirty="0" smtClean="0"/>
              <a:t>, a- </a:t>
            </a:r>
            <a:r>
              <a:rPr lang="lt-LT" dirty="0" err="1" smtClean="0"/>
              <a:t>t</a:t>
            </a:r>
            <a:r>
              <a:rPr lang="lt-LT" dirty="0" err="1" smtClean="0">
                <a:solidFill>
                  <a:srgbClr val="FF0000"/>
                </a:solidFill>
              </a:rPr>
              <a:t>ei</a:t>
            </a:r>
            <a:r>
              <a:rPr lang="lt-LT" dirty="0" err="1" smtClean="0"/>
              <a:t>-</a:t>
            </a:r>
            <a:r>
              <a:rPr lang="lt-LT" dirty="0" smtClean="0"/>
              <a:t> tų, su- </a:t>
            </a:r>
            <a:r>
              <a:rPr lang="lt-LT" dirty="0" err="1" smtClean="0"/>
              <a:t>l</a:t>
            </a:r>
            <a:r>
              <a:rPr lang="lt-LT" dirty="0" err="1" smtClean="0">
                <a:solidFill>
                  <a:srgbClr val="FF0000"/>
                </a:solidFill>
              </a:rPr>
              <a:t>au</a:t>
            </a:r>
            <a:r>
              <a:rPr lang="lt-LT" dirty="0" err="1" smtClean="0"/>
              <a:t>-</a:t>
            </a:r>
            <a:r>
              <a:rPr lang="lt-LT" dirty="0" smtClean="0"/>
              <a:t> </a:t>
            </a:r>
            <a:r>
              <a:rPr lang="lt-LT" dirty="0" err="1" smtClean="0"/>
              <a:t>kia</a:t>
            </a:r>
            <a:r>
              <a:rPr lang="lt-LT" dirty="0" smtClean="0"/>
              <a:t>, </a:t>
            </a:r>
            <a:r>
              <a:rPr lang="lt-LT" dirty="0" smtClean="0">
                <a:solidFill>
                  <a:srgbClr val="FF0000"/>
                </a:solidFill>
              </a:rPr>
              <a:t>ir</a:t>
            </a:r>
            <a:r>
              <a:rPr lang="lt-LT" dirty="0" smtClean="0"/>
              <a:t>, </a:t>
            </a:r>
            <a:r>
              <a:rPr lang="lt-LT" dirty="0" err="1" smtClean="0"/>
              <a:t>žio-</a:t>
            </a:r>
            <a:r>
              <a:rPr lang="lt-LT" dirty="0" smtClean="0"/>
              <a:t> v</a:t>
            </a:r>
            <a:r>
              <a:rPr lang="lt-LT" dirty="0" smtClean="0">
                <a:solidFill>
                  <a:srgbClr val="FF0000"/>
                </a:solidFill>
              </a:rPr>
              <a:t>au</a:t>
            </a:r>
            <a:r>
              <a:rPr lang="lt-LT" dirty="0" smtClean="0"/>
              <a:t>- </a:t>
            </a:r>
            <a:r>
              <a:rPr lang="lt-LT" dirty="0" err="1" smtClean="0"/>
              <a:t>da-</a:t>
            </a:r>
            <a:r>
              <a:rPr lang="lt-LT" dirty="0" smtClean="0"/>
              <a:t> </a:t>
            </a:r>
            <a:r>
              <a:rPr lang="lt-LT" dirty="0" err="1" smtClean="0"/>
              <a:t>mas</a:t>
            </a:r>
            <a:r>
              <a:rPr lang="lt-LT" dirty="0" smtClean="0"/>
              <a:t>, </a:t>
            </a:r>
            <a:r>
              <a:rPr lang="lt-LT" dirty="0" err="1" smtClean="0"/>
              <a:t>kr</a:t>
            </a:r>
            <a:r>
              <a:rPr lang="lt-LT" dirty="0" err="1" smtClean="0">
                <a:solidFill>
                  <a:srgbClr val="FF0000"/>
                </a:solidFill>
              </a:rPr>
              <a:t>ei</a:t>
            </a:r>
            <a:r>
              <a:rPr lang="lt-LT" dirty="0" err="1" smtClean="0"/>
              <a:t>-</a:t>
            </a:r>
            <a:r>
              <a:rPr lang="lt-LT" dirty="0" smtClean="0"/>
              <a:t> </a:t>
            </a:r>
            <a:r>
              <a:rPr lang="lt-LT" dirty="0" err="1" smtClean="0"/>
              <a:t>vas</a:t>
            </a:r>
            <a:r>
              <a:rPr lang="lt-LT" dirty="0" smtClean="0"/>
              <a:t>, </a:t>
            </a:r>
            <a:r>
              <a:rPr lang="lt-LT" dirty="0" smtClean="0">
                <a:solidFill>
                  <a:srgbClr val="FF0000"/>
                </a:solidFill>
              </a:rPr>
              <a:t>an</a:t>
            </a:r>
            <a:r>
              <a:rPr lang="lt-LT" dirty="0" smtClean="0"/>
              <a:t>t, l</a:t>
            </a:r>
            <a:r>
              <a:rPr lang="lt-LT" dirty="0" smtClean="0">
                <a:solidFill>
                  <a:srgbClr val="FF0000"/>
                </a:solidFill>
              </a:rPr>
              <a:t>ai</a:t>
            </a:r>
            <a:r>
              <a:rPr lang="lt-LT" dirty="0" smtClean="0"/>
              <a:t>- </a:t>
            </a:r>
            <a:r>
              <a:rPr lang="lt-LT" dirty="0" err="1" smtClean="0"/>
              <a:t>bas</a:t>
            </a:r>
            <a:r>
              <a:rPr lang="lt-LT" dirty="0" smtClean="0"/>
              <a:t>, t</a:t>
            </a:r>
            <a:r>
              <a:rPr lang="lt-LT" dirty="0" smtClean="0">
                <a:solidFill>
                  <a:srgbClr val="FF0000"/>
                </a:solidFill>
              </a:rPr>
              <a:t>ai</a:t>
            </a:r>
            <a:r>
              <a:rPr lang="lt-LT" dirty="0" smtClean="0"/>
              <a:t>p, </a:t>
            </a:r>
            <a:r>
              <a:rPr lang="lt-LT" dirty="0" err="1" smtClean="0"/>
              <a:t>n</a:t>
            </a:r>
            <a:r>
              <a:rPr lang="lt-LT" dirty="0" err="1" smtClean="0">
                <a:solidFill>
                  <a:srgbClr val="FF0000"/>
                </a:solidFill>
              </a:rPr>
              <a:t>ie</a:t>
            </a:r>
            <a:r>
              <a:rPr lang="lt-LT" dirty="0" err="1" smtClean="0"/>
              <a:t>-</a:t>
            </a:r>
            <a:r>
              <a:rPr lang="lt-LT" dirty="0" smtClean="0"/>
              <a:t> k</a:t>
            </a:r>
            <a:r>
              <a:rPr lang="lt-LT" dirty="0" smtClean="0">
                <a:solidFill>
                  <a:srgbClr val="FF0000"/>
                </a:solidFill>
              </a:rPr>
              <a:t>ai</a:t>
            </a:r>
            <a:r>
              <a:rPr lang="lt-LT" dirty="0" smtClean="0"/>
              <a:t>p, ne- </a:t>
            </a:r>
            <a:r>
              <a:rPr lang="lt-LT" dirty="0" err="1" smtClean="0"/>
              <a:t>pri-</a:t>
            </a:r>
            <a:r>
              <a:rPr lang="lt-LT" dirty="0" smtClean="0"/>
              <a:t> </a:t>
            </a:r>
            <a:r>
              <a:rPr lang="lt-LT" dirty="0" err="1" smtClean="0"/>
              <a:t>r</a:t>
            </a:r>
            <a:r>
              <a:rPr lang="lt-LT" dirty="0" err="1" smtClean="0">
                <a:solidFill>
                  <a:srgbClr val="FF0000"/>
                </a:solidFill>
              </a:rPr>
              <a:t>en</a:t>
            </a:r>
            <a:r>
              <a:rPr lang="lt-LT" dirty="0" err="1" smtClean="0"/>
              <a:t>-</a:t>
            </a:r>
            <a:r>
              <a:rPr lang="lt-LT" dirty="0" smtClean="0"/>
              <a:t> </a:t>
            </a:r>
            <a:r>
              <a:rPr lang="lt-LT" dirty="0" err="1" smtClean="0"/>
              <a:t>ka</a:t>
            </a:r>
            <a:r>
              <a:rPr lang="lt-LT" dirty="0" smtClean="0"/>
              <a:t>, </a:t>
            </a:r>
            <a:r>
              <a:rPr lang="lt-LT" dirty="0" err="1" smtClean="0"/>
              <a:t>tro-</a:t>
            </a:r>
            <a:r>
              <a:rPr lang="lt-LT" dirty="0" smtClean="0"/>
              <a:t> </a:t>
            </a:r>
            <a:r>
              <a:rPr lang="lt-LT" dirty="0" err="1" smtClean="0"/>
              <a:t>b</a:t>
            </a:r>
            <a:r>
              <a:rPr lang="lt-LT" dirty="0" err="1" smtClean="0">
                <a:solidFill>
                  <a:srgbClr val="FF0000"/>
                </a:solidFill>
              </a:rPr>
              <a:t>ai</a:t>
            </a:r>
            <a:r>
              <a:rPr lang="lt-LT" dirty="0" smtClean="0"/>
              <a:t>, t</a:t>
            </a:r>
            <a:r>
              <a:rPr lang="lt-LT" dirty="0" smtClean="0">
                <a:solidFill>
                  <a:srgbClr val="FF0000"/>
                </a:solidFill>
              </a:rPr>
              <a:t>ai</a:t>
            </a:r>
            <a:r>
              <a:rPr lang="lt-LT" dirty="0" smtClean="0"/>
              <a:t>p, </a:t>
            </a:r>
            <a:r>
              <a:rPr lang="lt-LT" dirty="0" smtClean="0">
                <a:solidFill>
                  <a:srgbClr val="FF0000"/>
                </a:solidFill>
              </a:rPr>
              <a:t>am</a:t>
            </a:r>
            <a:r>
              <a:rPr lang="lt-LT" dirty="0" smtClean="0"/>
              <a:t>- </a:t>
            </a:r>
            <a:r>
              <a:rPr lang="lt-LT" dirty="0" err="1" smtClean="0"/>
              <a:t>ži-</a:t>
            </a:r>
            <a:r>
              <a:rPr lang="lt-LT" dirty="0" smtClean="0"/>
              <a:t> </a:t>
            </a:r>
            <a:r>
              <a:rPr lang="lt-LT" dirty="0" err="1" smtClean="0"/>
              <a:t>n</a:t>
            </a:r>
            <a:r>
              <a:rPr lang="lt-LT" dirty="0" err="1" smtClean="0">
                <a:solidFill>
                  <a:srgbClr val="FF0000"/>
                </a:solidFill>
              </a:rPr>
              <a:t>ai</a:t>
            </a:r>
            <a:r>
              <a:rPr lang="lt-LT" dirty="0" smtClean="0"/>
              <a:t>, </a:t>
            </a:r>
            <a:r>
              <a:rPr lang="lt-LT" dirty="0" smtClean="0">
                <a:solidFill>
                  <a:srgbClr val="FF0000"/>
                </a:solidFill>
              </a:rPr>
              <a:t>ir</a:t>
            </a:r>
            <a:r>
              <a:rPr lang="lt-LT" dirty="0" smtClean="0"/>
              <a:t>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18141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dirty="0" smtClean="0"/>
              <a:t>                    Namų darbai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Išmokti dvigarsių lentelę.</a:t>
            </a:r>
          </a:p>
          <a:p>
            <a:r>
              <a:rPr lang="lt-LT" dirty="0" smtClean="0"/>
              <a:t>Raštu 135 pratimas.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2291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                         Refleksija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1.Kaip skirstomi lietuvių kalbos dvigarsiai?</a:t>
            </a:r>
          </a:p>
          <a:p>
            <a:r>
              <a:rPr lang="lt-LT" dirty="0" smtClean="0"/>
              <a:t>2.Kaip rasti žodyje dvigarsius?</a:t>
            </a:r>
          </a:p>
          <a:p>
            <a:r>
              <a:rPr lang="lt-LT" dirty="0" smtClean="0"/>
              <a:t>3.Kaip „panaikinti “ skiemenyje dvigarsius?</a:t>
            </a:r>
          </a:p>
          <a:p>
            <a:r>
              <a:rPr lang="lt-LT" dirty="0" smtClean="0"/>
              <a:t>4.Ką sunkiausia atsiminti?</a:t>
            </a:r>
          </a:p>
          <a:p>
            <a:r>
              <a:rPr lang="lt-LT" dirty="0" smtClean="0"/>
              <a:t>5.Kas pamokoje buvo nesunku?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0173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Žygis">
  <a:themeElements>
    <a:clrScheme name="Žygi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Žygi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Žygi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41</TotalTime>
  <Words>317</Words>
  <Application>Microsoft Office PowerPoint</Application>
  <PresentationFormat>Demonstracija ekrane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10" baseType="lpstr">
      <vt:lpstr>Žygis</vt:lpstr>
      <vt:lpstr>PowerPoint pristatymas</vt:lpstr>
      <vt:lpstr>     Dvigarsių skirstymas</vt:lpstr>
      <vt:lpstr>Dvigarsių nustatymas žodžiuose</vt:lpstr>
      <vt:lpstr>Nurašykite tekstą ir pabraukite dvibalsius viena linija, mišriuosius dvigarsius – dviem linijomis.</vt:lpstr>
      <vt:lpstr>Pasitikrinkite</vt:lpstr>
      <vt:lpstr>Savarankiškas darbas</vt:lpstr>
      <vt:lpstr>Pasitikrinkite</vt:lpstr>
      <vt:lpstr>                    Namų darbai</vt:lpstr>
      <vt:lpstr>                         Refleksija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pristatymas</dc:title>
  <dc:creator>Default</dc:creator>
  <cp:lastModifiedBy>Default</cp:lastModifiedBy>
  <cp:revision>5</cp:revision>
  <dcterms:created xsi:type="dcterms:W3CDTF">2015-10-28T12:09:26Z</dcterms:created>
  <dcterms:modified xsi:type="dcterms:W3CDTF">2015-10-28T12:51:23Z</dcterms:modified>
</cp:coreProperties>
</file>