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>
        <p:scale>
          <a:sx n="107" d="100"/>
          <a:sy n="107" d="100"/>
        </p:scale>
        <p:origin x="-43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CCC5-C4F5-4879-97C6-35498DF65B05}" type="datetimeFigureOut">
              <a:rPr lang="lt-LT" smtClean="0"/>
              <a:pPr/>
              <a:t>2014.11.04</a:t>
            </a:fld>
            <a:endParaRPr lang="lt-L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0D83-88D2-4D3D-92A0-3B5821B9953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CCC5-C4F5-4879-97C6-35498DF65B05}" type="datetimeFigureOut">
              <a:rPr lang="lt-LT" smtClean="0"/>
              <a:pPr/>
              <a:t>2014.11.04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0D83-88D2-4D3D-92A0-3B5821B9953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CCC5-C4F5-4879-97C6-35498DF65B05}" type="datetimeFigureOut">
              <a:rPr lang="lt-LT" smtClean="0"/>
              <a:pPr/>
              <a:t>2014.11.04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0D83-88D2-4D3D-92A0-3B5821B9953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CCC5-C4F5-4879-97C6-35498DF65B05}" type="datetimeFigureOut">
              <a:rPr lang="lt-LT" smtClean="0"/>
              <a:pPr/>
              <a:t>2014.11.04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0D83-88D2-4D3D-92A0-3B5821B9953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CCC5-C4F5-4879-97C6-35498DF65B05}" type="datetimeFigureOut">
              <a:rPr lang="lt-LT" smtClean="0"/>
              <a:pPr/>
              <a:t>2014.11.04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6760D83-88D2-4D3D-92A0-3B5821B9953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CCC5-C4F5-4879-97C6-35498DF65B05}" type="datetimeFigureOut">
              <a:rPr lang="lt-LT" smtClean="0"/>
              <a:pPr/>
              <a:t>2014.11.04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0D83-88D2-4D3D-92A0-3B5821B9953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CCC5-C4F5-4879-97C6-35498DF65B05}" type="datetimeFigureOut">
              <a:rPr lang="lt-LT" smtClean="0"/>
              <a:pPr/>
              <a:t>2014.11.04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0D83-88D2-4D3D-92A0-3B5821B9953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CCC5-C4F5-4879-97C6-35498DF65B05}" type="datetimeFigureOut">
              <a:rPr lang="lt-LT" smtClean="0"/>
              <a:pPr/>
              <a:t>2014.11.04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0D83-88D2-4D3D-92A0-3B5821B9953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CCC5-C4F5-4879-97C6-35498DF65B05}" type="datetimeFigureOut">
              <a:rPr lang="lt-LT" smtClean="0"/>
              <a:pPr/>
              <a:t>2014.11.04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0D83-88D2-4D3D-92A0-3B5821B9953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CCC5-C4F5-4879-97C6-35498DF65B05}" type="datetimeFigureOut">
              <a:rPr lang="lt-LT" smtClean="0"/>
              <a:pPr/>
              <a:t>2014.11.04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0D83-88D2-4D3D-92A0-3B5821B9953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CCC5-C4F5-4879-97C6-35498DF65B05}" type="datetimeFigureOut">
              <a:rPr lang="lt-LT" smtClean="0"/>
              <a:pPr/>
              <a:t>2014.11.04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0D83-88D2-4D3D-92A0-3B5821B9953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60CCC5-C4F5-4879-97C6-35498DF65B05}" type="datetimeFigureOut">
              <a:rPr lang="lt-LT" smtClean="0"/>
              <a:pPr/>
              <a:t>2014.11.04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760D83-88D2-4D3D-92A0-3B5821B99532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Algerian" pitchFamily="82" charset="0"/>
                <a:cs typeface="Arial" pitchFamily="34" charset="0"/>
              </a:rPr>
              <a:t>BAROKAS</a:t>
            </a:r>
            <a:endParaRPr lang="lt-LT" sz="8000" dirty="0">
              <a:solidFill>
                <a:schemeClr val="bg1"/>
              </a:solidFill>
              <a:latin typeface="Algerian" pitchFamily="82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b="1" dirty="0" smtClean="0"/>
              <a:t>XVI  a. pab.– XVIII a. </a:t>
            </a:r>
            <a:r>
              <a:rPr lang="lt-LT" b="1" smtClean="0"/>
              <a:t>vid</a:t>
            </a:r>
            <a:r>
              <a:rPr lang="lt-LT" b="1" dirty="0" smtClean="0"/>
              <a:t>.</a:t>
            </a:r>
            <a:endParaRPr lang="lt-L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Pagrindin</a:t>
            </a:r>
            <a:r>
              <a:rPr lang="lt-LT" dirty="0" smtClean="0">
                <a:solidFill>
                  <a:schemeClr val="tx1"/>
                </a:solidFill>
              </a:rPr>
              <a:t>ė tema</a:t>
            </a:r>
            <a:r>
              <a:rPr lang="lt-LT" dirty="0" smtClean="0"/>
              <a:t>	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1268760"/>
            <a:ext cx="9108504" cy="5040600"/>
          </a:xfrm>
        </p:spPr>
        <p:txBody>
          <a:bodyPr/>
          <a:lstStyle/>
          <a:p>
            <a:pPr marL="137160" indent="0">
              <a:buNone/>
            </a:pPr>
            <a:r>
              <a:rPr lang="lt-LT" dirty="0" smtClean="0"/>
              <a:t>GYVENIMO LAIKINUMAS IR NEPASTOVUMAS, citatos:</a:t>
            </a:r>
          </a:p>
          <a:p>
            <a:pPr marL="137160" indent="0">
              <a:buNone/>
            </a:pPr>
            <a:r>
              <a:rPr lang="lt-LT" dirty="0" smtClean="0"/>
              <a:t>„Amžiai pralekia viesulu...“ </a:t>
            </a:r>
          </a:p>
          <a:p>
            <a:pPr marL="137160" indent="0">
              <a:buNone/>
            </a:pPr>
            <a:r>
              <a:rPr lang="lt-LT" dirty="0" smtClean="0"/>
              <a:t>„Viskas laikina žemėj šioj,</a:t>
            </a:r>
          </a:p>
          <a:p>
            <a:pPr marL="137160" indent="0">
              <a:buNone/>
            </a:pPr>
            <a:r>
              <a:rPr lang="lt-LT" dirty="0" smtClean="0"/>
              <a:t>Ką materija sukuria nerangi“</a:t>
            </a:r>
          </a:p>
          <a:p>
            <a:pPr marL="137160" indent="0">
              <a:buNone/>
            </a:pPr>
            <a:r>
              <a:rPr lang="lt-LT" dirty="0" smtClean="0"/>
              <a:t>„Tai, kas kyla, bet vėl kils ir nukris atgal“</a:t>
            </a:r>
          </a:p>
          <a:p>
            <a:pPr marL="137160" indent="0">
              <a:buNone/>
            </a:pPr>
            <a:r>
              <a:rPr lang="lt-LT" dirty="0" smtClean="0"/>
              <a:t>„Veja vakaras vakarą,</a:t>
            </a:r>
          </a:p>
          <a:p>
            <a:pPr marL="137160" indent="0">
              <a:buNone/>
            </a:pPr>
            <a:r>
              <a:rPr lang="lt-LT" dirty="0" smtClean="0"/>
              <a:t>Kartais būna blogiau, kartais ir vėl geriau“</a:t>
            </a:r>
          </a:p>
          <a:p>
            <a:pPr marL="137160" indent="0">
              <a:buNone/>
            </a:pPr>
            <a:r>
              <a:rPr lang="lt-LT" dirty="0" smtClean="0"/>
              <a:t>„Kol diena po dienos bėga gyvenimas...“</a:t>
            </a:r>
          </a:p>
          <a:p>
            <a:pPr marL="137160" indent="0">
              <a:buNone/>
            </a:pPr>
            <a:endParaRPr lang="lt-LT" dirty="0" smtClean="0"/>
          </a:p>
        </p:txBody>
      </p:sp>
    </p:spTree>
    <p:extLst>
      <p:ext uri="{BB962C8B-B14F-4D97-AF65-F5344CB8AC3E}">
        <p14:creationId xmlns="" xmlns:p14="http://schemas.microsoft.com/office/powerpoint/2010/main" val="38175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lt-LT" dirty="0" smtClean="0"/>
              <a:t>„Dešine dosnia valanda ką davė,</a:t>
            </a:r>
          </a:p>
          <a:p>
            <a:pPr marL="137160" indent="0">
              <a:buNone/>
            </a:pPr>
            <a:r>
              <a:rPr lang="lt-LT" dirty="0" smtClean="0"/>
              <a:t>Vėl kita pagrobs apgaulia kairiąja,</a:t>
            </a:r>
          </a:p>
          <a:p>
            <a:pPr marL="137160" indent="0">
              <a:buNone/>
            </a:pPr>
            <a:r>
              <a:rPr lang="lt-LT" dirty="0" smtClean="0"/>
              <a:t>Lyg mama, kuri nekaltom vilionėm</a:t>
            </a:r>
          </a:p>
          <a:p>
            <a:pPr marL="137160" indent="0">
              <a:buNone/>
            </a:pPr>
            <a:r>
              <a:rPr lang="lt-LT" dirty="0" smtClean="0"/>
              <a:t>Vaiką apgauna.“</a:t>
            </a:r>
          </a:p>
        </p:txBody>
      </p:sp>
    </p:spTree>
    <p:extLst>
      <p:ext uri="{BB962C8B-B14F-4D97-AF65-F5344CB8AC3E}">
        <p14:creationId xmlns="" xmlns:p14="http://schemas.microsoft.com/office/powerpoint/2010/main" val="15442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57158" y="3286124"/>
            <a:ext cx="8786842" cy="2714644"/>
          </a:xfrm>
        </p:spPr>
        <p:txBody>
          <a:bodyPr>
            <a:normAutofit/>
          </a:bodyPr>
          <a:lstStyle/>
          <a:p>
            <a:r>
              <a:rPr lang="lt-LT" sz="6000" dirty="0" smtClean="0"/>
              <a:t>AČIŪ UŽ DĖMESĮ</a:t>
            </a:r>
            <a:endParaRPr lang="lt-LT" sz="6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57620" y="5429264"/>
            <a:ext cx="4829180" cy="880096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="" xmlns:p14="http://schemas.microsoft.com/office/powerpoint/2010/main" val="13192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TURINYS</a:t>
            </a:r>
            <a:endParaRPr lang="lt-LT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Barokas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Europoje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Barokas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Lietuvoje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Motiejus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Kazimieras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Sarbievijus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</a:rPr>
              <a:t>M.K. Sarbievijaus kūryba</a:t>
            </a:r>
          </a:p>
          <a:p>
            <a:pPr>
              <a:buFont typeface="Arial" pitchFamily="34" charset="0"/>
              <a:buChar char="•"/>
            </a:pPr>
            <a:r>
              <a:rPr lang="lt-LT" dirty="0" smtClean="0">
                <a:solidFill>
                  <a:schemeClr val="bg1"/>
                </a:solidFill>
              </a:rPr>
              <a:t>Kūrybos temos</a:t>
            </a:r>
            <a:endParaRPr lang="lt-L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Barokas Pasaulyje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421088"/>
          </a:xfrm>
        </p:spPr>
        <p:txBody>
          <a:bodyPr>
            <a:normAutofit/>
          </a:bodyPr>
          <a:lstStyle/>
          <a:p>
            <a:r>
              <a:rPr lang="lt-LT" dirty="0" smtClean="0"/>
              <a:t>Barokas vyravo XVII</a:t>
            </a:r>
            <a:r>
              <a:rPr lang="en-US" dirty="0" smtClean="0"/>
              <a:t>-XVI</a:t>
            </a:r>
            <a:r>
              <a:rPr lang="lt-LT" dirty="0" smtClean="0"/>
              <a:t>II</a:t>
            </a:r>
            <a:r>
              <a:rPr lang="en-US" dirty="0" smtClean="0"/>
              <a:t>a.</a:t>
            </a:r>
            <a:endParaRPr lang="lt-LT" dirty="0" smtClean="0"/>
          </a:p>
          <a:p>
            <a:r>
              <a:rPr lang="lt-LT" dirty="0" smtClean="0"/>
              <a:t>„Barocco“ – keistas, įmantrus.</a:t>
            </a:r>
          </a:p>
          <a:p>
            <a:r>
              <a:rPr lang="lt-LT" dirty="0" smtClean="0"/>
              <a:t>Gimė Italijoje.</a:t>
            </a:r>
          </a:p>
          <a:p>
            <a:r>
              <a:rPr lang="lt-LT" dirty="0" smtClean="0"/>
              <a:t>Atsiradimą paskatino kontrreformacija, revoliucinės  kovos, reakcija prieš renesanso kultūrą.</a:t>
            </a:r>
          </a:p>
          <a:p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435280" cy="5069160"/>
          </a:xfrm>
        </p:spPr>
        <p:txBody>
          <a:bodyPr>
            <a:normAutofit/>
          </a:bodyPr>
          <a:lstStyle/>
          <a:p>
            <a:r>
              <a:rPr lang="lt-LT" dirty="0" smtClean="0"/>
              <a:t>Esminiai </a:t>
            </a:r>
            <a:r>
              <a:rPr lang="lt-LT" dirty="0"/>
              <a:t>baroko stiliaus bruožai – sudėtingumas, įmantrumas, </a:t>
            </a:r>
            <a:r>
              <a:rPr lang="lt-LT" dirty="0" smtClean="0"/>
              <a:t>jausmingumas.</a:t>
            </a:r>
          </a:p>
          <a:p>
            <a:r>
              <a:rPr lang="lt-LT" dirty="0" smtClean="0"/>
              <a:t>Baroko literatūra pradėjo formuotis XVIa. Italijoje.</a:t>
            </a:r>
          </a:p>
          <a:p>
            <a:r>
              <a:rPr lang="lt-LT" dirty="0" smtClean="0"/>
              <a:t>Baroko architektūrai būdinga: neišbaigtumas ir veržlumo įspūdis.</a:t>
            </a:r>
          </a:p>
          <a:p>
            <a:pPr marL="137160" indent="0">
              <a:buNone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Barokas Lietuvoje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XVI-XVIII a. </a:t>
            </a:r>
          </a:p>
          <a:p>
            <a:r>
              <a:rPr lang="lt-LT" dirty="0" smtClean="0"/>
              <a:t>Raiškiai architektūroje pasižymėjo Jėzuitų, Karmelitų, Dominikonų bažnyčios.</a:t>
            </a:r>
          </a:p>
          <a:p>
            <a:r>
              <a:rPr lang="lt-LT" dirty="0" smtClean="0"/>
              <a:t>Kovojant prieš protestantizmą bažnyčios pagrindinė jėga buvo Jėzuitų ordinas.</a:t>
            </a:r>
          </a:p>
          <a:p>
            <a:r>
              <a:rPr lang="lt-LT" dirty="0" smtClean="0"/>
              <a:t>Barokas skirstomas į laikotarpius:</a:t>
            </a:r>
          </a:p>
          <a:p>
            <a:pPr lvl="1"/>
            <a:r>
              <a:rPr lang="lt-LT" dirty="0" smtClean="0"/>
              <a:t>Ankstyvasis</a:t>
            </a:r>
          </a:p>
          <a:p>
            <a:pPr lvl="1"/>
            <a:r>
              <a:rPr lang="lt-LT" dirty="0" smtClean="0"/>
              <a:t>Brandusis</a:t>
            </a:r>
          </a:p>
          <a:p>
            <a:pPr lvl="1"/>
            <a:r>
              <a:rPr lang="lt-LT" dirty="0" smtClean="0"/>
              <a:t>Vėlyvasis</a:t>
            </a:r>
          </a:p>
          <a:p>
            <a:pPr marL="585216" lvl="1" indent="0">
              <a:buNone/>
            </a:pPr>
            <a:endParaRPr lang="lt-LT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Jėzuitai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Jėzuitų veikla Lietuvoje:</a:t>
            </a:r>
          </a:p>
          <a:p>
            <a:pPr lvl="1"/>
            <a:r>
              <a:rPr lang="lt-LT" dirty="0" smtClean="0"/>
              <a:t>Gesino Reformaciją Lietuvoje</a:t>
            </a:r>
          </a:p>
          <a:p>
            <a:pPr lvl="1"/>
            <a:r>
              <a:rPr lang="lt-LT" dirty="0" smtClean="0"/>
              <a:t>Bandė grąžinti katalikų bažnyčios autoritetą.</a:t>
            </a:r>
          </a:p>
          <a:p>
            <a:pPr lvl="1"/>
            <a:r>
              <a:rPr lang="lt-LT" dirty="0" smtClean="0"/>
              <a:t>Įsteigė Vilniaus kolegiją, kuri po 9 metų tapo universitetu, kuriame buvo išleistos Mikalojaus Daukšos “Katekizmas” ir “Postilė”.</a:t>
            </a:r>
          </a:p>
          <a:p>
            <a:pPr lvl="1"/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tx1"/>
                </a:solidFill>
              </a:rPr>
              <a:t>Motiejus Kazimieras Sarbievijus</a:t>
            </a:r>
            <a:br>
              <a:rPr lang="lt-LT" dirty="0" smtClean="0">
                <a:solidFill>
                  <a:schemeClr val="tx1"/>
                </a:solidFill>
              </a:rPr>
            </a:br>
            <a:r>
              <a:rPr lang="lt-LT" sz="3100" dirty="0" smtClean="0">
                <a:solidFill>
                  <a:schemeClr val="tx1"/>
                </a:solidFill>
              </a:rPr>
              <a:t>1595-1640</a:t>
            </a:r>
            <a:endParaRPr lang="lt-LT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Gimė Lenkijoje</a:t>
            </a:r>
          </a:p>
          <a:p>
            <a:r>
              <a:rPr lang="lt-LT" dirty="0" smtClean="0"/>
              <a:t> 17 metų tapo Lietuvos Jėzuitų auklėtiniu.</a:t>
            </a:r>
          </a:p>
          <a:p>
            <a:r>
              <a:rPr lang="lt-LT" dirty="0" smtClean="0"/>
              <a:t>Vilniaus universiteto profesorius</a:t>
            </a:r>
          </a:p>
          <a:p>
            <a:r>
              <a:rPr lang="lt-LT" dirty="0" smtClean="0"/>
              <a:t>Pripažintas popiežiaus Urbono VIII</a:t>
            </a:r>
          </a:p>
          <a:p>
            <a:r>
              <a:rPr lang="lt-LT" dirty="0" smtClean="0"/>
              <a:t>Šlove prilygo Dantei ir Petrarkai</a:t>
            </a:r>
          </a:p>
          <a:p>
            <a:r>
              <a:rPr lang="lt-LT" dirty="0" smtClean="0"/>
              <a:t>1635 m tapo valdovo Vladislavo Vazos rūmų pamokslininku ir gyveno kartu su karaliumi Krokuvoje, Varšuvoje ir Vilniuje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tx1"/>
                </a:solidFill>
              </a:rPr>
              <a:t>M.K. Sarbievijaus kūryba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t-LT" sz="4400" dirty="0" smtClean="0">
                <a:solidFill>
                  <a:schemeClr val="bg1"/>
                </a:solidFill>
                <a:latin typeface="Comic Sans MS" pitchFamily="66" charset="0"/>
              </a:rPr>
              <a:t>Krikščionių Horacijus</a:t>
            </a:r>
          </a:p>
          <a:p>
            <a:pPr>
              <a:buNone/>
            </a:pPr>
            <a:r>
              <a:rPr lang="lt-LT" sz="4400" dirty="0" smtClean="0">
                <a:solidFill>
                  <a:schemeClr val="bg1"/>
                </a:solidFill>
                <a:latin typeface="Comic Sans MS" pitchFamily="66" charset="0"/>
              </a:rPr>
              <a:t>Sarmatų Horacijus</a:t>
            </a:r>
          </a:p>
          <a:p>
            <a:pPr>
              <a:buNone/>
            </a:pPr>
            <a:r>
              <a:rPr lang="lt-LT" sz="4400" dirty="0" smtClean="0">
                <a:solidFill>
                  <a:schemeClr val="bg1"/>
                </a:solidFill>
                <a:latin typeface="Comic Sans MS" pitchFamily="66" charset="0"/>
              </a:rPr>
              <a:t>Lietuvos Horacijus</a:t>
            </a:r>
          </a:p>
          <a:p>
            <a:pPr>
              <a:buNone/>
            </a:pPr>
            <a:r>
              <a:rPr lang="lt-LT" sz="4400" dirty="0" smtClean="0"/>
              <a:t>„Lyrikos knyga“</a:t>
            </a:r>
          </a:p>
          <a:p>
            <a:pPr>
              <a:buNone/>
            </a:pPr>
            <a:endParaRPr lang="lt-LT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tx1"/>
                </a:solidFill>
              </a:rPr>
              <a:t>M.K. Sarbievijaus kūrybos temos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Temos:</a:t>
            </a:r>
          </a:p>
          <a:p>
            <a:pPr lvl="1"/>
            <a:r>
              <a:rPr lang="lt-LT" dirty="0" smtClean="0"/>
              <a:t>Žmogaus nepastovumas</a:t>
            </a:r>
          </a:p>
          <a:p>
            <a:pPr lvl="1"/>
            <a:r>
              <a:rPr lang="lt-LT" smtClean="0"/>
              <a:t>Mirtis </a:t>
            </a:r>
            <a:r>
              <a:rPr lang="lt-LT" smtClean="0"/>
              <a:t>(,,Memento </a:t>
            </a:r>
            <a:r>
              <a:rPr lang="lt-LT" dirty="0" smtClean="0"/>
              <a:t>mori” – atmink, kad mirsi)</a:t>
            </a:r>
          </a:p>
          <a:p>
            <a:pPr lvl="1"/>
            <a:r>
              <a:rPr lang="lt-LT" dirty="0" smtClean="0"/>
              <a:t>Gamta</a:t>
            </a:r>
          </a:p>
          <a:p>
            <a:pPr lvl="1"/>
            <a:r>
              <a:rPr lang="lt-LT" dirty="0" smtClean="0"/>
              <a:t>Religingumas</a:t>
            </a:r>
          </a:p>
          <a:p>
            <a:pPr lvl="1"/>
            <a:r>
              <a:rPr lang="lt-LT" dirty="0" smtClean="0"/>
              <a:t>Gyvenimo laikinumas (nieko nėra amžino)</a:t>
            </a:r>
          </a:p>
          <a:p>
            <a:pPr lvl="1"/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172</TotalTime>
  <Words>303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BAROKAS</vt:lpstr>
      <vt:lpstr>TURINYS</vt:lpstr>
      <vt:lpstr>Barokas Pasaulyje</vt:lpstr>
      <vt:lpstr>Slide 4</vt:lpstr>
      <vt:lpstr>Barokas Lietuvoje</vt:lpstr>
      <vt:lpstr>Jėzuitai</vt:lpstr>
      <vt:lpstr>Motiejus Kazimieras Sarbievijus 1595-1640</vt:lpstr>
      <vt:lpstr>M.K. Sarbievijaus kūryba</vt:lpstr>
      <vt:lpstr>M.K. Sarbievijaus kūrybos temos</vt:lpstr>
      <vt:lpstr>Pagrindinė tema </vt:lpstr>
      <vt:lpstr>Slide 11</vt:lpstr>
      <vt:lpstr>AČIŪ UŽ DĖMESĮ</vt:lpstr>
    </vt:vector>
  </TitlesOfParts>
  <Company>gimnazija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BAROKAS</dc:title>
  <dc:creator>Visiem</dc:creator>
  <cp:lastModifiedBy>Mokytoja</cp:lastModifiedBy>
  <cp:revision>24</cp:revision>
  <dcterms:created xsi:type="dcterms:W3CDTF">2013-09-10T09:08:12Z</dcterms:created>
  <dcterms:modified xsi:type="dcterms:W3CDTF">2014-11-04T05:20:12Z</dcterms:modified>
</cp:coreProperties>
</file>